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5"/>
  </p:notesMasterIdLst>
  <p:handoutMasterIdLst>
    <p:handoutMasterId r:id="rId76"/>
  </p:handoutMasterIdLst>
  <p:sldIdLst>
    <p:sldId id="256" r:id="rId2"/>
    <p:sldId id="351" r:id="rId3"/>
    <p:sldId id="352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4" r:id="rId13"/>
    <p:sldId id="295" r:id="rId14"/>
    <p:sldId id="353" r:id="rId15"/>
    <p:sldId id="296" r:id="rId16"/>
    <p:sldId id="354" r:id="rId17"/>
    <p:sldId id="298" r:id="rId18"/>
    <p:sldId id="299" r:id="rId19"/>
    <p:sldId id="300" r:id="rId20"/>
    <p:sldId id="301" r:id="rId21"/>
    <p:sldId id="302" r:id="rId22"/>
    <p:sldId id="303" r:id="rId23"/>
    <p:sldId id="360" r:id="rId24"/>
    <p:sldId id="305" r:id="rId25"/>
    <p:sldId id="307" r:id="rId26"/>
    <p:sldId id="308" r:id="rId27"/>
    <p:sldId id="309" r:id="rId28"/>
    <p:sldId id="310" r:id="rId29"/>
    <p:sldId id="311" r:id="rId30"/>
    <p:sldId id="363" r:id="rId31"/>
    <p:sldId id="362" r:id="rId32"/>
    <p:sldId id="367" r:id="rId33"/>
    <p:sldId id="365" r:id="rId34"/>
    <p:sldId id="364" r:id="rId35"/>
    <p:sldId id="368" r:id="rId36"/>
    <p:sldId id="318" r:id="rId37"/>
    <p:sldId id="366" r:id="rId38"/>
    <p:sldId id="361" r:id="rId39"/>
    <p:sldId id="323" r:id="rId40"/>
    <p:sldId id="324" r:id="rId41"/>
    <p:sldId id="371" r:id="rId42"/>
    <p:sldId id="369" r:id="rId43"/>
    <p:sldId id="327" r:id="rId44"/>
    <p:sldId id="329" r:id="rId45"/>
    <p:sldId id="330" r:id="rId46"/>
    <p:sldId id="372" r:id="rId47"/>
    <p:sldId id="373" r:id="rId48"/>
    <p:sldId id="374" r:id="rId49"/>
    <p:sldId id="375" r:id="rId50"/>
    <p:sldId id="376" r:id="rId51"/>
    <p:sldId id="379" r:id="rId52"/>
    <p:sldId id="380" r:id="rId53"/>
    <p:sldId id="383" r:id="rId54"/>
    <p:sldId id="384" r:id="rId55"/>
    <p:sldId id="381" r:id="rId56"/>
    <p:sldId id="382" r:id="rId57"/>
    <p:sldId id="370" r:id="rId58"/>
    <p:sldId id="333" r:id="rId59"/>
    <p:sldId id="334" r:id="rId60"/>
    <p:sldId id="335" r:id="rId61"/>
    <p:sldId id="386" r:id="rId62"/>
    <p:sldId id="390" r:id="rId63"/>
    <p:sldId id="387" r:id="rId64"/>
    <p:sldId id="391" r:id="rId65"/>
    <p:sldId id="337" r:id="rId66"/>
    <p:sldId id="388" r:id="rId67"/>
    <p:sldId id="284" r:id="rId68"/>
    <p:sldId id="392" r:id="rId69"/>
    <p:sldId id="356" r:id="rId70"/>
    <p:sldId id="357" r:id="rId71"/>
    <p:sldId id="358" r:id="rId72"/>
    <p:sldId id="359" r:id="rId73"/>
    <p:sldId id="266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06" autoAdjust="0"/>
  </p:normalViewPr>
  <p:slideViewPr>
    <p:cSldViewPr snapToGrid="0" snapToObjects="1">
      <p:cViewPr varScale="1">
        <p:scale>
          <a:sx n="53" d="100"/>
          <a:sy n="53" d="100"/>
        </p:scale>
        <p:origin x="-1644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esitzer\Documents\Riesen\Drafts\Article_JIE_Svetlana_Dec12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areaChart>
        <c:grouping val="percentStacked"/>
        <c:ser>
          <c:idx val="0"/>
          <c:order val="0"/>
          <c:tx>
            <c:strRef>
              <c:f>grafik!$A$58</c:f>
              <c:strCache>
                <c:ptCount val="1"/>
                <c:pt idx="0">
                  <c:v>Core state-controlled banks</c:v>
                </c:pt>
              </c:strCache>
            </c:strRef>
          </c:tx>
          <c:cat>
            <c:numRef>
              <c:f>grafik!$B$57:$M$57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grafik!$B$58:$M$58</c:f>
              <c:numCache>
                <c:formatCode>0.0%</c:formatCode>
                <c:ptCount val="12"/>
                <c:pt idx="0">
                  <c:v>0.31252795767195946</c:v>
                </c:pt>
                <c:pt idx="1">
                  <c:v>0.32490196221160544</c:v>
                </c:pt>
                <c:pt idx="2">
                  <c:v>0.33942754444793038</c:v>
                </c:pt>
                <c:pt idx="3">
                  <c:v>0.33962147588694619</c:v>
                </c:pt>
                <c:pt idx="4">
                  <c:v>0.34188381510179655</c:v>
                </c:pt>
                <c:pt idx="5">
                  <c:v>0.36877381208783472</c:v>
                </c:pt>
                <c:pt idx="6">
                  <c:v>0.36661659167284022</c:v>
                </c:pt>
                <c:pt idx="7">
                  <c:v>0.38656523113862562</c:v>
                </c:pt>
                <c:pt idx="8">
                  <c:v>0.41691845423109458</c:v>
                </c:pt>
                <c:pt idx="9">
                  <c:v>0.43300088701929751</c:v>
                </c:pt>
                <c:pt idx="10">
                  <c:v>0.43748010213276473</c:v>
                </c:pt>
                <c:pt idx="11">
                  <c:v>0.46531600633427439</c:v>
                </c:pt>
              </c:numCache>
            </c:numRef>
          </c:val>
        </c:ser>
        <c:ser>
          <c:idx val="1"/>
          <c:order val="1"/>
          <c:tx>
            <c:strRef>
              <c:f>grafik!$A$59</c:f>
              <c:strCache>
                <c:ptCount val="1"/>
                <c:pt idx="0">
                  <c:v>Other state-controlled banks</c:v>
                </c:pt>
              </c:strCache>
            </c:strRef>
          </c:tx>
          <c:cat>
            <c:numRef>
              <c:f>grafik!$B$57:$M$57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grafik!$B$59:$M$59</c:f>
              <c:numCache>
                <c:formatCode>0.0%</c:formatCode>
                <c:ptCount val="12"/>
                <c:pt idx="0">
                  <c:v>4.9116765291005567E-2</c:v>
                </c:pt>
                <c:pt idx="1">
                  <c:v>4.8837753900687064E-2</c:v>
                </c:pt>
                <c:pt idx="2">
                  <c:v>5.3758949412587693E-2</c:v>
                </c:pt>
                <c:pt idx="3">
                  <c:v>5.9666718624457812E-2</c:v>
                </c:pt>
                <c:pt idx="4">
                  <c:v>6.662057882273803E-2</c:v>
                </c:pt>
                <c:pt idx="5">
                  <c:v>6.6311664564167233E-2</c:v>
                </c:pt>
                <c:pt idx="6">
                  <c:v>7.0745446047160723E-2</c:v>
                </c:pt>
                <c:pt idx="7">
                  <c:v>6.1994219088883584E-2</c:v>
                </c:pt>
                <c:pt idx="8">
                  <c:v>0.11075461039957445</c:v>
                </c:pt>
                <c:pt idx="9">
                  <c:v>0.11423974033321505</c:v>
                </c:pt>
                <c:pt idx="10">
                  <c:v>9.9764987504078445E-2</c:v>
                </c:pt>
                <c:pt idx="11">
                  <c:v>9.2468186670740679E-2</c:v>
                </c:pt>
              </c:numCache>
            </c:numRef>
          </c:val>
        </c:ser>
        <c:ser>
          <c:idx val="2"/>
          <c:order val="2"/>
          <c:tx>
            <c:strRef>
              <c:f>grafik!$A$60</c:f>
              <c:strCache>
                <c:ptCount val="1"/>
                <c:pt idx="0">
                  <c:v>Private domestic banks</c:v>
                </c:pt>
              </c:strCache>
            </c:strRef>
          </c:tx>
          <c:cat>
            <c:numRef>
              <c:f>grafik!$B$57:$M$57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grafik!$B$60:$M$60</c:f>
              <c:numCache>
                <c:formatCode>0.0%</c:formatCode>
                <c:ptCount val="12"/>
                <c:pt idx="0">
                  <c:v>0.54607927661376277</c:v>
                </c:pt>
                <c:pt idx="1">
                  <c:v>0.54064906415166003</c:v>
                </c:pt>
                <c:pt idx="2">
                  <c:v>0.52833946059392567</c:v>
                </c:pt>
                <c:pt idx="3">
                  <c:v>0.52911210080882409</c:v>
                </c:pt>
                <c:pt idx="4">
                  <c:v>0.51550210749764747</c:v>
                </c:pt>
                <c:pt idx="5">
                  <c:v>0.48196375496138583</c:v>
                </c:pt>
                <c:pt idx="6">
                  <c:v>0.44172178924360844</c:v>
                </c:pt>
                <c:pt idx="7">
                  <c:v>0.37948899427403127</c:v>
                </c:pt>
                <c:pt idx="8">
                  <c:v>0.28537534253077007</c:v>
                </c:pt>
                <c:pt idx="9">
                  <c:v>0.26900000000000002</c:v>
                </c:pt>
                <c:pt idx="10">
                  <c:v>0.28271479000000038</c:v>
                </c:pt>
                <c:pt idx="11">
                  <c:v>0.26242700000000002</c:v>
                </c:pt>
              </c:numCache>
            </c:numRef>
          </c:val>
        </c:ser>
        <c:ser>
          <c:idx val="3"/>
          <c:order val="3"/>
          <c:tx>
            <c:strRef>
              <c:f>grafik!$A$61</c:f>
              <c:strCache>
                <c:ptCount val="1"/>
                <c:pt idx="0">
                  <c:v>Foreign-controlled banks</c:v>
                </c:pt>
              </c:strCache>
            </c:strRef>
          </c:tx>
          <c:cat>
            <c:numRef>
              <c:f>grafik!$B$57:$M$57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grafik!$B$61:$M$61</c:f>
              <c:numCache>
                <c:formatCode>0.0%</c:formatCode>
                <c:ptCount val="12"/>
                <c:pt idx="0">
                  <c:v>9.5000000000000265E-2</c:v>
                </c:pt>
                <c:pt idx="1">
                  <c:v>8.800000000000037E-2</c:v>
                </c:pt>
                <c:pt idx="2">
                  <c:v>8.1000000000000044E-2</c:v>
                </c:pt>
                <c:pt idx="3">
                  <c:v>7.4000000000000205E-2</c:v>
                </c:pt>
                <c:pt idx="4">
                  <c:v>7.6000000000000109E-2</c:v>
                </c:pt>
                <c:pt idx="5">
                  <c:v>8.3000000000000268E-2</c:v>
                </c:pt>
                <c:pt idx="6">
                  <c:v>0.12100000000000002</c:v>
                </c:pt>
                <c:pt idx="7">
                  <c:v>0.17200000000000001</c:v>
                </c:pt>
                <c:pt idx="8">
                  <c:v>0.18700000000000044</c:v>
                </c:pt>
                <c:pt idx="9">
                  <c:v>0.18300000000000041</c:v>
                </c:pt>
                <c:pt idx="10">
                  <c:v>0.18000000000000024</c:v>
                </c:pt>
                <c:pt idx="11">
                  <c:v>0.18000000000000024</c:v>
                </c:pt>
              </c:numCache>
            </c:numRef>
          </c:val>
        </c:ser>
        <c:axId val="176642688"/>
        <c:axId val="176648576"/>
      </c:areaChart>
      <c:catAx>
        <c:axId val="1766426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76648576"/>
        <c:crosses val="autoZero"/>
        <c:auto val="1"/>
        <c:lblAlgn val="ctr"/>
        <c:lblOffset val="100"/>
      </c:catAx>
      <c:valAx>
        <c:axId val="176648576"/>
        <c:scaling>
          <c:orientation val="minMax"/>
        </c:scaling>
        <c:axPos val="l"/>
        <c:majorGridlines/>
        <c:numFmt formatCode="0%" sourceLinked="1"/>
        <c:tickLblPos val="nextTo"/>
        <c:crossAx val="1766426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3070902595508891"/>
          <c:y val="8.6666666666666684E-2"/>
          <c:w val="0.26003171478565179"/>
          <c:h val="0.68863436123348021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</c:chart>
  <c:spPr>
    <a:ln>
      <a:noFill/>
    </a:ln>
  </c:sp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60C93-ED4D-4CC7-A3F2-E9D9BFD4F753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C2038-A012-4E51-A5F4-07D05BFBA1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812CC-1667-4F6F-832D-68FC45724A4F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D2D16-49BA-4EDB-923B-47313A1FD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Благодарность за возможность выступить в этой аудитории, о которой мечтают многие ученые-обществоведы. Надеюсь  заинтересовать вас одной историей, которой я занимаюсь довольно давно. Это попытка научного ответа экономиста на поэтический вызов Тютчева – Умом Россию не понять…».  Чтобы понять, нужно выйти в более широкий контекст, и я попробую показать, что и как получилось.  Начать я хотела бы с того, что дорого нам, думаю, больше всего – с наших внуков. Они у большинства из нас учатся в школе, где, как Вы знаете, наверное,  стали проводить так называемые   интегративные уроки, когда география совмещается с математикой, или русский язык – с обществоведением. Эти уроки – отражение в требованиях </a:t>
            </a:r>
            <a:r>
              <a:rPr lang="ru-RU" dirty="0" err="1" smtClean="0"/>
              <a:t>Минобра</a:t>
            </a:r>
            <a:r>
              <a:rPr lang="ru-RU" dirty="0" smtClean="0"/>
              <a:t> общей тенденции современного развития знания, которой обозначают терминами </a:t>
            </a:r>
            <a:r>
              <a:rPr lang="ru-RU" dirty="0" err="1" smtClean="0"/>
              <a:t>мультдисциплинарность</a:t>
            </a:r>
            <a:r>
              <a:rPr lang="ru-RU" dirty="0" smtClean="0"/>
              <a:t> и </a:t>
            </a:r>
            <a:r>
              <a:rPr lang="ru-RU" dirty="0" err="1" smtClean="0"/>
              <a:t>междисциплинарность</a:t>
            </a:r>
            <a:r>
              <a:rPr lang="ru-RU" dirty="0" smtClean="0"/>
              <a:t>.  Действительно, сегодня очень многие серьезные научные работы – результат совместных исследований  разных специалистов.  Наш результат, который я намереваюсь представить  –  также плод такой совместной работы.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2D16-49BA-4EDB-923B-47313A1FD83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Теория – объяснение с предоставлением доказательств максимальной степени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DD2D16-49BA-4EDB-923B-47313A1FD83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28C545-4C3D-4FAC-A0CC-AA9A935654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Любая теория – это модель, которая существует в наших умах. Модели различаются разными исходными предпосылками. Исходные предпосылки теории институциональных матриц – это известные положения исторического материализма  (следствие моего университетского  образования, когда мы конспектировали Капитал Маркса – без этого невозможно было получить зачет или сдать экзамен по политэкономии) Но не только. Дальнейшие исследования показали, что  такие предпосылки позволяют построить адекватную модель экономики России, например. Итак: смотрим на слайд.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E7A7EA-7BCE-4EDE-8F0C-DBA436C8ED3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Часто полагают, что «люди делают свою историю», могут придумать общество – от Платона и до утопистов «город Солнца» до революционеров всех времен или реформаторов советской перестройки по строительству рыночного общества.  Наше предположение – есть законы общественного развития – снова узнаем Маркса, да? По поводу сущности и формы – тоже обычно. Это вроде отношений полов – суть одна, а формы разные. То есть это к любым институтам можно отнести.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8B57AB-FE6E-436B-BE19-8B39A747A0E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CB0A3A-7C0D-494B-A7A4-A5FD50642E4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1D689B-2C05-4829-8122-1DC5C2E536B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Соответственно выделенным сторонам деятельности выделяются базовые институты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Базовые институты – устойчивые и неизменные – проявляют себя в </a:t>
            </a:r>
            <a:r>
              <a:rPr lang="ru-RU" b="1" smtClean="0"/>
              <a:t>институциональных формах</a:t>
            </a:r>
            <a:r>
              <a:rPr lang="ru-RU" smtClean="0"/>
              <a:t> – изменчивых, развивающихся, обусловленных культурным контекстом.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8A69D4-8F2E-4FD3-842E-A2F901366A3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163BA0-9A3B-41DE-803A-02DB749D390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 том или ином конкретном государстве, как показывает история и жизнь вокруг нас,  мы всегда имеем комбинацию двух матриц. Но при этом одна из них исторически доминирует, а другая носит комплементарный дополнительный характер.  Доминирующая матрица институтов задает границы проявления матрицы комплементарных институтов. Это на схеме представлено. «Фишка» в том, что доминирование одной из матриц имеет исторически непреходящий характер, оно постоянно. Революции, как правило, упрочивают это положение. О революциях можно еще потом поговорить, если останется время или будут вопросы.  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E9505A-3D23-4D04-8130-9D91062F3EE2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12206C-316D-467A-A221-E80D59898CEC}" type="slidenum">
              <a:rPr lang="ru-RU" smtClean="0">
                <a:latin typeface="Arial" charset="0"/>
              </a:rPr>
              <a:pPr/>
              <a:t>31</a:t>
            </a:fld>
            <a:endParaRPr lang="ru-RU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</a:rPr>
              <a:t>Так, в экономике это следующие симметричные институты. Собственность частная или верховная условная. То есть верхний уровень управления определяет правила и условия Пример с акциями Ходорковского, которые он решил продать за рубеж – грубый, но зримый. Исторические примеры по земле – в моих работах на сайте. Симметрично обмену – </a:t>
            </a:r>
            <a:r>
              <a:rPr lang="ru-RU" dirty="0" err="1" smtClean="0">
                <a:latin typeface="Arial" charset="0"/>
              </a:rPr>
              <a:t>редистрибуция</a:t>
            </a:r>
            <a:r>
              <a:rPr lang="ru-RU" dirty="0" smtClean="0">
                <a:latin typeface="Arial" charset="0"/>
              </a:rPr>
              <a:t>. Отличается наличием центра, опосредующего трансакции – это Карл </a:t>
            </a:r>
            <a:r>
              <a:rPr lang="ru-RU" dirty="0" err="1" smtClean="0">
                <a:latin typeface="Arial" charset="0"/>
              </a:rPr>
              <a:t>Поланьи</a:t>
            </a:r>
            <a:r>
              <a:rPr lang="ru-RU" dirty="0" smtClean="0">
                <a:latin typeface="Arial" charset="0"/>
              </a:rPr>
              <a:t>. (у </a:t>
            </a:r>
            <a:r>
              <a:rPr lang="ru-RU" dirty="0" err="1" smtClean="0">
                <a:latin typeface="Arial" charset="0"/>
              </a:rPr>
              <a:t>Коммонса</a:t>
            </a:r>
            <a:r>
              <a:rPr lang="ru-RU" dirty="0" smtClean="0">
                <a:latin typeface="Arial" charset="0"/>
              </a:rPr>
              <a:t> описание такой модели в терминах  истец, суд и ответчик). 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2D16-49BA-4EDB-923B-47313A1FD83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5FDDC2-A085-427A-96B7-ABB82645A687}" type="slidenum">
              <a:rPr lang="ru-RU" smtClean="0">
                <a:latin typeface="Arial" charset="0"/>
              </a:rPr>
              <a:pPr/>
              <a:t>34</a:t>
            </a:fld>
            <a:endParaRPr lang="ru-RU" smtClean="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</a:rPr>
              <a:t>Теперь в политике. Исходно это сопоставление институтов появилось перед одной из моих первых поездок на зарубежную конференцию, в докладе о политических институтах. Надо было сопоставить. Материал для определения институтов Х-матрицы (наших) – не только СССР, но также из работ наших дореволюционных ученых конца 19 века -  активно сопоставлявших политические институты России и Западной Европы – Безобразов, </a:t>
            </a:r>
            <a:r>
              <a:rPr lang="ru-RU" dirty="0" err="1" smtClean="0">
                <a:latin typeface="Arial" charset="0"/>
              </a:rPr>
              <a:t>Градовский</a:t>
            </a:r>
            <a:r>
              <a:rPr lang="ru-RU" dirty="0" smtClean="0">
                <a:latin typeface="Arial" charset="0"/>
              </a:rPr>
              <a:t>, </a:t>
            </a:r>
            <a:r>
              <a:rPr lang="ru-RU" dirty="0" err="1" smtClean="0">
                <a:latin typeface="Arial" charset="0"/>
              </a:rPr>
              <a:t>Мрочек-Дроздовский</a:t>
            </a:r>
            <a:r>
              <a:rPr lang="ru-RU" dirty="0" smtClean="0">
                <a:latin typeface="Arial" charset="0"/>
              </a:rPr>
              <a:t>, Васильчиков и др.). Например, лингвистический парадокс Центр во главе вертикали - и то и другое верно!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E9505A-3D23-4D04-8130-9D91062F3EE2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11D794-4D9A-4C7A-A14E-55125DA63450}" type="slidenum">
              <a:rPr lang="ru-RU" smtClean="0">
                <a:latin typeface="Arial" charset="0"/>
              </a:rPr>
              <a:pPr/>
              <a:t>37</a:t>
            </a:fld>
            <a:endParaRPr lang="ru-RU" smtClean="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eaLnBrk="1" hangingPunct="1"/>
            <a:r>
              <a:rPr lang="ru-RU" dirty="0" smtClean="0">
                <a:latin typeface="Arial" charset="0"/>
              </a:rPr>
              <a:t>Идеологические институты – это </a:t>
            </a:r>
            <a:r>
              <a:rPr lang="ru-RU" dirty="0" err="1" smtClean="0">
                <a:latin typeface="Arial" charset="0"/>
              </a:rPr>
              <a:t>институционализированные</a:t>
            </a:r>
            <a:r>
              <a:rPr lang="ru-RU" dirty="0" smtClean="0">
                <a:latin typeface="Arial" charset="0"/>
              </a:rPr>
              <a:t> обществом в целом (независимо от классовых и групповых интересов) нормы, правила поведения. отношение людей к социальной действительности и друг к другу, имеющие исторически непреходящий воспроизводящийся характер. Для Х-матрицы характерны, справедливы, признанны коллективизм, эгалитаризм и порядок </a:t>
            </a:r>
            <a:r>
              <a:rPr lang="ru-RU" dirty="0" err="1" smtClean="0">
                <a:latin typeface="Arial" charset="0"/>
              </a:rPr>
              <a:t>коммунитарная</a:t>
            </a:r>
            <a:r>
              <a:rPr lang="ru-RU" dirty="0" smtClean="0">
                <a:latin typeface="Arial" charset="0"/>
              </a:rPr>
              <a:t> идеология и т.д.  Для У, соответственно, индивидуализм, стратификация, свобода…  – индивидуалистская  идеология.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Два типа ментальных моделей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1F54A-33CB-47F1-8400-2100B25E175E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CBC5CA-1E8B-4DB7-AE9C-BB8A0F22E9C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ru-RU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Основная задача – поиски институционального баланса между институтами той и другой матрицы, в их «дозировке». Содержание любой политики, на наш взгляд, характеризуется поиском этого баланса, почти мистическим (поскольку количественные законы пока неизвестны) «взвешиванием» тех и других институтов в общественной структуре. Эту мистику передает этот слайд. Недостаток, например, в ССССР, комплементарных институтов рынка, федеративности, диссидентских индивидуалистических ценностей привел к застою.  А агрессивное внедрение этих же институтов на рубеже веков – к революциям.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1F54A-33CB-47F1-8400-2100B25E175E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D049E8-667B-4639-8AB1-A323EF8E420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ru-RU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Примеры такой среды – Нил, ирригационные системы Древнего Китая,Япония с ее борьбой с ценами  ЖКХ современной России (коммунальная инфраструктура). Помните песню группы Дюна о коммунальной стране. Это об этом тоже. Основа – хозяйственные риски и однородность хозяйственных ландшафтов.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6B6255-0ACA-4FD2-A0F0-52161DF299F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ru-RU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По Франции едешь – все разное. Отсюда различие производства и необходимость обмена. Не то что в Древней России – все везли для торговли в Византию одно и то же.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конца 1990-х гг. проводятся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межстрановые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сопоставительные исследования, направленные на выяснение двух основных групп вопросов. Во-первых, сравнивается роль географии и качества институтов в достижении более высоких показателей экономического развития. Как правило, речь идет о темпах роста ВВП или  уровне доходов. Во-вторых, исследуется влияние географических особенностей разных стран на состояние и развитие в них институтов, способствующих росту экономики. В поле рассмотрения обычно находятся такие экономические институты, как  защищенность прав собственности, эффективность государства, характер регулирования и т.п.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Многие исследования проводятся в США под эгидой Национального бюро экономических исследований 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 Bureau of Economic Research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NBER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– крупнейшей исследовательской организации, из которой вышло немало нобелевских лауреатов с «американской пропиской». Наряду с учеными США, в сравнительных исследованиях активно участвуют специалисты из других регионов, например, Африки и Ближнего Востока. В результате с начала 2000-х гг. в мировой литературе развернулась дискуссия «география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versus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институты» между теми, кто полагает географические различия более существенными - по сравнению с институциональными -   факторами дифференциации экономического роста и теми, кто считает их менее важными.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2D16-49BA-4EDB-923B-47313A1FD838}" type="slidenum">
              <a:rPr lang="ru-RU" smtClean="0"/>
              <a:pPr/>
              <a:t>46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 учетом полученных ранее результатов и соображений была выстроена методология нашего исследования.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2D16-49BA-4EDB-923B-47313A1FD838}" type="slidenum">
              <a:rPr lang="ru-RU" smtClean="0"/>
              <a:pPr/>
              <a:t>47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F5646-C66A-41B0-A937-A13F64C7B21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Поскольку в основе исследования  лежит гипотеза о типах доминирующих в странах институциональных матриц, следует несколько подробнее о ней  сказать. Поскольку вряд ли все присутствующие знакомыми с этими книгами – первое издание относится к  1999 году, третье вышло  в 2014 г.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2D16-49BA-4EDB-923B-47313A1FD838}" type="slidenum">
              <a:rPr lang="ru-RU" smtClean="0"/>
              <a:pPr/>
              <a:t>48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 сумме страны производят 90% мирового ВВП.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2D16-49BA-4EDB-923B-47313A1FD838}" type="slidenum">
              <a:rPr lang="ru-RU" smtClean="0"/>
              <a:pPr/>
              <a:t>49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Можно видеть, что </a:t>
            </a:r>
            <a:r>
              <a:rPr lang="en-US" dirty="0" smtClean="0"/>
              <a:t>Y</a:t>
            </a:r>
            <a:r>
              <a:rPr lang="ru-RU" dirty="0" smtClean="0"/>
              <a:t>-страны располагаются в более умеренной климатической зоне.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2D16-49BA-4EDB-923B-47313A1FD838}" type="slidenum">
              <a:rPr lang="ru-RU" smtClean="0"/>
              <a:pPr/>
              <a:t>52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1200" dirty="0" smtClean="0"/>
              <a:t>История любого государства начинается со стадии оседлого аграрного производства, и в этом сходятся представители разных наук – от археологов и историков до  экономистов, культурологов, социологов и т.д. Общества могут выживать, если они, прежде всего,  научились устойчиво обеспечивать свое население продуктами питания и защищать его  от окружающей среды независимо от капризов природы. На заре первых государств именно в аграрной сфере начинают складываться определенные социальные технологии (институты), которые организуют социум для выживания на данной ему территории, т.е. формируются те самые адаптационные механизмы, благодаря которым удается овладеть окружающей средой и использовать ее для удовлетворения социальных потребностей. Еще Карл </a:t>
            </a:r>
            <a:r>
              <a:rPr lang="ru-RU" sz="1200" dirty="0" err="1" smtClean="0"/>
              <a:t>Поланьи</a:t>
            </a:r>
            <a:r>
              <a:rPr lang="ru-RU" sz="1200" dirty="0" smtClean="0"/>
              <a:t> в свое время прозорливо отмечал, что «социальная организация присвоения окружающей энергии и мощностей... определяет институциональную матрицу» (</a:t>
            </a:r>
            <a:r>
              <a:rPr lang="ru-RU" sz="1200" dirty="0" err="1" smtClean="0"/>
              <a:t>Polanyi</a:t>
            </a:r>
            <a:r>
              <a:rPr lang="ru-RU" sz="1200" dirty="0" smtClean="0"/>
              <a:t>, 1977: </a:t>
            </a:r>
            <a:r>
              <a:rPr lang="ru-RU" sz="1200" dirty="0" err="1" smtClean="0"/>
              <a:t>xxxii</a:t>
            </a:r>
            <a:r>
              <a:rPr lang="ru-RU" sz="1200" dirty="0" smtClean="0"/>
              <a:t>). </a:t>
            </a:r>
          </a:p>
          <a:p>
            <a:r>
              <a:rPr lang="ru-RU" sz="1200" dirty="0" smtClean="0"/>
              <a:t>Очевидно, что аграрная сфера весьма подвержена влиянию климата. История свидетельствует, что в разных климатических зонах сельское хозяйство развивалось по-разному. Примеры засушливого Египта с централизованными формами ведения хозяйства и плодородной Месопотамии с ее начатками рыночных форм координации – известные тому подтверждения. Подробнее об этом см. Кирдина, 2001: 85-92; Кирдина, 2014: 89-98. </a:t>
            </a:r>
          </a:p>
          <a:p>
            <a:r>
              <a:rPr lang="ru-RU" sz="1200" dirty="0" smtClean="0"/>
              <a:t>Переход от аграрной к индустриальной и последующим стадиям общественного развития не отменял, но впитывал в себя институциональные достижения предыдущих эпох. Выявленные в экономике и социологии механизмы </a:t>
            </a:r>
            <a:r>
              <a:rPr lang="ru-RU" sz="1200" i="1" dirty="0" smtClean="0"/>
              <a:t>кумулятивной причинности </a:t>
            </a:r>
            <a:r>
              <a:rPr lang="ru-RU" sz="1200" dirty="0" smtClean="0"/>
              <a:t>(Т. Веблен),</a:t>
            </a:r>
            <a:r>
              <a:rPr lang="ru-RU" sz="1200" i="1" dirty="0" smtClean="0"/>
              <a:t> </a:t>
            </a:r>
            <a:r>
              <a:rPr lang="en-US" sz="1200" i="1" dirty="0" smtClean="0"/>
              <a:t>path dependence </a:t>
            </a:r>
            <a:r>
              <a:rPr lang="ru-RU" sz="1200" dirty="0" smtClean="0"/>
              <a:t>(П. Дэвид, П. Пирсон, С. </a:t>
            </a:r>
            <a:r>
              <a:rPr lang="ru-RU" sz="1200" dirty="0" err="1" smtClean="0"/>
              <a:t>Лейбовиц</a:t>
            </a:r>
            <a:r>
              <a:rPr lang="ru-RU" sz="1200" dirty="0" smtClean="0"/>
              <a:t>, С. Марголис и др.)</a:t>
            </a:r>
            <a:r>
              <a:rPr lang="ru-RU" sz="1200" i="1" dirty="0" smtClean="0"/>
              <a:t>, эффекты блокировки </a:t>
            </a:r>
            <a:r>
              <a:rPr lang="ru-RU" sz="1200" dirty="0" smtClean="0"/>
              <a:t>(Д. Норт), 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социокультурной</a:t>
            </a:r>
            <a:r>
              <a:rPr lang="ru-RU" sz="1200" i="1" dirty="0" smtClean="0"/>
              <a:t> эволюции</a:t>
            </a:r>
            <a:r>
              <a:rPr lang="ru-RU" sz="1200" dirty="0" smtClean="0"/>
              <a:t> (Дж. и Г. </a:t>
            </a:r>
            <a:r>
              <a:rPr lang="ru-RU" sz="1200" dirty="0" err="1" smtClean="0"/>
              <a:t>Ленски</a:t>
            </a:r>
            <a:r>
              <a:rPr lang="ru-RU" sz="1200" dirty="0" smtClean="0"/>
              <a:t>) и др.  обеспечивали  трансляцию социальных технологий и поддерживали возникшее на заре истории государства доминирующее положение той или иной институциональной матрицы. Наконец, необратимость «стрелы времени» (А. Эддингтон)  также не позволяет игнорировать различия, возникшие на предыдущих этапах социального развития.  </a:t>
            </a:r>
          </a:p>
          <a:p>
            <a:r>
              <a:rPr lang="ru-RU" sz="1200" dirty="0" smtClean="0"/>
              <a:t>В данном случае не столь важно, происходит формирование государств - в результате медленного поступательного роста или в результате прерывистой эволюции и нелинейного развития (подробнее об этом см. </a:t>
            </a:r>
            <a:r>
              <a:rPr lang="en-US" sz="1200" dirty="0" err="1" smtClean="0"/>
              <a:t>Abrutyn</a:t>
            </a:r>
            <a:r>
              <a:rPr lang="ru-RU" sz="1200" dirty="0" smtClean="0"/>
              <a:t>,  </a:t>
            </a:r>
            <a:r>
              <a:rPr lang="en-US" sz="1200" dirty="0" smtClean="0"/>
              <a:t>Lawrence</a:t>
            </a:r>
            <a:r>
              <a:rPr lang="ru-RU" sz="1200" dirty="0" smtClean="0"/>
              <a:t>, 2010). Важно,  что это непредсказуемо и необратимо, как было отмечено в докладе ранее.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2D16-49BA-4EDB-923B-47313A1FD838}" type="slidenum">
              <a:rPr lang="ru-RU" smtClean="0"/>
              <a:pPr/>
              <a:t>55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Никто не отменял необратимость «стрелы времени».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2D16-49BA-4EDB-923B-47313A1FD838}" type="slidenum">
              <a:rPr lang="ru-RU" smtClean="0"/>
              <a:pPr/>
              <a:t>56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Доказательность теорий проявляется  в их объяснительных возможностях и верификации  (эмпирическом подтверждении) прогнозов.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DD2D16-49BA-4EDB-923B-47313A1FD838}" type="slidenum">
              <a:rPr lang="ru-RU" smtClean="0"/>
              <a:pPr/>
              <a:t>58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E3F36A-AC8A-499C-9296-5B8E3C10E57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ru-RU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800" dirty="0" smtClean="0"/>
              <a:t>О том, что СМИ как общественный институт и журналистика как тип социальной деятельности функционируют в соответствии с нормами и правилами, вытекающими из специфики общественного устройства, специалисты узнали из давней работы</a:t>
            </a:r>
            <a:r>
              <a:rPr lang="ru-RU" sz="800" b="1" dirty="0" smtClean="0"/>
              <a:t> </a:t>
            </a:r>
            <a:r>
              <a:rPr lang="ru-RU" sz="800" dirty="0" smtClean="0"/>
              <a:t>американских социологов </a:t>
            </a:r>
            <a:r>
              <a:rPr lang="ru-RU" sz="800" dirty="0" err="1" smtClean="0"/>
              <a:t>Сиберта</a:t>
            </a:r>
            <a:r>
              <a:rPr lang="ru-RU" sz="800" dirty="0" smtClean="0"/>
              <a:t>, </a:t>
            </a:r>
            <a:r>
              <a:rPr lang="ru-RU" sz="800" dirty="0" err="1" smtClean="0"/>
              <a:t>Шрамма</a:t>
            </a:r>
            <a:r>
              <a:rPr lang="ru-RU" sz="800" dirty="0" smtClean="0"/>
              <a:t> и Питерсона «Четыре теории прессы», опубликованной в Америке в 1956 г.</a:t>
            </a:r>
            <a:r>
              <a:rPr lang="ru-RU" sz="800" dirty="0" smtClean="0">
                <a:hlinkClick r:id="" action="ppaction://noaction"/>
              </a:rPr>
              <a:t>[1]</a:t>
            </a:r>
            <a:r>
              <a:rPr lang="ru-RU" sz="800" dirty="0" smtClean="0"/>
              <a:t> Назвав эти нормы и правила «теориями прессы», авторы выделили четыре таких </a:t>
            </a:r>
            <a:r>
              <a:rPr lang="ru-RU" sz="800" dirty="0" err="1" smtClean="0"/>
              <a:t>теории:авторитарную,либералистскую,теорию</a:t>
            </a:r>
            <a:r>
              <a:rPr lang="ru-RU" sz="800" dirty="0" smtClean="0"/>
              <a:t> социальной ответственности, советскую, коммунистическую.</a:t>
            </a:r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800" dirty="0" smtClean="0"/>
              <a:t>К этим теориям прессы </a:t>
            </a:r>
            <a:r>
              <a:rPr lang="ru-RU" sz="800" dirty="0" err="1" smtClean="0"/>
              <a:t>Макуэйл</a:t>
            </a:r>
            <a:r>
              <a:rPr lang="ru-RU" sz="800" dirty="0" smtClean="0">
                <a:hlinkClick r:id="" action="ppaction://noaction"/>
              </a:rPr>
              <a:t>[2]</a:t>
            </a:r>
            <a:r>
              <a:rPr lang="ru-RU" sz="800" dirty="0" smtClean="0"/>
              <a:t> прибавил еще </a:t>
            </a:r>
            <a:r>
              <a:rPr lang="ru-RU" sz="800" dirty="0" err="1" smtClean="0"/>
              <a:t>две:модель</a:t>
            </a:r>
            <a:r>
              <a:rPr lang="ru-RU" sz="800" dirty="0" smtClean="0"/>
              <a:t> развивающихся стран, модель демократического участия.</a:t>
            </a:r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800" dirty="0" smtClean="0"/>
              <a:t>Согласно концепции Раймонда Уильямса</a:t>
            </a:r>
            <a:r>
              <a:rPr lang="ru-RU" sz="800" dirty="0" smtClean="0">
                <a:hlinkClick r:id="" action="ppaction://noaction"/>
              </a:rPr>
              <a:t>[3]</a:t>
            </a:r>
            <a:r>
              <a:rPr lang="ru-RU" sz="800" dirty="0" smtClean="0"/>
              <a:t>, система СМИ может быть </a:t>
            </a:r>
            <a:r>
              <a:rPr lang="ru-RU" sz="800" dirty="0" err="1" smtClean="0"/>
              <a:t>авторитарной,патерналистской</a:t>
            </a:r>
            <a:r>
              <a:rPr lang="ru-RU" sz="800" dirty="0" smtClean="0"/>
              <a:t>, коммерческой и демократической.</a:t>
            </a:r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800" dirty="0" smtClean="0"/>
              <a:t>	Сравнивая результаты исследований типов журналистики, полученные задолго до появления работ С. </a:t>
            </a:r>
            <a:r>
              <a:rPr lang="ru-RU" sz="800" dirty="0" err="1" smtClean="0"/>
              <a:t>Кирдиной</a:t>
            </a:r>
            <a:r>
              <a:rPr lang="ru-RU" sz="800" dirty="0" smtClean="0"/>
              <a:t>, с предложенным ею концептуальным аппаратом, можно сделать вывод о зависимости доминирующего типа журналистики от доминирующей в обществе матрицы. Так, </a:t>
            </a:r>
            <a:r>
              <a:rPr lang="ru-RU" sz="800" b="1" dirty="0" smtClean="0"/>
              <a:t>СМИ типа Х-матрицы</a:t>
            </a:r>
            <a:r>
              <a:rPr lang="ru-RU" sz="800" dirty="0" smtClean="0"/>
              <a:t> - это средства государственной информации и пропаганды, главной задачей которых является обеспечение государственного влияния на общественное мнение и стереотипы поведения населения (</a:t>
            </a:r>
            <a:r>
              <a:rPr lang="ru-RU" sz="800" b="1" dirty="0" smtClean="0"/>
              <a:t>журналистика влияния</a:t>
            </a:r>
            <a:r>
              <a:rPr lang="ru-RU" sz="800" dirty="0" smtClean="0"/>
              <a:t>). </a:t>
            </a:r>
            <a:r>
              <a:rPr lang="ru-RU" sz="800" b="1" dirty="0" smtClean="0"/>
              <a:t>СМИ типа </a:t>
            </a:r>
            <a:r>
              <a:rPr lang="en-US" sz="800" b="1" dirty="0" smtClean="0"/>
              <a:t>Y</a:t>
            </a:r>
            <a:r>
              <a:rPr lang="ru-RU" sz="800" b="1" dirty="0" smtClean="0"/>
              <a:t>-матрицы</a:t>
            </a:r>
            <a:r>
              <a:rPr lang="ru-RU" sz="800" dirty="0" smtClean="0"/>
              <a:t> - это реализованная идея </a:t>
            </a:r>
            <a:r>
              <a:rPr lang="ru-RU" sz="800" b="1" dirty="0" smtClean="0"/>
              <a:t>гражданской журналистики</a:t>
            </a:r>
            <a:r>
              <a:rPr lang="ru-RU" sz="800" dirty="0" smtClean="0"/>
              <a:t>. </a:t>
            </a:r>
            <a:r>
              <a:rPr lang="ru-RU" sz="800" b="1" dirty="0" smtClean="0"/>
              <a:t>Коммерческие СМИ (журналистика </a:t>
            </a:r>
            <a:r>
              <a:rPr lang="ru-RU" sz="800" b="1" dirty="0" err="1" smtClean="0"/>
              <a:t>медиабизнеса</a:t>
            </a:r>
            <a:r>
              <a:rPr lang="ru-RU" sz="800" b="1" dirty="0" smtClean="0"/>
              <a:t>)</a:t>
            </a:r>
            <a:r>
              <a:rPr lang="ru-RU" sz="800" dirty="0" smtClean="0"/>
              <a:t>, ориентированные на извлечение прибыли, представляют собой </a:t>
            </a:r>
            <a:r>
              <a:rPr lang="ru-RU" sz="800" dirty="0" err="1" smtClean="0"/>
              <a:t>медиапредприятия</a:t>
            </a:r>
            <a:r>
              <a:rPr lang="ru-RU" sz="800" dirty="0" smtClean="0"/>
              <a:t>, которые пытаются в своей деятельности </a:t>
            </a:r>
            <a:r>
              <a:rPr lang="ru-RU" sz="800" b="1" dirty="0" smtClean="0"/>
              <a:t>совместить принципы, нормы, правила, характерные как для Х-матрицы, так и </a:t>
            </a:r>
            <a:r>
              <a:rPr lang="en-US" sz="800" b="1" dirty="0" smtClean="0"/>
              <a:t>Y</a:t>
            </a:r>
            <a:r>
              <a:rPr lang="ru-RU" sz="800" b="1" dirty="0" smtClean="0"/>
              <a:t>-матрицы</a:t>
            </a:r>
            <a:r>
              <a:rPr lang="ru-RU" sz="800" dirty="0" smtClean="0"/>
              <a:t>. </a:t>
            </a:r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800" dirty="0" smtClean="0"/>
              <a:t>Исходя из этого, можно констатировать, что, </a:t>
            </a:r>
            <a:r>
              <a:rPr lang="ru-RU" sz="800" b="1" dirty="0" smtClean="0"/>
              <a:t>поскольку на сегодняшний день в России доминирует Х-матрица при возрастающей роли общественных институтов, характерных для </a:t>
            </a:r>
            <a:r>
              <a:rPr lang="en-US" sz="800" b="1" dirty="0" smtClean="0"/>
              <a:t>Y</a:t>
            </a:r>
            <a:r>
              <a:rPr lang="ru-RU" sz="800" b="1" dirty="0" smtClean="0"/>
              <a:t>-матрицы, то и в коммуникативной сфере мы наблюдаем сосуществование трех типов СМИ и трех типов журналистики</a:t>
            </a:r>
            <a:r>
              <a:rPr lang="ru-RU" sz="800" dirty="0" smtClean="0"/>
              <a:t>.</a:t>
            </a:r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>
                <a:hlinkClick r:id="" action="ppaction://noaction"/>
              </a:rPr>
              <a:t>[1]</a:t>
            </a:r>
            <a:r>
              <a:rPr lang="ru-RU" sz="800" dirty="0" smtClean="0"/>
              <a:t> </a:t>
            </a:r>
            <a:r>
              <a:rPr lang="ru-RU" sz="800" dirty="0" err="1" smtClean="0"/>
              <a:t>Сиберт</a:t>
            </a:r>
            <a:r>
              <a:rPr lang="ru-RU" sz="800" dirty="0" smtClean="0"/>
              <a:t> Ф.С., </a:t>
            </a:r>
            <a:r>
              <a:rPr lang="ru-RU" sz="800" dirty="0" err="1" smtClean="0"/>
              <a:t>Шрамм</a:t>
            </a:r>
            <a:r>
              <a:rPr lang="ru-RU" sz="800" dirty="0" smtClean="0"/>
              <a:t> У., Питерсон Т., Четыре теории прессы. М., Национальный институт прессы и изд-во Вагриус. </a:t>
            </a:r>
            <a:r>
              <a:rPr lang="en-US" sz="800" dirty="0" smtClean="0"/>
              <a:t>1998.</a:t>
            </a:r>
            <a:endParaRPr lang="ru-RU" sz="800" dirty="0" smtClean="0">
              <a:hlinkClick r:id="" action="ppaction://noaction"/>
            </a:endParaRPr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800" dirty="0" smtClean="0">
                <a:hlinkClick r:id="" action="ppaction://noaction"/>
              </a:rPr>
              <a:t>[2]</a:t>
            </a:r>
            <a:r>
              <a:rPr lang="en-US" sz="800" dirty="0" smtClean="0"/>
              <a:t> </a:t>
            </a:r>
            <a:r>
              <a:rPr lang="en-US" sz="800" dirty="0" err="1" smtClean="0"/>
              <a:t>McQuail</a:t>
            </a:r>
            <a:r>
              <a:rPr lang="en-US" sz="800" dirty="0" smtClean="0"/>
              <a:t> D. Mass Communication theory. 2nd edition. London, Thousand Oaks, New Delhi, SAGE Publications. </a:t>
            </a:r>
            <a:r>
              <a:rPr lang="ru-RU" sz="800" dirty="0" smtClean="0"/>
              <a:t>1987. </a:t>
            </a:r>
            <a:r>
              <a:rPr lang="en-US" sz="800" dirty="0" smtClean="0"/>
              <a:t>P</a:t>
            </a:r>
            <a:r>
              <a:rPr lang="ru-RU" sz="800" dirty="0" smtClean="0"/>
              <a:t>. 111–123.; </a:t>
            </a:r>
            <a:r>
              <a:rPr lang="ru-RU" sz="800" dirty="0" err="1" smtClean="0"/>
              <a:t>МакКуэйл</a:t>
            </a:r>
            <a:r>
              <a:rPr lang="ru-RU" sz="800" dirty="0" smtClean="0"/>
              <a:t> Д. Массовая коммуникация и общественный интерес: к вопросу о социальной теории структуры и функционирования </a:t>
            </a:r>
            <a:r>
              <a:rPr lang="ru-RU" sz="800" dirty="0" err="1" smtClean="0"/>
              <a:t>медиа</a:t>
            </a:r>
            <a:r>
              <a:rPr lang="ru-RU" sz="800" dirty="0" smtClean="0"/>
              <a:t>. / В кн.: Назаров М.М. Массовая коммуникация в современном мире: методология анализа и практика исследований. / Хрестоматия. – М.: </a:t>
            </a:r>
            <a:r>
              <a:rPr lang="ru-RU" sz="800" dirty="0" err="1" smtClean="0"/>
              <a:t>Едиториал</a:t>
            </a:r>
            <a:r>
              <a:rPr lang="ru-RU" sz="800" dirty="0" smtClean="0"/>
              <a:t> УРСС, 2003. С. 179 -188.</a:t>
            </a:r>
            <a:endParaRPr lang="ru-RU" sz="800" dirty="0" smtClean="0">
              <a:hlinkClick r:id="" action="ppaction://noaction"/>
            </a:endParaRPr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800" dirty="0" smtClean="0">
                <a:hlinkClick r:id="" action="ppaction://noaction"/>
              </a:rPr>
              <a:t>[3]</a:t>
            </a:r>
            <a:r>
              <a:rPr lang="ru-RU" sz="800" dirty="0" smtClean="0"/>
              <a:t>См</a:t>
            </a:r>
            <a:r>
              <a:rPr lang="en-US" sz="800" dirty="0" smtClean="0"/>
              <a:t>.: Sparks C., Reading A., Communism, Capitalism and the Mass Media. London, Thousand Oaks, New Delhi. SAGE Publications. 1998. P. 52.</a:t>
            </a:r>
            <a:endParaRPr lang="ru-RU" sz="800" dirty="0" smtClean="0"/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800" dirty="0" smtClean="0"/>
              <a:t>ТЕПЕРЬ ПЕРЕХОДИМ К ПРОГНОЗАМ.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F8407D-9D1D-4A44-8E03-714C4B38150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ru-RU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8B66DB-0562-4205-81C6-B3B9CEB3E95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70</a:t>
            </a:fld>
            <a:endParaRPr lang="ru-RU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8EE011-62DC-46BB-A77D-180965EDC66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71</a:t>
            </a:fld>
            <a:endParaRPr lang="ru-RU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Основатель «старого» (оригинального, классического) </a:t>
            </a:r>
            <a:r>
              <a:rPr lang="ru-RU" dirty="0" err="1" smtClean="0"/>
              <a:t>институицонализма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DD2D16-49BA-4EDB-923B-47313A1FD83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Основатель нового (</a:t>
            </a:r>
            <a:r>
              <a:rPr lang="ru-RU" dirty="0" err="1" smtClean="0"/>
              <a:t>нео</a:t>
            </a:r>
            <a:r>
              <a:rPr lang="ru-RU" dirty="0" smtClean="0"/>
              <a:t>) институционализма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DD2D16-49BA-4EDB-923B-47313A1FD83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F5646-C66A-41B0-A937-A13F64C7B21B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F5646-C66A-41B0-A937-A13F64C7B21B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Институциональный бум! Школы изучения институтов в Вышке, ИЭ и ЦЭМИ РАН, Екатеринбург (Институт экономики </a:t>
            </a:r>
            <a:r>
              <a:rPr lang="ru-RU" dirty="0" err="1" smtClean="0"/>
              <a:t>УрО</a:t>
            </a:r>
            <a:r>
              <a:rPr lang="ru-RU" dirty="0" smtClean="0"/>
              <a:t> РАН),  Новосибирск (ИЭИОПП РАН, НГТУ).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F5646-C66A-41B0-A937-A13F64C7B21B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6CB1A6-1405-4556-8ECA-6FCF55099E6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Когда мы говорим о популярных теориях, то имеем в виду теории, принятые в мировом научном сообществе. Здесь доминируют теории западных стран, прежде всего США и Западной Европы. Они сейчас главные поставщики идей на мировой рынок. Так, среди нобелевских лауреатов по экономике доля американцев в 21 веке – 88%, или 15 из 17. Не все этим довольны, нарастает противостояние западных и </a:t>
            </a:r>
            <a:r>
              <a:rPr lang="ru-RU" dirty="0" err="1" smtClean="0"/>
              <a:t>незападных</a:t>
            </a:r>
            <a:r>
              <a:rPr lang="ru-RU" dirty="0" smtClean="0"/>
              <a:t> теорий, в частности, в социологии. Об этом – отдельный разговор.  Россия не вписывается, вернее, маркируется отрицательно в этих теориях. </a:t>
            </a:r>
            <a:r>
              <a:rPr lang="ru-RU" dirty="0" err="1" smtClean="0"/>
              <a:t>Апофатически</a:t>
            </a:r>
            <a:r>
              <a:rPr lang="ru-RU" dirty="0" smtClean="0"/>
              <a:t> – из богословия об определении непознаваемого Бога. Россия не такая, </a:t>
            </a:r>
            <a:r>
              <a:rPr lang="ru-RU" dirty="0" smtClean="0"/>
              <a:t>и не </a:t>
            </a:r>
            <a:r>
              <a:rPr lang="ru-RU" dirty="0" smtClean="0"/>
              <a:t>такая. А какая? Помогут ли модные идеи самоорганизации?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35C6B49-30CD-4244-8B7C-D494BD2822C4}" type="datetime1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РУДН, 13 апреля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082D-1F5F-44BA-8A55-722DCE785A7A}" type="datetime1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РУДН, 13 апреля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A229-9990-4991-9008-E194B84A6CC7}" type="datetime1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РУДН, 13 апреля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013B-1007-4269-9998-8A2C390CDD0E}" type="datetime1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РУДН, 13 апреля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8A94-1451-49FC-A77A-8424C3F7A837}" type="datetime1">
              <a:rPr lang="en-US" smtClean="0"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РУДН, 13 апреля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C3DD-FC3C-4C78-A677-DC1CEF7A5AEE}" type="datetime1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РУДН, 13 апреля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40AC1465-CC3F-4280-A4AF-90F33BA7D880}" type="datetime1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r>
              <a:rPr lang="ru-RU" smtClean="0"/>
              <a:t>РУДН, 13 апреля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2FEF-175D-49CE-A955-7871C52F24EA}" type="datetime1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РУДН, 13 апреля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4F5D-1E14-4F37-831B-668C33919371}" type="datetime1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РУДН, 13 апреля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504B-9CCA-47FD-9A8F-EEDE9E627F85}" type="datetime1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РУДН, 13 апреля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F93D-E91C-419B-A374-CB48569F7EA3}" type="datetime1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РУДН, 13 апреля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DAC64A14-A82A-4044-9544-7D08374E50B9}" type="datetime1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РУДН, 13 апреля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97769-81C3-4043-91CF-E4D0F1528AE6}" type="datetime1">
              <a:rPr lang="en-US" smtClean="0"/>
              <a:t>4/11/2016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РУДН, 13 апреля 2016</a:t>
            </a: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01F9C-CE6C-4C3D-9B5A-B306910B1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8410A-39B3-4042-8904-FCDF754B1C90}" type="datetime1">
              <a:rPr lang="en-US" smtClean="0"/>
              <a:t>4/11/2016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РУДН, 13 апреля 2016</a:t>
            </a: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83879-C0E0-42C4-8765-0F3834207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45053D83-B65B-4C98-819D-EF77441CA048}" type="datetime1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r>
              <a:rPr lang="ru-RU" smtClean="0"/>
              <a:t>РУДН, 13 апреля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, объект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87D61E03-B7F1-4CE2-96E1-55226A2FE93D}" type="datetime1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r>
              <a:rPr lang="ru-RU" smtClean="0"/>
              <a:t>РУДН, 13 апреля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476F51F3-5398-43DD-8231-955C2B9B8DC0}" type="datetime1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r>
              <a:rPr lang="ru-RU" smtClean="0"/>
              <a:t>РУДН, 13 апреля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67BB-CF73-409C-B387-699A36B8D2BB}" type="datetime1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РУДН, 13 апреля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5119-3E2E-4E4B-83C6-0E351DAEBD69}" type="datetime1">
              <a:rPr lang="en-US" smtClean="0"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РУДН, 13 апреля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объекта, вверху и в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9DBA-84F5-47AF-B9F2-BE9926C61E64}" type="datetime1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РУДН, 13 апреля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3057C45-D933-4757-BA3C-9E17D58D1296}" type="datetime1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РУДН, 13 апреля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hyperlink" Target="http://www.google.ru/imgres?imgurl=http://www.3dnews.ru/_imgdata/img/2011/07/11/613922/vol-1.jpg&amp;imgrefurl=http://www.3dnews.ru/news/613922&amp;h=395&amp;w=600&amp;sz=30&amp;tbnid=8ZwbaMl024b5BM:&amp;tbnh=67&amp;tbnw=102&amp;prev=/search?q=%D1%80%D0%B5%D0%B3%D1%83%D0%BB%D1%8F%D1%82%D0%BE%D1%80+%D0%BA%D0%B0%D1%80%D1%82%D0%B8%D0%BD%D0%BA%D0%B8&amp;tbm=isch&amp;tbo=u&amp;zoom=1&amp;q=%D1%80%D0%B5%D0%B3%D1%83%D0%BB%D1%8F%D1%82%D0%BE%D1%80+%D0%BA%D0%B0%D1%80%D1%82%D0%B8%D0%BD%D0%BA%D0%B8&amp;usg=__rWSamtu2xrDnLXwPZZ2qSG8E_eU=&amp;docid=poQtDSa00M188M&amp;hl=ru&amp;sa=X&amp;ei=oH0bUdeULarb4QSo6oDICQ&amp;ved=0CDoQ9QEwBA&amp;dur=58" TargetMode="External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" TargetMode="External"/><Relationship Id="rId3" Type="http://schemas.openxmlformats.org/officeDocument/2006/relationships/hyperlink" Target="http://www.worldbank.org/" TargetMode="External"/><Relationship Id="rId7" Type="http://schemas.openxmlformats.org/officeDocument/2006/relationships/hyperlink" Target="http://www.indexmundi.com/" TargetMode="External"/><Relationship Id="rId12" Type="http://schemas.openxmlformats.org/officeDocument/2006/relationships/hyperlink" Target="http://minerals.usgs.gov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aostat3.fao.org/" TargetMode="External"/><Relationship Id="rId11" Type="http://schemas.openxmlformats.org/officeDocument/2006/relationships/hyperlink" Target="http://www.bp.com/" TargetMode="External"/><Relationship Id="rId5" Type="http://schemas.openxmlformats.org/officeDocument/2006/relationships/hyperlink" Target="http://www.gapminder.org/" TargetMode="External"/><Relationship Id="rId10" Type="http://schemas.openxmlformats.org/officeDocument/2006/relationships/hyperlink" Target="http://www.world-nuclear.org/" TargetMode="External"/><Relationship Id="rId4" Type="http://schemas.openxmlformats.org/officeDocument/2006/relationships/hyperlink" Target="http://www.cia.gov/" TargetMode="External"/><Relationship Id="rId9" Type="http://schemas.openxmlformats.org/officeDocument/2006/relationships/hyperlink" Target="http://unstats.un.or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rdina.ru/public/31okt04-01.index.shtml" TargetMode="External"/><Relationship Id="rId2" Type="http://schemas.openxmlformats.org/officeDocument/2006/relationships/hyperlink" Target="http://www.kirdina.ru/book/content.shtml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0400" y="4636008"/>
            <a:ext cx="5458968" cy="62179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Кирдина  Светлана </a:t>
            </a:r>
            <a:r>
              <a:rPr lang="ru-RU" sz="2400" b="1" dirty="0"/>
              <a:t>Георгиевна, </a:t>
            </a:r>
          </a:p>
          <a:p>
            <a:r>
              <a:rPr lang="ru-RU" sz="2400" dirty="0" err="1"/>
              <a:t>д.с.н</a:t>
            </a:r>
            <a:r>
              <a:rPr lang="ru-RU" sz="2400" dirty="0"/>
              <a:t>., Институт экономики РАН</a:t>
            </a:r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88634" y="308113"/>
            <a:ext cx="51707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dirty="0" smtClean="0"/>
              <a:t>"</a:t>
            </a:r>
            <a:r>
              <a:rPr lang="ru-RU" sz="3500" b="1" dirty="0" smtClean="0">
                <a:solidFill>
                  <a:schemeClr val="bg1"/>
                </a:solidFill>
              </a:rPr>
              <a:t>Теория институциональных  </a:t>
            </a:r>
            <a:endParaRPr lang="ru-RU" sz="3500" b="1" dirty="0" smtClean="0">
              <a:solidFill>
                <a:schemeClr val="bg1"/>
              </a:solidFill>
            </a:endParaRPr>
          </a:p>
          <a:p>
            <a:r>
              <a:rPr lang="ru-RU" sz="3500" b="1" dirty="0" smtClean="0">
                <a:solidFill>
                  <a:schemeClr val="bg1"/>
                </a:solidFill>
              </a:rPr>
              <a:t>матриц </a:t>
            </a:r>
            <a:r>
              <a:rPr lang="ru-RU" sz="3500" b="1" dirty="0" smtClean="0">
                <a:solidFill>
                  <a:schemeClr val="bg1"/>
                </a:solidFill>
              </a:rPr>
              <a:t>и ее приложения, или о том, как сбываются социальные </a:t>
            </a:r>
            <a:r>
              <a:rPr lang="ru-RU" sz="3500" b="1" dirty="0" smtClean="0">
                <a:solidFill>
                  <a:schemeClr val="bg1"/>
                </a:solidFill>
              </a:rPr>
              <a:t>прогнозы</a:t>
            </a:r>
            <a:endParaRPr lang="ru-RU" sz="3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98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1016"/>
            <a:ext cx="6665495" cy="1694747"/>
          </a:xfrm>
        </p:spPr>
        <p:txBody>
          <a:bodyPr>
            <a:normAutofit/>
          </a:bodyPr>
          <a:lstStyle/>
          <a:p>
            <a:r>
              <a:rPr lang="ru-RU" dirty="0" smtClean="0"/>
              <a:t>Изучение институтов в современной России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505576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ru-RU" sz="2400" dirty="0" smtClean="0"/>
              <a:t>Учебники по институциональной экономике</a:t>
            </a:r>
            <a:endParaRPr lang="en-US" sz="2400" dirty="0" smtClean="0"/>
          </a:p>
          <a:p>
            <a:pPr>
              <a:buNone/>
              <a:defRPr/>
            </a:pPr>
            <a:r>
              <a:rPr lang="ru-RU" sz="2400" dirty="0" smtClean="0"/>
              <a:t>А. Е. </a:t>
            </a:r>
            <a:r>
              <a:rPr lang="ru-RU" sz="2400" dirty="0" err="1" smtClean="0"/>
              <a:t>Шаститко</a:t>
            </a:r>
            <a:r>
              <a:rPr lang="ru-RU" sz="2400" dirty="0" smtClean="0"/>
              <a:t> </a:t>
            </a:r>
            <a:r>
              <a:rPr lang="en-US" sz="2400" dirty="0" smtClean="0"/>
              <a:t>  (1997, </a:t>
            </a:r>
            <a:r>
              <a:rPr lang="en-US" sz="2400" dirty="0" smtClean="0"/>
              <a:t>2002</a:t>
            </a:r>
            <a:r>
              <a:rPr lang="ru-RU" sz="2400" dirty="0" smtClean="0"/>
              <a:t>….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>
              <a:buNone/>
              <a:defRPr/>
            </a:pPr>
            <a:r>
              <a:rPr lang="ru-RU" sz="2400" dirty="0" smtClean="0"/>
              <a:t>Р. М. Нуреев </a:t>
            </a:r>
            <a:r>
              <a:rPr lang="en-US" sz="2400" dirty="0" smtClean="0"/>
              <a:t> (2001)</a:t>
            </a:r>
          </a:p>
          <a:p>
            <a:pPr>
              <a:buNone/>
              <a:defRPr/>
            </a:pPr>
            <a:r>
              <a:rPr lang="ru-RU" sz="2400" dirty="0" smtClean="0"/>
              <a:t>А.Н. Олейник </a:t>
            </a:r>
            <a:r>
              <a:rPr lang="en-US" sz="2400" dirty="0" smtClean="0"/>
              <a:t>(2002</a:t>
            </a:r>
            <a:r>
              <a:rPr lang="en-US" sz="2400" dirty="0" smtClean="0"/>
              <a:t>)</a:t>
            </a:r>
            <a:r>
              <a:rPr lang="ru-RU" sz="2400" dirty="0" smtClean="0"/>
              <a:t>…..</a:t>
            </a:r>
            <a:endParaRPr lang="en-US" sz="2400" dirty="0" smtClean="0"/>
          </a:p>
          <a:p>
            <a:pPr>
              <a:buNone/>
              <a:defRPr/>
            </a:pPr>
            <a:r>
              <a:rPr lang="ru-RU" sz="2400" dirty="0" smtClean="0"/>
              <a:t>Журнал</a:t>
            </a:r>
            <a:r>
              <a:rPr lang="ru-RU" sz="2400" i="1" dirty="0" smtClean="0"/>
              <a:t> </a:t>
            </a:r>
            <a:r>
              <a:rPr lang="ru-RU" sz="2400" i="1" dirty="0" smtClean="0"/>
              <a:t>«</a:t>
            </a:r>
            <a:r>
              <a:rPr lang="en-US" sz="2400" i="1" dirty="0" smtClean="0"/>
              <a:t>TERRA ECONOMICUS</a:t>
            </a:r>
            <a:r>
              <a:rPr lang="ru-RU" sz="2400" i="1" dirty="0" smtClean="0"/>
              <a:t>»</a:t>
            </a:r>
            <a:r>
              <a:rPr lang="en-US" sz="2400" i="1" dirty="0" smtClean="0"/>
              <a:t> </a:t>
            </a:r>
            <a:r>
              <a:rPr lang="ru-RU" sz="2400" i="1" dirty="0" smtClean="0"/>
              <a:t>с </a:t>
            </a:r>
            <a:r>
              <a:rPr lang="en-US" sz="2400" dirty="0" smtClean="0"/>
              <a:t>2003</a:t>
            </a:r>
            <a:r>
              <a:rPr lang="ru-RU" sz="2400" dirty="0" smtClean="0"/>
              <a:t> г.</a:t>
            </a:r>
          </a:p>
          <a:p>
            <a:pPr>
              <a:buNone/>
              <a:defRPr/>
            </a:pPr>
            <a:r>
              <a:rPr lang="ru-RU" sz="2400" dirty="0" smtClean="0"/>
              <a:t>«</a:t>
            </a:r>
            <a:r>
              <a:rPr lang="en-US" sz="2400" dirty="0" smtClean="0"/>
              <a:t>Journal of Institutional Studies (</a:t>
            </a:r>
            <a:r>
              <a:rPr lang="ru-RU" sz="2400" dirty="0" smtClean="0"/>
              <a:t>Журнал </a:t>
            </a:r>
            <a:r>
              <a:rPr lang="ru-RU" sz="2400" dirty="0" smtClean="0"/>
              <a:t>институциональных </a:t>
            </a:r>
            <a:r>
              <a:rPr lang="ru-RU" sz="2400" dirty="0" smtClean="0"/>
              <a:t>исследований</a:t>
            </a:r>
            <a:r>
              <a:rPr lang="en-US" sz="2400" dirty="0" smtClean="0"/>
              <a:t>)</a:t>
            </a:r>
            <a:r>
              <a:rPr lang="ru-RU" sz="2400" dirty="0" smtClean="0"/>
              <a:t>»</a:t>
            </a:r>
            <a:r>
              <a:rPr lang="en-US" sz="2400" dirty="0" smtClean="0"/>
              <a:t> c  2009 </a:t>
            </a:r>
            <a:r>
              <a:rPr lang="ru-RU" sz="2400" dirty="0" smtClean="0"/>
              <a:t>г.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57200" y="6142488"/>
            <a:ext cx="4680520" cy="457200"/>
          </a:xfrm>
        </p:spPr>
        <p:txBody>
          <a:bodyPr/>
          <a:lstStyle/>
          <a:p>
            <a:r>
              <a:rPr lang="ru-RU" dirty="0" smtClean="0"/>
              <a:t>РУДН, 13 апреля 2016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8ACD-85EA-41C8-8C22-A9DB7E75961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78306"/>
            <a:ext cx="6654788" cy="291073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С 1</a:t>
            </a:r>
            <a:r>
              <a:rPr lang="en-US" dirty="0" smtClean="0"/>
              <a:t>997 </a:t>
            </a:r>
            <a:r>
              <a:rPr lang="ru-RU" dirty="0" smtClean="0"/>
              <a:t>г</a:t>
            </a:r>
            <a:r>
              <a:rPr lang="ru-RU" dirty="0" smtClean="0"/>
              <a:t>. десятки «</a:t>
            </a:r>
            <a:r>
              <a:rPr lang="en-US" dirty="0" smtClean="0"/>
              <a:t>internationally recognized</a:t>
            </a:r>
            <a:r>
              <a:rPr lang="ru-RU" dirty="0" smtClean="0"/>
              <a:t>» книг были переведены с английского на русский язык, в том числе 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468313" y="3861047"/>
            <a:ext cx="8351837" cy="2092077"/>
          </a:xfrm>
        </p:spPr>
        <p:txBody>
          <a:bodyPr>
            <a:normAutofit/>
          </a:bodyPr>
          <a:lstStyle/>
          <a:p>
            <a:pPr>
              <a:buFont typeface="Georgia" pitchFamily="18" charset="0"/>
              <a:buNone/>
            </a:pPr>
            <a:r>
              <a:rPr lang="en-US" sz="3600" dirty="0" smtClean="0"/>
              <a:t>North (1997); </a:t>
            </a:r>
            <a:r>
              <a:rPr lang="en-US" sz="3600" dirty="0" err="1" smtClean="0"/>
              <a:t>Coase</a:t>
            </a:r>
            <a:r>
              <a:rPr lang="en-US" sz="3600" dirty="0" smtClean="0"/>
              <a:t> (2001);  Nelson and Winter (2002);  Hodgson (2003);  Veblen (2007)</a:t>
            </a:r>
            <a:r>
              <a:rPr lang="ru-RU" sz="3600" dirty="0" smtClean="0"/>
              <a:t> и др.</a:t>
            </a:r>
          </a:p>
          <a:p>
            <a:pPr>
              <a:buFont typeface="Georgia" pitchFamily="18" charset="0"/>
              <a:buNone/>
            </a:pPr>
            <a:endParaRPr lang="en-US" dirty="0" smtClean="0"/>
          </a:p>
          <a:p>
            <a:pPr>
              <a:buFont typeface="Georgia" pitchFamily="18" charset="0"/>
              <a:buNone/>
            </a:pPr>
            <a:endParaRPr lang="en-US" dirty="0" smtClean="0"/>
          </a:p>
          <a:p>
            <a:pPr>
              <a:buFont typeface="Georgia" pitchFamily="18" charset="0"/>
              <a:buNone/>
            </a:pPr>
            <a:endParaRPr lang="ru-RU" dirty="0" smtClean="0"/>
          </a:p>
        </p:txBody>
      </p:sp>
      <p:sp>
        <p:nvSpPr>
          <p:cNvPr id="26628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132443"/>
            <a:ext cx="4608512" cy="4572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РУДН, 13 апреля 2016</a:t>
            </a:r>
            <a:endParaRPr lang="ru-RU" dirty="0"/>
          </a:p>
        </p:txBody>
      </p:sp>
      <p:sp>
        <p:nvSpPr>
          <p:cNvPr id="2662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63302B-B17E-4FD4-8DC8-1077D42E038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26141"/>
            <a:ext cx="6343237" cy="22708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Дуальная природа институтов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468313" y="2996953"/>
            <a:ext cx="8351837" cy="29561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С </a:t>
            </a:r>
            <a:r>
              <a:rPr lang="ru-RU" sz="3200" dirty="0" smtClean="0"/>
              <a:t>одной стороны, институты суть продукты человеческого замысла, с другой – они складываются в процессе исторического развития. </a:t>
            </a:r>
          </a:p>
          <a:p>
            <a:pPr>
              <a:buFont typeface="Georgia" pitchFamily="18" charset="0"/>
              <a:buNone/>
            </a:pPr>
            <a:endParaRPr lang="en-US" dirty="0" smtClean="0"/>
          </a:p>
          <a:p>
            <a:pPr>
              <a:buFont typeface="Georgia" pitchFamily="18" charset="0"/>
              <a:buNone/>
            </a:pPr>
            <a:endParaRPr lang="en-US" dirty="0" smtClean="0"/>
          </a:p>
          <a:p>
            <a:pPr>
              <a:buFont typeface="Georgia" pitchFamily="18" charset="0"/>
              <a:buNone/>
            </a:pPr>
            <a:endParaRPr lang="ru-RU" dirty="0" smtClean="0"/>
          </a:p>
        </p:txBody>
      </p:sp>
      <p:sp>
        <p:nvSpPr>
          <p:cNvPr id="26628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223732" y="5953125"/>
            <a:ext cx="4608512" cy="4572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РУДН, 13 апреля 2016</a:t>
            </a:r>
            <a:endParaRPr lang="ru-RU" dirty="0"/>
          </a:p>
        </p:txBody>
      </p:sp>
      <p:sp>
        <p:nvSpPr>
          <p:cNvPr id="2662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63302B-B17E-4FD4-8DC8-1077D42E038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47261" y="6096000"/>
            <a:ext cx="2971800" cy="457200"/>
          </a:xfrm>
        </p:spPr>
        <p:txBody>
          <a:bodyPr/>
          <a:lstStyle/>
          <a:p>
            <a:r>
              <a:rPr lang="ru-RU" dirty="0" smtClean="0"/>
              <a:t>РУДН, 13 апреля 2016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76CA-F4BC-4790-8258-81EE01D16293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66800"/>
            <a:ext cx="74009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5939" y="3429001"/>
            <a:ext cx="6390861" cy="1398494"/>
          </a:xfrm>
        </p:spPr>
        <p:txBody>
          <a:bodyPr/>
          <a:lstStyle/>
          <a:p>
            <a:r>
              <a:rPr lang="ru-RU" sz="4800" dirty="0" smtClean="0"/>
              <a:t>Россия в зеркале институциональных теорий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198783" y="6399213"/>
            <a:ext cx="3490913" cy="2286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dirty="0" smtClean="0"/>
              <a:t>РУДН, 13 апреля 2016</a:t>
            </a:r>
            <a:endParaRPr lang="ru-RU" altLang="en-US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33414" y="541421"/>
            <a:ext cx="5177840" cy="1325563"/>
          </a:xfrm>
        </p:spPr>
        <p:txBody>
          <a:bodyPr/>
          <a:lstStyle/>
          <a:p>
            <a:pPr eaLnBrk="1" hangingPunct="1"/>
            <a:r>
              <a:rPr lang="ru-RU" sz="3500" dirty="0" smtClean="0"/>
              <a:t>Россия в зеркале </a:t>
            </a: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>популярных теорий</a:t>
            </a:r>
            <a:endParaRPr lang="ru-RU" sz="3500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05038"/>
            <a:ext cx="8540750" cy="44227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400" dirty="0" smtClean="0"/>
              <a:t>Приложение известных концепций ( теорий модернизации, постиндустриального общества, </a:t>
            </a:r>
            <a:r>
              <a:rPr lang="ru-RU" sz="2400" dirty="0" err="1" smtClean="0"/>
              <a:t>мир-системных</a:t>
            </a:r>
            <a:r>
              <a:rPr lang="ru-RU" sz="2400" dirty="0" smtClean="0"/>
              <a:t>, </a:t>
            </a:r>
            <a:r>
              <a:rPr lang="ru-RU" sz="2400" dirty="0" err="1" smtClean="0"/>
              <a:t>неоинституциональных</a:t>
            </a:r>
            <a:r>
              <a:rPr lang="ru-RU" sz="2400" dirty="0" smtClean="0"/>
              <a:t> и др.) к анализу  современного российского общества определяет не столько механизмы и перспективы, сколько проблемы  его развития. Россия маркируется в них, как правило,   </a:t>
            </a:r>
            <a:r>
              <a:rPr lang="ru-RU" sz="2400" i="1" dirty="0" err="1" smtClean="0"/>
              <a:t>апофатически</a:t>
            </a:r>
            <a:r>
              <a:rPr lang="ru-RU" sz="2400" dirty="0" smtClean="0"/>
              <a:t> (от греч. </a:t>
            </a:r>
            <a:r>
              <a:rPr lang="en-US" sz="2400" dirty="0" err="1" smtClean="0"/>
              <a:t>apofazis</a:t>
            </a:r>
            <a:r>
              <a:rPr lang="ru-RU" sz="2400" dirty="0" smtClean="0"/>
              <a:t> – отрицательный): как «</a:t>
            </a:r>
            <a:r>
              <a:rPr lang="ru-RU" sz="2400" i="1" dirty="0" err="1" smtClean="0"/>
              <a:t>не</a:t>
            </a:r>
            <a:r>
              <a:rPr lang="ru-RU" sz="2400" dirty="0" err="1" smtClean="0"/>
              <a:t>-современное</a:t>
            </a:r>
            <a:r>
              <a:rPr lang="ru-RU" sz="2400" dirty="0" smtClean="0"/>
              <a:t> общество», «страна с </a:t>
            </a:r>
            <a:r>
              <a:rPr lang="ru-RU" sz="2400" i="1" dirty="0" err="1" smtClean="0"/>
              <a:t>не-</a:t>
            </a:r>
            <a:r>
              <a:rPr lang="ru-RU" sz="2400" dirty="0" err="1" smtClean="0"/>
              <a:t>достаточной</a:t>
            </a:r>
            <a:r>
              <a:rPr lang="ru-RU" sz="2400" dirty="0" smtClean="0"/>
              <a:t> рыночной дисциплиной» и т.д. Размышления в терминах таких теорий небесполезны, но мало помогают в понимании способов развития, поддерживая национальный «комплекс  неполноценности» на разных  уровнях общественного сознания – от научного до массового. </a:t>
            </a:r>
          </a:p>
        </p:txBody>
      </p:sp>
      <p:sp>
        <p:nvSpPr>
          <p:cNvPr id="8197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EFF7A9-AB79-4FDD-A212-0FF85799779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5209" y="3429001"/>
            <a:ext cx="6271591" cy="1398494"/>
          </a:xfrm>
        </p:spPr>
        <p:txBody>
          <a:bodyPr/>
          <a:lstStyle/>
          <a:p>
            <a:r>
              <a:rPr lang="ru-RU" sz="4800" dirty="0" smtClean="0"/>
              <a:t>Теория институциональных матриц (ТИМ)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57199" y="6126163"/>
            <a:ext cx="3706813" cy="4572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dirty="0" smtClean="0"/>
              <a:t>РУДН, 13 апреля 2016</a:t>
            </a:r>
            <a:endParaRPr lang="ru-RU" altLang="en-US" dirty="0" smtClean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500" smtClean="0"/>
              <a:t>Исходные предпосылки теории институциональных матриц (1)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ru-RU" sz="2600" dirty="0" smtClean="0"/>
              <a:t>Общество рассматривается </a:t>
            </a:r>
            <a:r>
              <a:rPr lang="ru-RU" sz="2600" b="1" dirty="0" smtClean="0"/>
              <a:t>не</a:t>
            </a:r>
            <a:r>
              <a:rPr lang="ru-RU" sz="2600" dirty="0" smtClean="0"/>
              <a:t> как совокупность индивидов, а как система  общественных отношений, то есть институтов, формирующих целостный  </a:t>
            </a:r>
            <a:r>
              <a:rPr lang="ru-RU" sz="2600" dirty="0" smtClean="0"/>
              <a:t>социум.</a:t>
            </a:r>
            <a:endParaRPr lang="ru-RU" sz="2600" dirty="0" smtClean="0"/>
          </a:p>
          <a:p>
            <a:pPr eaLnBrk="1" hangingPunct="1"/>
            <a:r>
              <a:rPr lang="ru-RU" sz="2600" dirty="0" smtClean="0"/>
              <a:t> Принцип материальной обусловленности социальных отношений. Окружающая среда играет первоочередное значение для характера складывающихся и закрепляющихся общественных </a:t>
            </a:r>
            <a:r>
              <a:rPr lang="ru-RU" sz="2600" dirty="0" smtClean="0"/>
              <a:t>отношений.</a:t>
            </a:r>
            <a:endParaRPr lang="ru-RU" sz="2600" dirty="0" smtClean="0"/>
          </a:p>
        </p:txBody>
      </p:sp>
      <p:sp>
        <p:nvSpPr>
          <p:cNvPr id="10245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5B4567-1ECC-4ACC-BB3D-64AD8DBB588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119270" y="6126163"/>
            <a:ext cx="3201988" cy="4572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dirty="0" smtClean="0"/>
              <a:t>РУДН, 13 апреля 2016</a:t>
            </a:r>
            <a:endParaRPr lang="ru-RU" altLang="en-US" dirty="0" smtClean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500" smtClean="0"/>
              <a:t>Исходные предпосылки теории институциональных матриц (2)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Социальная система (общество)  является самоорганизующейся эволюционно развивающейся структурой с присущими ей </a:t>
            </a:r>
            <a:r>
              <a:rPr lang="ru-RU" sz="2400" dirty="0" smtClean="0"/>
              <a:t>законами.</a:t>
            </a:r>
            <a:endParaRPr lang="ru-RU" sz="2400" dirty="0" smtClean="0"/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Ядро социальной структуры сохраняет свою сущность, в то время как формы проявления этой сущности постоянно развиваются во взаимосвязи с </a:t>
            </a:r>
            <a:r>
              <a:rPr lang="ru-RU" sz="2400" dirty="0" err="1" smtClean="0"/>
              <a:t>цивилизационным</a:t>
            </a:r>
            <a:r>
              <a:rPr lang="ru-RU" sz="2400" dirty="0" smtClean="0"/>
              <a:t> контекстом.</a:t>
            </a:r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</p:txBody>
      </p:sp>
      <p:sp>
        <p:nvSpPr>
          <p:cNvPr id="11269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B8BA1E-4FB6-4D1E-AB12-3D204EA9A45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249237" y="6019800"/>
            <a:ext cx="3490913" cy="4572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dirty="0" smtClean="0"/>
              <a:t>РУДН, 13 апреля 2016</a:t>
            </a:r>
            <a:endParaRPr lang="ru-RU" altLang="en-US" dirty="0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500" dirty="0" smtClean="0"/>
              <a:t>Основные понятия теории институциональных матриц (1)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4251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600" b="1" dirty="0" smtClean="0"/>
              <a:t>Экономика, политика </a:t>
            </a:r>
            <a:r>
              <a:rPr lang="ru-RU" sz="2600" dirty="0" smtClean="0"/>
              <a:t>и</a:t>
            </a:r>
            <a:r>
              <a:rPr lang="ru-RU" sz="2600" b="1" dirty="0" smtClean="0"/>
              <a:t> идеология</a:t>
            </a:r>
            <a:r>
              <a:rPr lang="ru-RU" sz="2600" dirty="0" smtClean="0"/>
              <a:t> являются основными  «проекциями» общественного целого, сферами общественной жизни:</a:t>
            </a:r>
          </a:p>
          <a:p>
            <a:pPr eaLnBrk="1" hangingPunct="1">
              <a:lnSpc>
                <a:spcPct val="90000"/>
              </a:lnSpc>
            </a:pPr>
            <a:endParaRPr lang="ru-RU" sz="2600" dirty="0" smtClean="0"/>
          </a:p>
        </p:txBody>
      </p:sp>
      <p:sp>
        <p:nvSpPr>
          <p:cNvPr id="10245" name="Line 4"/>
          <p:cNvSpPr>
            <a:spLocks noChangeShapeType="1"/>
          </p:cNvSpPr>
          <p:nvPr/>
        </p:nvSpPr>
        <p:spPr bwMode="auto">
          <a:xfrm flipV="1">
            <a:off x="4140200" y="3141663"/>
            <a:ext cx="3175" cy="1511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6" name="Line 5"/>
          <p:cNvSpPr>
            <a:spLocks noChangeShapeType="1"/>
          </p:cNvSpPr>
          <p:nvPr/>
        </p:nvSpPr>
        <p:spPr bwMode="auto">
          <a:xfrm flipH="1">
            <a:off x="2843213" y="4652963"/>
            <a:ext cx="1257300" cy="1028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7" name="Line 6"/>
          <p:cNvSpPr>
            <a:spLocks noChangeShapeType="1"/>
          </p:cNvSpPr>
          <p:nvPr/>
        </p:nvSpPr>
        <p:spPr bwMode="auto">
          <a:xfrm>
            <a:off x="4140200" y="4652963"/>
            <a:ext cx="1828800" cy="571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1835150" y="3644900"/>
            <a:ext cx="1905000" cy="71913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000" b="1" i="1">
                <a:solidFill>
                  <a:schemeClr val="bg1"/>
                </a:solidFill>
                <a:latin typeface="Garamond" pitchFamily="18" charset="0"/>
              </a:rPr>
              <a:t>Политическая</a:t>
            </a:r>
            <a:r>
              <a:rPr lang="ru-RU" sz="2000" b="1" i="1">
                <a:latin typeface="Garamond" pitchFamily="18" charset="0"/>
              </a:rPr>
              <a:t>                </a:t>
            </a:r>
          </a:p>
          <a:p>
            <a:r>
              <a:rPr lang="ru-RU" sz="2000" b="1" i="1">
                <a:solidFill>
                  <a:schemeClr val="bg1"/>
                </a:solidFill>
                <a:latin typeface="Garamond" pitchFamily="18" charset="0"/>
              </a:rPr>
              <a:t>проекция</a:t>
            </a:r>
            <a:endParaRPr lang="ru-RU" sz="200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4427538" y="3573463"/>
            <a:ext cx="2376487" cy="719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i="1">
                <a:solidFill>
                  <a:schemeClr val="bg1"/>
                </a:solidFill>
                <a:latin typeface="Garamond" pitchFamily="18" charset="0"/>
              </a:rPr>
              <a:t>Идеологическая</a:t>
            </a:r>
          </a:p>
          <a:p>
            <a:r>
              <a:rPr lang="ru-RU" sz="2000" b="1" i="1">
                <a:solidFill>
                  <a:schemeClr val="bg1"/>
                </a:solidFill>
                <a:latin typeface="Garamond" pitchFamily="18" charset="0"/>
              </a:rPr>
              <a:t> проекция</a:t>
            </a:r>
            <a:endParaRPr lang="ru-RU" sz="200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3419475" y="5300663"/>
            <a:ext cx="2187575" cy="719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i="1">
                <a:solidFill>
                  <a:schemeClr val="bg1"/>
                </a:solidFill>
                <a:latin typeface="Garamond" pitchFamily="18" charset="0"/>
              </a:rPr>
              <a:t>Экономическая </a:t>
            </a:r>
          </a:p>
          <a:p>
            <a:r>
              <a:rPr lang="ru-RU" sz="2000" b="1" i="1">
                <a:solidFill>
                  <a:schemeClr val="bg1"/>
                </a:solidFill>
                <a:latin typeface="Garamond" pitchFamily="18" charset="0"/>
              </a:rPr>
              <a:t>проекция</a:t>
            </a:r>
            <a:endParaRPr lang="ru-RU" sz="200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2299" name="Номер слайда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660570-69D6-48FD-8A6F-203C50A2F6D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8766" y="546652"/>
            <a:ext cx="4966446" cy="1398494"/>
          </a:xfrm>
        </p:spPr>
        <p:txBody>
          <a:bodyPr/>
          <a:lstStyle/>
          <a:p>
            <a:r>
              <a:rPr lang="ru-RU" dirty="0" smtClean="0"/>
              <a:t>Основные вопросы лекции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7261" y="2067339"/>
            <a:ext cx="7136297" cy="4077875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500" dirty="0" smtClean="0"/>
              <a:t> </a:t>
            </a:r>
            <a:r>
              <a:rPr lang="ru-RU" sz="2600" dirty="0" smtClean="0"/>
              <a:t>Что такое институты и как их изучают</a:t>
            </a:r>
          </a:p>
          <a:p>
            <a:pPr algn="l">
              <a:buFont typeface="Arial" pitchFamily="34" charset="0"/>
              <a:buChar char="•"/>
            </a:pPr>
            <a:r>
              <a:rPr lang="ru-RU" sz="2600" dirty="0" smtClean="0"/>
              <a:t> Россия в зеркале институциональных теорий</a:t>
            </a:r>
          </a:p>
          <a:p>
            <a:pPr algn="l">
              <a:buFont typeface="Arial" pitchFamily="34" charset="0"/>
              <a:buChar char="•"/>
            </a:pPr>
            <a:r>
              <a:rPr lang="ru-RU" sz="2600" dirty="0" smtClean="0"/>
              <a:t> Теория институциональных матриц (ТИМ)</a:t>
            </a:r>
          </a:p>
          <a:p>
            <a:pPr algn="l">
              <a:buFont typeface="Arial" pitchFamily="34" charset="0"/>
              <a:buChar char="•"/>
            </a:pPr>
            <a:r>
              <a:rPr lang="ru-RU" sz="2600" dirty="0" smtClean="0"/>
              <a:t> Почему в разных странах преобладают разные  матрицы</a:t>
            </a:r>
          </a:p>
          <a:p>
            <a:pPr algn="l">
              <a:buFont typeface="Arial" pitchFamily="34" charset="0"/>
              <a:buChar char="•"/>
            </a:pPr>
            <a:r>
              <a:rPr lang="ru-RU" sz="2600" dirty="0" smtClean="0"/>
              <a:t> Какие прогнозы для России были сделаны на основе ТИМ</a:t>
            </a:r>
          </a:p>
          <a:p>
            <a:pPr algn="l">
              <a:buFont typeface="Arial" pitchFamily="34" charset="0"/>
              <a:buChar char="•"/>
            </a:pPr>
            <a:r>
              <a:rPr lang="ru-RU" sz="2600" dirty="0" smtClean="0"/>
              <a:t> Заключение: ключевые термины</a:t>
            </a:r>
          </a:p>
          <a:p>
            <a:pPr algn="l"/>
            <a:endParaRPr lang="ru-RU" sz="25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РУДН, 13 апреля 2016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6750" y="2133600"/>
            <a:ext cx="2660650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4572000" y="476250"/>
            <a:ext cx="0" cy="16573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71550" y="1052513"/>
            <a:ext cx="35337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Georgia" pitchFamily="18" charset="0"/>
              </a:rPr>
              <a:t>Политическая проекция (политика)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331913" y="3789363"/>
            <a:ext cx="2232025" cy="20161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771775" y="4724400"/>
            <a:ext cx="37147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Georgia" pitchFamily="18" charset="0"/>
              </a:rPr>
              <a:t>Экономическая проекция </a:t>
            </a:r>
          </a:p>
          <a:p>
            <a:r>
              <a:rPr lang="ru-RU" sz="2400" b="1">
                <a:latin typeface="Georgia" pitchFamily="18" charset="0"/>
              </a:rPr>
              <a:t>             (экономика)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795963" y="4076700"/>
            <a:ext cx="1871662" cy="17287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643438" y="1052513"/>
            <a:ext cx="38957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Georgia" pitchFamily="18" charset="0"/>
              </a:rPr>
              <a:t>Идеологическая проекция </a:t>
            </a:r>
          </a:p>
          <a:p>
            <a:r>
              <a:rPr lang="ru-RU" sz="2400" b="1">
                <a:latin typeface="Georgia" pitchFamily="18" charset="0"/>
              </a:rPr>
              <a:t>     (идеология)</a:t>
            </a:r>
          </a:p>
        </p:txBody>
      </p:sp>
      <p:sp>
        <p:nvSpPr>
          <p:cNvPr id="13321" name="Номер слайда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E53A20-F20E-45F9-80FA-6D0ED3291C9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  <p:sp>
        <p:nvSpPr>
          <p:cNvPr id="13322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/>
              <a:t>РУДН, 13 апреля 2016</a:t>
            </a:r>
            <a:endParaRPr lang="ru-RU" smtClean="0"/>
          </a:p>
        </p:txBody>
      </p:sp>
    </p:spTree>
  </p:cSld>
  <p:clrMapOvr>
    <a:masterClrMapping/>
  </p:clrMapOvr>
  <p:transition spd="slow">
    <p:split orient="vert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208722" y="6126163"/>
            <a:ext cx="3562350" cy="4572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dirty="0" smtClean="0"/>
              <a:t>РУДН, 13 апреля 2016</a:t>
            </a:r>
            <a:endParaRPr lang="ru-RU" altLang="en-US" dirty="0" smtClean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500" smtClean="0"/>
              <a:t>Основные понятия теории институциональных матриц (2)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600" b="1" dirty="0" smtClean="0"/>
              <a:t>Экономика</a:t>
            </a:r>
            <a:r>
              <a:rPr lang="ru-RU" sz="2600" dirty="0" smtClean="0"/>
              <a:t> отражает сторону социальных отношений, связанных с переработкой природных и иных ресурсов для получения продукта, удовлетворяющего потребности людей.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600" b="1" dirty="0" smtClean="0"/>
              <a:t>Политика</a:t>
            </a:r>
            <a:r>
              <a:rPr lang="ru-RU" sz="2600" dirty="0" smtClean="0"/>
              <a:t> характеризует способы организации совместной деятельности для достижения целей выживания и развития  общества. 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600" b="1" dirty="0" smtClean="0"/>
              <a:t>Идеология </a:t>
            </a:r>
            <a:r>
              <a:rPr lang="ru-RU" sz="2600" dirty="0" smtClean="0"/>
              <a:t>отражает основные цели развития общества и тем самым </a:t>
            </a:r>
            <a:r>
              <a:rPr lang="ru-RU" sz="2600" dirty="0" err="1" smtClean="0"/>
              <a:t>легитимизирует</a:t>
            </a:r>
            <a:r>
              <a:rPr lang="ru-RU" sz="2600" dirty="0" smtClean="0"/>
              <a:t> экономические и политические способы их достижения. </a:t>
            </a:r>
            <a:endParaRPr lang="ru-RU" sz="2100" dirty="0" smtClean="0"/>
          </a:p>
        </p:txBody>
      </p:sp>
      <p:sp>
        <p:nvSpPr>
          <p:cNvPr id="14341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CF2EB0-1BFA-4BED-9D2D-F94FC910E97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57199" y="6126163"/>
            <a:ext cx="3562350" cy="4572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dirty="0" smtClean="0"/>
              <a:t>РУДН, 13 апреля 2016</a:t>
            </a:r>
            <a:endParaRPr lang="ru-RU" altLang="en-US" dirty="0" smtClean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500" smtClean="0"/>
              <a:t>Основные понятия теории институциональных матриц (3)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</a:pPr>
            <a:r>
              <a:rPr lang="ru-RU" sz="2400" b="1" dirty="0" smtClean="0"/>
              <a:t>Базовые институты</a:t>
            </a:r>
            <a:r>
              <a:rPr lang="ru-RU" sz="2400" dirty="0" smtClean="0"/>
              <a:t> – исторически устойчивые социальные отношения, складывающиеся в ходе взаимодействия социальных групп, позволяющие им совместно  выживать и развиваться в данных условиях.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ru-RU" sz="2400" dirty="0" smtClean="0"/>
              <a:t>Выделяются институты:  </a:t>
            </a:r>
            <a:r>
              <a:rPr lang="ru-RU" sz="2400" b="1" dirty="0" smtClean="0"/>
              <a:t>экономические, политические,                                                идеологические.</a:t>
            </a:r>
            <a:endParaRPr lang="ru-RU" sz="2400" dirty="0" smtClean="0"/>
          </a:p>
        </p:txBody>
      </p:sp>
      <p:sp>
        <p:nvSpPr>
          <p:cNvPr id="15365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B7CC74-A24C-47E2-B2B4-459AFE78C5F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понятия теории институциональных матриц (4)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79390" y="2057400"/>
            <a:ext cx="4228505" cy="3816626"/>
          </a:xfrm>
        </p:spPr>
        <p:txBody>
          <a:bodyPr/>
          <a:lstStyle/>
          <a:p>
            <a:r>
              <a:rPr lang="ru-RU" sz="2800" dirty="0" smtClean="0"/>
              <a:t>Системы базовых экономических, политических и идеологических институтов образуют </a:t>
            </a:r>
            <a:r>
              <a:rPr lang="ru-RU" sz="2800" b="1" dirty="0" smtClean="0"/>
              <a:t>институциональные матрицы</a:t>
            </a:r>
          </a:p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РУДН, 13 апреля 2016</a:t>
            </a:r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" name="Picture 4" descr="Image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-1711" b="10211"/>
          <a:stretch>
            <a:fillRect/>
          </a:stretch>
        </p:blipFill>
        <p:spPr>
          <a:xfrm>
            <a:off x="327991" y="1918252"/>
            <a:ext cx="4253947" cy="3333279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57199" y="6126163"/>
            <a:ext cx="3635375" cy="4572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dirty="0" smtClean="0"/>
              <a:t>РУДН, 13 апреля 2016</a:t>
            </a:r>
            <a:endParaRPr lang="ru-RU" altLang="en-US" dirty="0" smtClean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500" smtClean="0"/>
              <a:t>Основные понятия теории институциональных матриц (5)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buNone/>
            </a:pPr>
            <a:r>
              <a:rPr lang="ru-RU" sz="3400" b="1" dirty="0" smtClean="0"/>
              <a:t>Материально-технологическая среда</a:t>
            </a:r>
            <a:r>
              <a:rPr lang="ru-RU" sz="3400" dirty="0" smtClean="0"/>
              <a:t>  представляет собой совокупность используемых в отраслевых комплексах ресурсов и технологий, обеспечивающих развитие общества в данных природно-географических  условиях.      </a:t>
            </a:r>
          </a:p>
        </p:txBody>
      </p:sp>
      <p:sp>
        <p:nvSpPr>
          <p:cNvPr id="17413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126EFB-1C9C-4081-B616-EC2F19F4204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29389"/>
            <a:ext cx="6739372" cy="1066800"/>
          </a:xfrm>
        </p:spPr>
        <p:txBody>
          <a:bodyPr/>
          <a:lstStyle/>
          <a:p>
            <a:r>
              <a:rPr lang="ru-RU" dirty="0" smtClean="0"/>
              <a:t>Роль теоретических понятий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8539" y="6113206"/>
            <a:ext cx="3562672" cy="4572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РУДН, 13 апреля 2016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FD999-F98B-4D55-9C82-A516EC1C6D59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90114" name="Picture 2" descr="C:\Users\Sony\Documents\Курс по динамике институтов ФА\imagesOC2L5O5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5688632" cy="2592288"/>
          </a:xfrm>
          <a:prstGeom prst="rect">
            <a:avLst/>
          </a:prstGeom>
          <a:noFill/>
        </p:spPr>
      </p:pic>
      <p:pic>
        <p:nvPicPr>
          <p:cNvPr id="90115" name="Picture 3" descr="C:\Users\Sony\Documents\Финакадемия\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077072"/>
            <a:ext cx="4114800" cy="249333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199" y="726141"/>
            <a:ext cx="6508377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Основная гипотеза 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None/>
            </a:pPr>
            <a:r>
              <a:rPr lang="ru-RU" sz="3200" dirty="0" smtClean="0"/>
              <a:t>Институциональные комплексы государств могут быть представлены как сочетание двух основных институциональных матриц, названных Х и </a:t>
            </a:r>
            <a:r>
              <a:rPr lang="en-US" sz="3200" dirty="0" smtClean="0"/>
              <a:t>Y</a:t>
            </a:r>
            <a:r>
              <a:rPr lang="ru-RU" sz="3200" dirty="0" smtClean="0"/>
              <a:t>-матрицами (раньше они назывались «восточными» и «западными»)</a:t>
            </a:r>
          </a:p>
        </p:txBody>
      </p:sp>
      <p:sp>
        <p:nvSpPr>
          <p:cNvPr id="19460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57199" y="6126163"/>
            <a:ext cx="3635375" cy="4572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РУДН, 13 апреля 2016</a:t>
            </a:r>
            <a:endParaRPr lang="ru-RU" dirty="0" smtClean="0"/>
          </a:p>
        </p:txBody>
      </p:sp>
      <p:sp>
        <p:nvSpPr>
          <p:cNvPr id="1946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0D68D7-2320-4090-9D0D-9202C975416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mtClean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/>
          <p:cNvSpPr>
            <a:spLocks/>
          </p:cNvSpPr>
          <p:nvPr/>
        </p:nvSpPr>
        <p:spPr>
          <a:xfrm rot="10800000">
            <a:off x="1187450" y="1484313"/>
            <a:ext cx="3024188" cy="2703512"/>
          </a:xfrm>
          <a:prstGeom prst="triangl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X</a:t>
            </a:r>
            <a:endParaRPr lang="ru-RU" sz="9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076825" y="1412875"/>
            <a:ext cx="2879725" cy="2703513"/>
          </a:xfrm>
          <a:prstGeom prst="triangl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</a:t>
            </a:r>
            <a:endParaRPr lang="ru-RU" sz="9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63713" y="5347253"/>
            <a:ext cx="5875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+mj-lt"/>
              </a:rPr>
              <a:t>Базовые институты </a:t>
            </a:r>
            <a:r>
              <a:rPr lang="en-US" sz="2400" b="1" dirty="0">
                <a:latin typeface="+mj-lt"/>
              </a:rPr>
              <a:t>X- </a:t>
            </a:r>
            <a:r>
              <a:rPr lang="ru-RU" sz="2400" b="1" dirty="0">
                <a:latin typeface="+mj-lt"/>
              </a:rPr>
              <a:t>и </a:t>
            </a:r>
            <a:r>
              <a:rPr lang="en-US" sz="2400" b="1" dirty="0">
                <a:latin typeface="+mj-lt"/>
              </a:rPr>
              <a:t>Y</a:t>
            </a:r>
            <a:r>
              <a:rPr lang="ru-RU" sz="2400" b="1" dirty="0">
                <a:latin typeface="+mj-lt"/>
              </a:rPr>
              <a:t>-матриц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03313" y="958850"/>
            <a:ext cx="3628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err="1">
                <a:latin typeface="+mj-lt"/>
              </a:rPr>
              <a:t>Редистрибутивная</a:t>
            </a:r>
            <a:r>
              <a:rPr lang="ru-RU" b="1" dirty="0">
                <a:latin typeface="+mj-lt"/>
              </a:rPr>
              <a:t> экономика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3751490">
            <a:off x="-456397" y="2647244"/>
            <a:ext cx="3675345" cy="6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j-lt"/>
              </a:rPr>
              <a:t>Унитарно-централизованное </a:t>
            </a:r>
            <a:endParaRPr lang="ru-RU" b="1" dirty="0">
              <a:latin typeface="+mj-lt"/>
            </a:endParaRPr>
          </a:p>
          <a:p>
            <a:r>
              <a:rPr lang="ru-RU" b="1" dirty="0">
                <a:latin typeface="+mj-lt"/>
              </a:rPr>
              <a:t>политическое устройство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-3721755">
            <a:off x="2301875" y="2663716"/>
            <a:ext cx="32051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err="1">
                <a:latin typeface="+mj-lt"/>
              </a:rPr>
              <a:t>Коммунитарная</a:t>
            </a:r>
            <a:r>
              <a:rPr lang="ru-RU" b="1" dirty="0">
                <a:latin typeface="+mj-lt"/>
              </a:rPr>
              <a:t> идеология </a:t>
            </a:r>
            <a:r>
              <a:rPr lang="ru-RU" b="1" dirty="0" smtClean="0">
                <a:latin typeface="+mj-lt"/>
              </a:rPr>
              <a:t> (</a:t>
            </a:r>
            <a:r>
              <a:rPr lang="ru-RU" b="1" dirty="0">
                <a:latin typeface="+mj-lt"/>
              </a:rPr>
              <a:t>Мы над Я)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59363" y="4271963"/>
            <a:ext cx="3032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+mj-lt"/>
              </a:rPr>
              <a:t>Рыночная экономика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-3731804">
            <a:off x="3350700" y="2543066"/>
            <a:ext cx="3579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+mj-lt"/>
              </a:rPr>
              <a:t>Федеративное политическое </a:t>
            </a:r>
          </a:p>
          <a:p>
            <a:pPr algn="ctr"/>
            <a:r>
              <a:rPr lang="ru-RU" b="1" dirty="0">
                <a:latin typeface="+mj-lt"/>
              </a:rPr>
              <a:t>устройство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 rot="3640666">
            <a:off x="5815418" y="2451708"/>
            <a:ext cx="40409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+mj-lt"/>
              </a:rPr>
              <a:t>Индивидуалистская идеология </a:t>
            </a:r>
          </a:p>
          <a:p>
            <a:pPr algn="ctr"/>
            <a:r>
              <a:rPr lang="ru-RU" b="1" dirty="0">
                <a:latin typeface="+mj-lt"/>
              </a:rPr>
              <a:t>(Я над Мы)</a:t>
            </a:r>
          </a:p>
        </p:txBody>
      </p:sp>
      <p:sp>
        <p:nvSpPr>
          <p:cNvPr id="20491" name="Номер слайда 1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812728-D7CC-4402-9C82-3A2D3B07E2F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smtClean="0"/>
          </a:p>
        </p:txBody>
      </p:sp>
      <p:sp>
        <p:nvSpPr>
          <p:cNvPr id="20492" name="Нижний колонтитул 15"/>
          <p:cNvSpPr>
            <a:spLocks noGrp="1"/>
          </p:cNvSpPr>
          <p:nvPr>
            <p:ph type="ftr" sz="quarter" idx="11"/>
          </p:nvPr>
        </p:nvSpPr>
        <p:spPr bwMode="auto">
          <a:xfrm>
            <a:off x="236448" y="6122988"/>
            <a:ext cx="3886200" cy="4572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РУДН, 13 апреля 2016</a:t>
            </a:r>
            <a:endParaRPr lang="ru-RU" dirty="0" smtClean="0"/>
          </a:p>
        </p:txBody>
      </p:sp>
    </p:spTree>
  </p:cSld>
  <p:clrMapOvr>
    <a:masterClrMapping/>
  </p:clrMapOvr>
  <p:transition spd="slow">
    <p:split orient="vert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56591"/>
            <a:ext cx="7543800" cy="142658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Как правило, в каждой стране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одна матрица </a:t>
            </a:r>
            <a:r>
              <a:rPr lang="ru-RU" b="1" dirty="0" smtClean="0"/>
              <a:t>доминирует</a:t>
            </a:r>
            <a:r>
              <a:rPr lang="ru-RU" dirty="0" smtClean="0"/>
              <a:t>, другая является </a:t>
            </a:r>
            <a:r>
              <a:rPr lang="ru-RU" b="1" dirty="0" err="1" smtClean="0"/>
              <a:t>комплементарной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270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042988" y="1628775"/>
            <a:ext cx="7921625" cy="8636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900" dirty="0"/>
              <a:t>   </a:t>
            </a:r>
          </a:p>
        </p:txBody>
      </p:sp>
      <p:sp>
        <p:nvSpPr>
          <p:cNvPr id="21508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>
            <a:off x="154461" y="6290004"/>
            <a:ext cx="3635375" cy="4572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РУДН, 13 апреля 2016</a:t>
            </a:r>
            <a:endParaRPr lang="ru-RU" dirty="0" smtClean="0"/>
          </a:p>
        </p:txBody>
      </p:sp>
      <p:sp>
        <p:nvSpPr>
          <p:cNvPr id="21509" name="Номер слайда 1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93AD2C-832E-4E42-BF54-6D2D4BDF957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smtClean="0"/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0" y="2276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27075" y="1983171"/>
            <a:ext cx="7273925" cy="3673475"/>
            <a:chOff x="1111" y="1389"/>
            <a:chExt cx="3888" cy="2088"/>
          </a:xfrm>
        </p:grpSpPr>
        <p:sp>
          <p:nvSpPr>
            <p:cNvPr id="19466" name="AutoShape 7"/>
            <p:cNvSpPr>
              <a:spLocks noChangeAspect="1" noChangeArrowheads="1" noTextEdit="1"/>
            </p:cNvSpPr>
            <p:nvPr/>
          </p:nvSpPr>
          <p:spPr bwMode="auto">
            <a:xfrm>
              <a:off x="1111" y="1389"/>
              <a:ext cx="3888" cy="20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7" name="AutoShape 8"/>
            <p:cNvSpPr>
              <a:spLocks noChangeArrowheads="1"/>
            </p:cNvSpPr>
            <p:nvPr/>
          </p:nvSpPr>
          <p:spPr bwMode="auto">
            <a:xfrm rot="10800000">
              <a:off x="1183" y="1533"/>
              <a:ext cx="1728" cy="136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solidFill>
                    <a:schemeClr val="tx2"/>
                  </a:solidFill>
                  <a:latin typeface="Georgia" pitchFamily="18" charset="0"/>
                  <a:ea typeface="ＭＳ Ｐゴシック" pitchFamily="34" charset="-128"/>
                  <a:cs typeface="Times New Roman" pitchFamily="18" charset="0"/>
                </a:rPr>
                <a:t>   </a:t>
              </a:r>
              <a:endParaRPr lang="en-US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9468" name="Rectangle 9"/>
            <p:cNvSpPr>
              <a:spLocks noChangeArrowheads="1"/>
            </p:cNvSpPr>
            <p:nvPr/>
          </p:nvSpPr>
          <p:spPr bwMode="auto">
            <a:xfrm>
              <a:off x="1615" y="3045"/>
              <a:ext cx="3125" cy="360"/>
            </a:xfrm>
            <a:prstGeom prst="rect">
              <a:avLst/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9469" name="AutoShape 10"/>
            <p:cNvSpPr>
              <a:spLocks noChangeArrowheads="1"/>
            </p:cNvSpPr>
            <p:nvPr/>
          </p:nvSpPr>
          <p:spPr bwMode="auto">
            <a:xfrm>
              <a:off x="1615" y="1533"/>
              <a:ext cx="864" cy="648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solidFill>
                    <a:schemeClr val="tx2"/>
                  </a:solidFill>
                  <a:latin typeface="Georgia" pitchFamily="18" charset="0"/>
                  <a:ea typeface="ＭＳ Ｐゴシック" pitchFamily="34" charset="-128"/>
                  <a:cs typeface="Times New Roman" pitchFamily="18" charset="0"/>
                </a:rPr>
                <a:t> </a:t>
              </a:r>
              <a:r>
                <a:rPr lang="ru-RU" sz="1200">
                  <a:solidFill>
                    <a:schemeClr val="tx2"/>
                  </a:solidFill>
                  <a:latin typeface="Georgia" pitchFamily="18" charset="0"/>
                  <a:ea typeface="ＭＳ Ｐゴシック" pitchFamily="34" charset="-128"/>
                  <a:cs typeface="Times New Roman" pitchFamily="18" charset="0"/>
                </a:rPr>
                <a:t> </a:t>
              </a:r>
              <a:r>
                <a:rPr lang="en-US" sz="1200">
                  <a:solidFill>
                    <a:schemeClr val="tx2"/>
                  </a:solidFill>
                  <a:latin typeface="Georgia" pitchFamily="18" charset="0"/>
                  <a:ea typeface="ＭＳ Ｐゴシック" pitchFamily="34" charset="-128"/>
                  <a:cs typeface="Times New Roman" pitchFamily="18" charset="0"/>
                </a:rPr>
                <a:t> </a:t>
              </a:r>
              <a:r>
                <a:rPr lang="ru-RU" sz="1200">
                  <a:solidFill>
                    <a:schemeClr val="tx2"/>
                  </a:solidFill>
                  <a:latin typeface="Georgia" pitchFamily="18" charset="0"/>
                  <a:ea typeface="ＭＳ Ｐゴシック" pitchFamily="34" charset="-128"/>
                  <a:cs typeface="Times New Roman" pitchFamily="18" charset="0"/>
                </a:rPr>
                <a:t>  </a:t>
              </a:r>
              <a:r>
                <a:rPr lang="en-US" sz="2000" b="1" i="1">
                  <a:solidFill>
                    <a:schemeClr val="tx2"/>
                  </a:solidFill>
                  <a:latin typeface="Monotype Corsiva" pitchFamily="66" charset="0"/>
                  <a:ea typeface="ＭＳ Ｐゴシック" pitchFamily="34" charset="-128"/>
                  <a:cs typeface="Times New Roman" pitchFamily="18" charset="0"/>
                </a:rPr>
                <a:t>Y</a:t>
              </a:r>
              <a:endParaRPr lang="en-US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9470" name="Rectangle 11"/>
            <p:cNvSpPr>
              <a:spLocks noChangeArrowheads="1"/>
            </p:cNvSpPr>
            <p:nvPr/>
          </p:nvSpPr>
          <p:spPr bwMode="auto">
            <a:xfrm>
              <a:off x="1903" y="2253"/>
              <a:ext cx="288" cy="36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72000" rIns="72000"/>
            <a:lstStyle/>
            <a:p>
              <a:r>
                <a:rPr lang="en-US" sz="3800" b="1" i="1">
                  <a:solidFill>
                    <a:schemeClr val="tx2"/>
                  </a:solidFill>
                  <a:latin typeface="Monotype Corsiva" pitchFamily="66" charset="0"/>
                  <a:ea typeface="ＭＳ Ｐゴシック" pitchFamily="34" charset="-128"/>
                  <a:cs typeface="Times New Roman" pitchFamily="18" charset="0"/>
                </a:rPr>
                <a:t>X</a:t>
              </a:r>
              <a:endParaRPr lang="en-US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9471" name="AutoShape 12"/>
            <p:cNvSpPr>
              <a:spLocks noChangeArrowheads="1"/>
            </p:cNvSpPr>
            <p:nvPr/>
          </p:nvSpPr>
          <p:spPr bwMode="auto">
            <a:xfrm>
              <a:off x="3127" y="1533"/>
              <a:ext cx="1728" cy="136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solidFill>
                    <a:schemeClr val="tx2"/>
                  </a:solidFill>
                  <a:latin typeface="Georgia" pitchFamily="18" charset="0"/>
                  <a:ea typeface="ＭＳ Ｐゴシック" pitchFamily="34" charset="-128"/>
                  <a:cs typeface="Times New Roman" pitchFamily="18" charset="0"/>
                </a:rPr>
                <a:t>   </a:t>
              </a:r>
              <a:endParaRPr lang="en-US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9472" name="AutoShape 13"/>
            <p:cNvSpPr>
              <a:spLocks noChangeArrowheads="1"/>
            </p:cNvSpPr>
            <p:nvPr/>
          </p:nvSpPr>
          <p:spPr bwMode="auto">
            <a:xfrm rot="10800000">
              <a:off x="3559" y="2253"/>
              <a:ext cx="864" cy="648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>
                  <a:solidFill>
                    <a:schemeClr val="tx2"/>
                  </a:solidFill>
                  <a:latin typeface="Georgia" pitchFamily="18" charset="0"/>
                  <a:ea typeface="ＭＳ Ｐゴシック" pitchFamily="34" charset="-128"/>
                  <a:cs typeface="Times New Roman" pitchFamily="18" charset="0"/>
                </a:rPr>
                <a:t>   </a:t>
              </a:r>
              <a:r>
                <a:rPr lang="en-US" sz="2000" b="1" i="1">
                  <a:solidFill>
                    <a:schemeClr val="tx2"/>
                  </a:solidFill>
                  <a:latin typeface="Monotype Corsiva" pitchFamily="66" charset="0"/>
                  <a:ea typeface="ＭＳ Ｐゴシック" pitchFamily="34" charset="-128"/>
                  <a:cs typeface="Times New Roman" pitchFamily="18" charset="0"/>
                </a:rPr>
                <a:t>X</a:t>
              </a:r>
              <a:endParaRPr lang="en-US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9473" name="Rectangle 14"/>
            <p:cNvSpPr>
              <a:spLocks noChangeArrowheads="1"/>
            </p:cNvSpPr>
            <p:nvPr/>
          </p:nvSpPr>
          <p:spPr bwMode="auto">
            <a:xfrm>
              <a:off x="3847" y="1821"/>
              <a:ext cx="288" cy="36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72000" rIns="72000"/>
            <a:lstStyle/>
            <a:p>
              <a:r>
                <a:rPr lang="en-US" sz="3800" b="1" i="1">
                  <a:solidFill>
                    <a:schemeClr val="tx2"/>
                  </a:solidFill>
                  <a:latin typeface="Monotype Corsiva" pitchFamily="66" charset="0"/>
                  <a:ea typeface="ＭＳ Ｐゴシック" pitchFamily="34" charset="-128"/>
                  <a:cs typeface="Times New Roman" pitchFamily="18" charset="0"/>
                </a:rPr>
                <a:t>Y</a:t>
              </a:r>
              <a:endParaRPr lang="en-US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</p:grpSp>
      <p:sp>
        <p:nvSpPr>
          <p:cNvPr id="19465" name="Прямоугольник 14"/>
          <p:cNvSpPr>
            <a:spLocks noChangeArrowheads="1"/>
          </p:cNvSpPr>
          <p:nvPr/>
        </p:nvSpPr>
        <p:spPr bwMode="auto">
          <a:xfrm>
            <a:off x="457200" y="4896617"/>
            <a:ext cx="822960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              </a:t>
            </a:r>
            <a:r>
              <a:rPr lang="ru-RU" dirty="0">
                <a:latin typeface="+mj-lt"/>
              </a:rPr>
              <a:t>Россия, Китай, Индия,</a:t>
            </a:r>
            <a:r>
              <a:rPr lang="en-US" dirty="0">
                <a:latin typeface="+mj-lt"/>
              </a:rPr>
              <a:t>                 </a:t>
            </a:r>
            <a:r>
              <a:rPr lang="ru-RU" dirty="0" smtClean="0">
                <a:latin typeface="+mj-lt"/>
              </a:rPr>
              <a:t>      </a:t>
            </a:r>
            <a:r>
              <a:rPr lang="ru-RU" dirty="0">
                <a:latin typeface="+mj-lt"/>
              </a:rPr>
              <a:t>Европа и </a:t>
            </a:r>
            <a:r>
              <a:rPr lang="ru-RU" dirty="0" smtClean="0">
                <a:latin typeface="+mj-lt"/>
              </a:rPr>
              <a:t>другие западные </a:t>
            </a:r>
            <a:r>
              <a:rPr lang="en-US" dirty="0" smtClean="0">
                <a:latin typeface="+mj-lt"/>
              </a:rPr>
              <a:t>        </a:t>
            </a:r>
            <a:endParaRPr lang="en-US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+mj-lt"/>
              </a:rPr>
              <a:t>  </a:t>
            </a:r>
            <a:r>
              <a:rPr lang="ru-RU" dirty="0">
                <a:latin typeface="+mj-lt"/>
              </a:rPr>
              <a:t>            </a:t>
            </a:r>
            <a:r>
              <a:rPr lang="ru-RU" dirty="0" smtClean="0">
                <a:latin typeface="+mj-lt"/>
              </a:rPr>
              <a:t>многие </a:t>
            </a:r>
            <a:r>
              <a:rPr lang="ru-RU" dirty="0">
                <a:latin typeface="+mj-lt"/>
              </a:rPr>
              <a:t>страны Азии, </a:t>
            </a:r>
            <a:r>
              <a:rPr lang="en-US" dirty="0">
                <a:latin typeface="+mj-lt"/>
              </a:rPr>
              <a:t>           </a:t>
            </a:r>
            <a:r>
              <a:rPr lang="ru-RU" dirty="0">
                <a:latin typeface="+mj-lt"/>
              </a:rPr>
              <a:t>  </a:t>
            </a:r>
            <a:r>
              <a:rPr lang="ru-RU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страны: США, Канада, Австралия, </a:t>
            </a:r>
            <a:r>
              <a:rPr lang="en-US" dirty="0" smtClean="0">
                <a:latin typeface="+mj-lt"/>
              </a:rPr>
              <a:t>         </a:t>
            </a:r>
            <a:endParaRPr lang="en-US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+mj-lt"/>
              </a:rPr>
              <a:t>     </a:t>
            </a:r>
            <a:r>
              <a:rPr lang="ru-RU" dirty="0">
                <a:latin typeface="+mj-lt"/>
              </a:rPr>
              <a:t>         </a:t>
            </a:r>
            <a:r>
              <a:rPr lang="en-US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Латинской </a:t>
            </a:r>
            <a:r>
              <a:rPr lang="ru-RU" dirty="0" smtClean="0">
                <a:latin typeface="+mj-lt"/>
              </a:rPr>
              <a:t>Америки                             Новая Зеландия</a:t>
            </a:r>
            <a:endParaRPr lang="en-US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+mj-lt"/>
              </a:rPr>
              <a:t>     </a:t>
            </a:r>
            <a:r>
              <a:rPr lang="ru-RU" dirty="0">
                <a:latin typeface="+mj-lt"/>
              </a:rPr>
              <a:t>                          </a:t>
            </a:r>
            <a:r>
              <a:rPr lang="en-US" sz="1600" dirty="0">
                <a:latin typeface="+mj-lt"/>
              </a:rPr>
              <a:t> 	</a:t>
            </a:r>
            <a:r>
              <a:rPr lang="en-US" sz="1400" dirty="0">
                <a:latin typeface="+mj-lt"/>
              </a:rPr>
              <a:t>	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6245017" cy="2311896"/>
          </a:xfrm>
        </p:spPr>
        <p:txBody>
          <a:bodyPr/>
          <a:lstStyle/>
          <a:p>
            <a:pPr algn="ctr"/>
            <a:r>
              <a:rPr lang="ru-RU" dirty="0" smtClean="0"/>
              <a:t>Базовые экономические  институты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28465" y="6145214"/>
            <a:ext cx="3562672" cy="4572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РУДН, 13 апреля 2016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7BA2B-D37F-4E29-AACD-F577758A2A50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Что такое институты и как их изучают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708920"/>
            <a:ext cx="4041648" cy="768206"/>
          </a:xfrm>
        </p:spPr>
        <p:txBody>
          <a:bodyPr/>
          <a:lstStyle/>
          <a:p>
            <a:pPr algn="ctr"/>
            <a:r>
              <a:rPr lang="ru-RU" sz="2400" dirty="0" smtClean="0"/>
              <a:t>Рыночные </a:t>
            </a:r>
            <a:r>
              <a:rPr lang="en-US" sz="2400" dirty="0" smtClean="0"/>
              <a:t>Y-</a:t>
            </a:r>
            <a:r>
              <a:rPr lang="ru-RU" sz="2400" dirty="0" smtClean="0"/>
              <a:t>экономики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1807" y="2795972"/>
            <a:ext cx="3574231" cy="961256"/>
          </a:xfrm>
        </p:spPr>
        <p:txBody>
          <a:bodyPr/>
          <a:lstStyle/>
          <a:p>
            <a:pPr algn="ctr"/>
            <a:r>
              <a:rPr lang="ru-RU" sz="2400" dirty="0" err="1" smtClean="0"/>
              <a:t>Редистрибутивные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dirty="0" smtClean="0"/>
              <a:t>Х-экономики</a:t>
            </a:r>
            <a:endParaRPr lang="ru-RU" sz="24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7083551" y="188639"/>
            <a:ext cx="762000" cy="366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DFAD54A-A3F4-41CE-94DD-7D1EB36FE144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4294967295"/>
          </p:nvPr>
        </p:nvSpPr>
        <p:spPr>
          <a:xfrm>
            <a:off x="457199" y="6140152"/>
            <a:ext cx="356267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400" dirty="0" smtClean="0"/>
              <a:t>РУДН, 13 апреля 2016</a:t>
            </a:r>
            <a:endParaRPr lang="ru-RU" sz="1400" dirty="0"/>
          </a:p>
        </p:txBody>
      </p:sp>
      <p:pic>
        <p:nvPicPr>
          <p:cNvPr id="2051" name="Picture 3" descr="C:\Users\Sony\Pictures\обмен и редистрибуц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1305" y="188639"/>
            <a:ext cx="4494911" cy="2879413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5292080" y="1700809"/>
            <a:ext cx="3540007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3" name="Picture 5" descr="C:\Users\Sony\Pictures\konkurents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933056"/>
            <a:ext cx="3294112" cy="1944216"/>
          </a:xfrm>
          <a:prstGeom prst="rect">
            <a:avLst/>
          </a:prstGeom>
          <a:noFill/>
        </p:spPr>
      </p:pic>
      <p:pic>
        <p:nvPicPr>
          <p:cNvPr id="13" name="rg_hi" descr="http://t3.gstatic.com/images?q=tbn:ANd9GcSdZ8_SiclB6Hu575ZG1R7Mf6YOP-iw3A-WDklPk8vy6jfo1VVjh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077072"/>
            <a:ext cx="2773363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одержимое 13"/>
          <p:cNvSpPr>
            <a:spLocks noGrp="1"/>
          </p:cNvSpPr>
          <p:nvPr>
            <p:ph sz="quarter" idx="2"/>
          </p:nvPr>
        </p:nvSpPr>
        <p:spPr>
          <a:xfrm>
            <a:off x="683568" y="3276600"/>
            <a:ext cx="3886200" cy="3320752"/>
          </a:xfrm>
        </p:spPr>
        <p:txBody>
          <a:bodyPr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652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800" b="1" dirty="0" smtClean="0"/>
              <a:t>Экономические институты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1600" dirty="0" smtClean="0"/>
              <a:t>(подробнее см. </a:t>
            </a:r>
            <a:r>
              <a:rPr lang="ru-RU" sz="1600" dirty="0" err="1" smtClean="0"/>
              <a:t>Кирдина</a:t>
            </a:r>
            <a:r>
              <a:rPr lang="ru-RU" sz="1600" dirty="0" smtClean="0"/>
              <a:t>, 2014;  Бессонова, 1997)</a:t>
            </a:r>
          </a:p>
        </p:txBody>
      </p:sp>
      <p:sp>
        <p:nvSpPr>
          <p:cNvPr id="15362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altLang="en-US" smtClean="0">
                <a:latin typeface="Arial" charset="0"/>
              </a:rPr>
              <a:t>РУДН, 13 апреля 2016</a:t>
            </a:r>
            <a:endParaRPr lang="ru-RU" altLang="en-US" dirty="0" smtClean="0">
              <a:latin typeface="Arial" charset="0"/>
            </a:endParaRPr>
          </a:p>
        </p:txBody>
      </p:sp>
      <p:sp>
        <p:nvSpPr>
          <p:cNvPr id="1536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fld id="{25162369-56DE-4165-8E47-C9EB9C2944A5}" type="slidenum">
              <a:rPr lang="ru-RU" altLang="en-US" smtClean="0">
                <a:latin typeface="Arial" charset="0"/>
              </a:rPr>
              <a:pPr/>
              <a:t>31</a:t>
            </a:fld>
            <a:endParaRPr lang="ru-RU" altLang="en-US" smtClean="0">
              <a:latin typeface="Arial" charset="0"/>
            </a:endParaRPr>
          </a:p>
        </p:txBody>
      </p:sp>
      <p:graphicFrame>
        <p:nvGraphicFramePr>
          <p:cNvPr id="102403" name="Group 3"/>
          <p:cNvGraphicFramePr>
            <a:graphicFrameLocks noGrp="1"/>
          </p:cNvGraphicFramePr>
          <p:nvPr>
            <p:ph sz="quarter" idx="1"/>
          </p:nvPr>
        </p:nvGraphicFramePr>
        <p:xfrm>
          <a:off x="174812" y="2112848"/>
          <a:ext cx="8642350" cy="3963099"/>
        </p:xfrm>
        <a:graphic>
          <a:graphicData uri="http://schemas.openxmlformats.org/drawingml/2006/table">
            <a:tbl>
              <a:tblPr/>
              <a:tblGrid>
                <a:gridCol w="4657725"/>
                <a:gridCol w="3984625"/>
              </a:tblGrid>
              <a:tr h="215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Х-матрица</a:t>
                      </a: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</a:t>
                      </a: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-матрица</a:t>
                      </a: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Верховная условная собственность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Частная собственность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Редистрибуция (аккумуляция-согласование-распределение)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Обмен (купля-продажа)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Кооперация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Конкуренция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Служебный труд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Наемный труд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Ограничение издержек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(Х-эффективность)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Возрастание прибыли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-эффективность)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6662461" cy="2239888"/>
          </a:xfrm>
        </p:spPr>
        <p:txBody>
          <a:bodyPr/>
          <a:lstStyle/>
          <a:p>
            <a:pPr algn="ctr"/>
            <a:r>
              <a:rPr lang="ru-RU" dirty="0" smtClean="0"/>
              <a:t>Базовые политические   институты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28465" y="6145214"/>
            <a:ext cx="3562672" cy="4572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РУДН, 13 апреля 2016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7BA2B-D37F-4E29-AACD-F577758A2A50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692696"/>
            <a:ext cx="4041648" cy="1577426"/>
          </a:xfrm>
        </p:spPr>
        <p:txBody>
          <a:bodyPr/>
          <a:lstStyle/>
          <a:p>
            <a:pPr algn="ctr"/>
            <a:r>
              <a:rPr lang="ru-RU" sz="2800" dirty="0" smtClean="0"/>
              <a:t>Унитарные политические </a:t>
            </a:r>
          </a:p>
          <a:p>
            <a:pPr algn="ctr"/>
            <a:r>
              <a:rPr lang="ru-RU" sz="2800" dirty="0" smtClean="0"/>
              <a:t>Х-системы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6016" y="1628800"/>
            <a:ext cx="4041775" cy="1505418"/>
          </a:xfrm>
        </p:spPr>
        <p:txBody>
          <a:bodyPr/>
          <a:lstStyle/>
          <a:p>
            <a:pPr algn="ctr"/>
            <a:r>
              <a:rPr lang="ru-RU" sz="2800" dirty="0" smtClean="0"/>
              <a:t>Федеративные политические    </a:t>
            </a:r>
          </a:p>
          <a:p>
            <a:pPr algn="ctr"/>
            <a:r>
              <a:rPr lang="ru-RU" sz="2800" dirty="0" smtClean="0"/>
              <a:t>     </a:t>
            </a:r>
            <a:r>
              <a:rPr lang="en-US" sz="2800" dirty="0" smtClean="0"/>
              <a:t>Y-</a:t>
            </a:r>
            <a:r>
              <a:rPr lang="ru-RU" sz="2800" dirty="0" smtClean="0"/>
              <a:t>системы</a:t>
            </a:r>
            <a:endParaRPr lang="ru-RU" sz="2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DFAD54A-A3F4-41CE-94DD-7D1EB36FE144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4294967295"/>
          </p:nvPr>
        </p:nvSpPr>
        <p:spPr>
          <a:xfrm>
            <a:off x="467544" y="6105872"/>
            <a:ext cx="3418656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400" dirty="0" smtClean="0"/>
              <a:t>РУДН, 13 апреля 2016</a:t>
            </a:r>
            <a:endParaRPr lang="ru-RU" sz="1400" dirty="0"/>
          </a:p>
        </p:txBody>
      </p:sp>
      <p:pic>
        <p:nvPicPr>
          <p:cNvPr id="1026" name="Picture 2" descr="C:\Users\Sony\Pictures\ФЛАГ США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429000"/>
            <a:ext cx="3384376" cy="2414384"/>
          </a:xfrm>
          <a:prstGeom prst="rect">
            <a:avLst/>
          </a:prstGeom>
          <a:noFill/>
        </p:spPr>
      </p:pic>
      <p:pic>
        <p:nvPicPr>
          <p:cNvPr id="1027" name="Picture 3" descr="C:\Users\Sony\Pictures\flags-china-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92896"/>
            <a:ext cx="3744416" cy="283768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385175" cy="936104"/>
          </a:xfrm>
        </p:spPr>
        <p:txBody>
          <a:bodyPr>
            <a:normAutofit fontScale="90000"/>
          </a:bodyPr>
          <a:lstStyle/>
          <a:p>
            <a:r>
              <a:rPr lang="ru-RU" sz="4200" b="1" dirty="0" smtClean="0"/>
              <a:t>Политические институты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1800" dirty="0" smtClean="0"/>
              <a:t> (подробнее см. </a:t>
            </a:r>
            <a:r>
              <a:rPr lang="ru-RU" sz="1800" dirty="0" err="1" smtClean="0"/>
              <a:t>Кирдина</a:t>
            </a:r>
            <a:r>
              <a:rPr lang="ru-RU" sz="1800" dirty="0" smtClean="0"/>
              <a:t>, 2014)</a:t>
            </a:r>
            <a:endParaRPr lang="ru-RU" sz="1800" b="1" dirty="0" smtClean="0"/>
          </a:p>
        </p:txBody>
      </p:sp>
      <p:graphicFrame>
        <p:nvGraphicFramePr>
          <p:cNvPr id="104451" name="Group 3"/>
          <p:cNvGraphicFramePr>
            <a:graphicFrameLocks noGrp="1"/>
          </p:cNvGraphicFramePr>
          <p:nvPr>
            <p:ph type="tbl" idx="1"/>
          </p:nvPr>
        </p:nvGraphicFramePr>
        <p:xfrm>
          <a:off x="179388" y="1700807"/>
          <a:ext cx="8785225" cy="4036686"/>
        </p:xfrm>
        <a:graphic>
          <a:graphicData uri="http://schemas.openxmlformats.org/drawingml/2006/table">
            <a:tbl>
              <a:tblPr/>
              <a:tblGrid>
                <a:gridCol w="3960812"/>
                <a:gridCol w="4824413"/>
              </a:tblGrid>
              <a:tr h="576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Х-матрица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</a:t>
                      </a: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-матрица</a:t>
                      </a: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Административное деление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Федерация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Иерархическая вертикаль во главе с центром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Самоуправление 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субсидиарность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Назначения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Выборы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Общее собрание и единогласие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Многопартийность и демократическое большинство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19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Обращения по инстанциям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Судебные иски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386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altLang="en-US" smtClean="0">
                <a:latin typeface="Arial" charset="0"/>
              </a:rPr>
              <a:t>РУДН, 13 апреля 2016</a:t>
            </a:r>
            <a:endParaRPr lang="ru-RU" altLang="en-US" dirty="0" smtClean="0">
              <a:latin typeface="Arial" charset="0"/>
            </a:endParaRPr>
          </a:p>
        </p:txBody>
      </p:sp>
      <p:sp>
        <p:nvSpPr>
          <p:cNvPr id="16387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fld id="{277BEBCA-E37B-416B-9828-F27A7C7D3D7F}" type="slidenum">
              <a:rPr lang="ru-RU" altLang="en-US" smtClean="0">
                <a:latin typeface="Arial" charset="0"/>
              </a:rPr>
              <a:pPr/>
              <a:t>34</a:t>
            </a:fld>
            <a:endParaRPr lang="ru-RU" alt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6652522" cy="2023864"/>
          </a:xfrm>
        </p:spPr>
        <p:txBody>
          <a:bodyPr/>
          <a:lstStyle/>
          <a:p>
            <a:pPr algn="ctr"/>
            <a:r>
              <a:rPr lang="ru-RU" dirty="0" smtClean="0"/>
              <a:t>Базовые идеологические   институты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28465" y="6145214"/>
            <a:ext cx="3562672" cy="4572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РУДН, 13 апреля 2016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7BA2B-D37F-4E29-AACD-F577758A2A50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4812" y="1132948"/>
            <a:ext cx="4436033" cy="895998"/>
          </a:xfrm>
        </p:spPr>
        <p:txBody>
          <a:bodyPr/>
          <a:lstStyle/>
          <a:p>
            <a:pPr algn="ctr"/>
            <a:r>
              <a:rPr lang="ru-RU" sz="3600" dirty="0" smtClean="0"/>
              <a:t>Коллективистская </a:t>
            </a:r>
            <a:r>
              <a:rPr lang="ru-RU" sz="3600" dirty="0" smtClean="0"/>
              <a:t>идеология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94312" y="2492896"/>
            <a:ext cx="4949687" cy="864096"/>
          </a:xfrm>
        </p:spPr>
        <p:txBody>
          <a:bodyPr/>
          <a:lstStyle/>
          <a:p>
            <a:pPr algn="ctr"/>
            <a:r>
              <a:rPr lang="ru-RU" sz="3600" dirty="0" smtClean="0"/>
              <a:t>Индивидуалистская идеология</a:t>
            </a:r>
            <a:endParaRPr lang="ru-RU" sz="36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FAD54A-A3F4-41CE-94DD-7D1EB36FE144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>
            <a:off x="665921" y="6134823"/>
            <a:ext cx="1930221" cy="457200"/>
          </a:xfrm>
        </p:spPr>
        <p:txBody>
          <a:bodyPr/>
          <a:lstStyle/>
          <a:p>
            <a:pPr algn="l">
              <a:defRPr/>
            </a:pPr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</a:rPr>
              <a:t>РУДН, 13 апреля 2016</a:t>
            </a:r>
            <a:endParaRPr lang="ru-RU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Sony\Pictures\коллективизм-руки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21" y="2168860"/>
            <a:ext cx="3168351" cy="2376264"/>
          </a:xfrm>
          <a:prstGeom prst="rect">
            <a:avLst/>
          </a:prstGeom>
          <a:noFill/>
        </p:spPr>
      </p:pic>
      <p:pic>
        <p:nvPicPr>
          <p:cNvPr id="3075" name="Picture 3" descr="C:\Users\Sony\Pictures\индивидуализм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1153269">
            <a:off x="5288087" y="3777564"/>
            <a:ext cx="2582681" cy="245783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385175" cy="880269"/>
          </a:xfrm>
        </p:spPr>
        <p:txBody>
          <a:bodyPr>
            <a:normAutofit fontScale="90000"/>
          </a:bodyPr>
          <a:lstStyle/>
          <a:p>
            <a:r>
              <a:rPr lang="ru-RU" sz="4200" b="1" dirty="0" smtClean="0"/>
              <a:t>Идеологические институты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1800" dirty="0" smtClean="0"/>
              <a:t> (подробнее см. </a:t>
            </a:r>
            <a:r>
              <a:rPr lang="ru-RU" sz="1800" dirty="0" err="1" smtClean="0"/>
              <a:t>Кирдина</a:t>
            </a:r>
            <a:r>
              <a:rPr lang="ru-RU" sz="1800" dirty="0" smtClean="0"/>
              <a:t>, 2014;  Александров, </a:t>
            </a:r>
            <a:r>
              <a:rPr lang="ru-RU" sz="1800" dirty="0" err="1" smtClean="0"/>
              <a:t>Кирдина</a:t>
            </a:r>
            <a:r>
              <a:rPr lang="ru-RU" sz="1800" dirty="0" smtClean="0"/>
              <a:t>, 2012)</a:t>
            </a:r>
            <a:endParaRPr lang="ru-RU" sz="1800" b="1" dirty="0" smtClean="0"/>
          </a:p>
        </p:txBody>
      </p:sp>
      <p:graphicFrame>
        <p:nvGraphicFramePr>
          <p:cNvPr id="106499" name="Group 3"/>
          <p:cNvGraphicFramePr>
            <a:graphicFrameLocks noGrp="1"/>
          </p:cNvGraphicFramePr>
          <p:nvPr>
            <p:ph type="tbl" idx="1"/>
          </p:nvPr>
        </p:nvGraphicFramePr>
        <p:xfrm>
          <a:off x="323528" y="1772816"/>
          <a:ext cx="8496944" cy="4107181"/>
        </p:xfrm>
        <a:graphic>
          <a:graphicData uri="http://schemas.openxmlformats.org/drawingml/2006/table">
            <a:tbl>
              <a:tblPr/>
              <a:tblGrid>
                <a:gridCol w="4579334"/>
                <a:gridCol w="3917610"/>
              </a:tblGrid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Х-матрица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-матрица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Коллективизм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Индивидуализм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Эгалитаризм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Стратификация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Порядок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Свобода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Трудовая мотивация, ориентированная на благополучие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Денежно-ориентированная трудовая мотивация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Интегрализм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холизм и континуальность как стереотипы мышления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Специализация,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редукционизм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и дискретность как стереотипы мышления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10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altLang="en-US" smtClean="0">
                <a:latin typeface="Arial" charset="0"/>
              </a:rPr>
              <a:t>РУДН, 13 апреля 2016</a:t>
            </a:r>
            <a:endParaRPr lang="ru-RU" altLang="en-US" dirty="0" smtClean="0">
              <a:latin typeface="Arial" charset="0"/>
            </a:endParaRPr>
          </a:p>
        </p:txBody>
      </p:sp>
      <p:sp>
        <p:nvSpPr>
          <p:cNvPr id="1741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fld id="{103A908E-5050-4DDF-A6C7-9DA6E1AF1072}" type="slidenum">
              <a:rPr lang="ru-RU" altLang="en-US" smtClean="0">
                <a:latin typeface="Arial" charset="0"/>
              </a:rPr>
              <a:pPr/>
              <a:t>37</a:t>
            </a:fld>
            <a:endParaRPr lang="ru-RU" alt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820" y="129222"/>
            <a:ext cx="738835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Распределение ответов на вопрос, что важнее- порядок или </a:t>
            </a:r>
            <a:r>
              <a:rPr lang="ru-RU" b="1" dirty="0" smtClean="0"/>
              <a:t>свобода?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8028384" y="2438400"/>
            <a:ext cx="658416" cy="3581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fld id="{5CAE8BBF-D338-4402-ACBE-487841DAA3F1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294967295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</a:rPr>
              <a:t>РУДН, 13 апреля 2016</a:t>
            </a:r>
            <a:endParaRPr lang="ru-RU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"/>
          </p:nvPr>
        </p:nvSpPr>
        <p:spPr>
          <a:xfrm>
            <a:off x="890337" y="5229200"/>
            <a:ext cx="6633991" cy="1008112"/>
          </a:xfrm>
        </p:spPr>
        <p:txBody>
          <a:bodyPr>
            <a:normAutofit fontScale="92500"/>
          </a:bodyPr>
          <a:lstStyle/>
          <a:p>
            <a:r>
              <a:rPr lang="ru-RU" sz="2200" dirty="0" smtClean="0"/>
              <a:t>Опрос Центра социологических исследований  </a:t>
            </a:r>
          </a:p>
          <a:p>
            <a:r>
              <a:rPr lang="ru-RU" sz="2200" dirty="0" smtClean="0"/>
              <a:t>Российской академии народного хозяйства, 2013 г.</a:t>
            </a:r>
            <a:endParaRPr lang="ru-RU" sz="22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7092280" y="2438400"/>
            <a:ext cx="1872208" cy="2482516"/>
          </a:xfrm>
        </p:spPr>
        <p:txBody>
          <a:bodyPr/>
          <a:lstStyle/>
          <a:p>
            <a:pPr algn="l"/>
            <a:r>
              <a:rPr lang="ru-RU" dirty="0" smtClean="0"/>
              <a:t>63% -порядок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18</a:t>
            </a:r>
            <a:r>
              <a:rPr lang="ru-RU" dirty="0" smtClean="0"/>
              <a:t>% - свобода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19</a:t>
            </a:r>
            <a:r>
              <a:rPr lang="ru-RU" dirty="0" smtClean="0"/>
              <a:t>% - не знают </a:t>
            </a:r>
            <a:endParaRPr lang="ru-RU" dirty="0"/>
          </a:p>
        </p:txBody>
      </p:sp>
      <p:pic>
        <p:nvPicPr>
          <p:cNvPr id="1026" name="Picture 2" descr="C:\Users\Светлана\Desktop\леонтьевские слайд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6408712" cy="3669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914399"/>
            <a:ext cx="6508377" cy="1636295"/>
          </a:xfrm>
        </p:spPr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b="1" dirty="0" smtClean="0"/>
              <a:t>Культура и системы мышления: сравнение </a:t>
            </a:r>
            <a:r>
              <a:rPr lang="ru-RU" sz="2400" b="1" dirty="0" err="1" smtClean="0"/>
              <a:t>холистического</a:t>
            </a:r>
            <a:r>
              <a:rPr lang="ru-RU" sz="2400" b="1" dirty="0" smtClean="0"/>
              <a:t> и аналитического познания / Р. </a:t>
            </a:r>
            <a:r>
              <a:rPr lang="ru-RU" sz="2400" b="1" dirty="0" err="1" smtClean="0"/>
              <a:t>Нисбетт</a:t>
            </a:r>
            <a:r>
              <a:rPr lang="ru-RU" sz="2400" b="1" dirty="0" smtClean="0"/>
              <a:t>, К. </a:t>
            </a:r>
            <a:r>
              <a:rPr lang="ru-RU" sz="2400" b="1" dirty="0" err="1" smtClean="0"/>
              <a:t>Пенг</a:t>
            </a:r>
            <a:r>
              <a:rPr lang="ru-RU" sz="2400" b="1" dirty="0" smtClean="0"/>
              <a:t>, И. </a:t>
            </a:r>
            <a:r>
              <a:rPr lang="ru-RU" sz="2400" b="1" dirty="0" err="1" smtClean="0"/>
              <a:t>Чой</a:t>
            </a:r>
            <a:r>
              <a:rPr lang="ru-RU" sz="2400" b="1" dirty="0" smtClean="0"/>
              <a:t>, А. </a:t>
            </a:r>
            <a:r>
              <a:rPr lang="ru-RU" sz="2400" b="1" dirty="0" err="1" smtClean="0"/>
              <a:t>Норензаян</a:t>
            </a:r>
            <a:r>
              <a:rPr lang="ru-RU" sz="2400" b="1" dirty="0" smtClean="0"/>
              <a:t> ; пер. с англ.  — Москва : Фонд «Либеральная миссия», 2011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476450"/>
            <a:ext cx="8229600" cy="367627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1800" dirty="0" smtClean="0"/>
              <a:t>Авторы показывают, что носители восточноазиатской и западной культур характеризуются разными системами мышления. Представители Восточной Азии обладают мышлением </a:t>
            </a:r>
            <a:r>
              <a:rPr lang="ru-RU" sz="1800" dirty="0" err="1" smtClean="0"/>
              <a:t>холистического</a:t>
            </a:r>
            <a:r>
              <a:rPr lang="ru-RU" sz="1800" dirty="0" smtClean="0"/>
              <a:t> характера: они принимают во внимание целостное поле и именно в нем ищут причины событий, сравнительно мало используют категории и формальную логику и полагаются на «диалектическое</a:t>
            </a:r>
            <a:r>
              <a:rPr lang="ru-RU" sz="1800" dirty="0" smtClean="0"/>
              <a:t>» мышление</a:t>
            </a:r>
            <a:r>
              <a:rPr lang="ru-RU" sz="1800" dirty="0" smtClean="0"/>
              <a:t>. </a:t>
            </a:r>
            <a:endParaRPr lang="ru-RU" sz="1800" dirty="0" smtClean="0"/>
          </a:p>
          <a:p>
            <a:pPr algn="just">
              <a:spcBef>
                <a:spcPts val="0"/>
              </a:spcBef>
              <a:buNone/>
            </a:pPr>
            <a:r>
              <a:rPr lang="ru-RU" sz="1800" dirty="0" smtClean="0"/>
              <a:t>Западные </a:t>
            </a:r>
            <a:r>
              <a:rPr lang="ru-RU" sz="1800" dirty="0" smtClean="0"/>
              <a:t>люди более </a:t>
            </a:r>
            <a:r>
              <a:rPr lang="ru-RU" sz="1800" dirty="0" err="1" smtClean="0"/>
              <a:t>аналитичны</a:t>
            </a:r>
            <a:r>
              <a:rPr lang="ru-RU" sz="1800" dirty="0" smtClean="0"/>
              <a:t>, сосредоточены по преимуществу на конкретном объекте и на категориях, к которым его можно отнести. Чтобы понять поведение объекта, они опираются на правила, включая правила формальной логики.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800" dirty="0" smtClean="0"/>
              <a:t>Авторы обнаруживают параллели и связи между стилями мышления и социальными практиками, например способами ведения дебатов, характерными для западных и азиатских обществ.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57199" y="6152728"/>
            <a:ext cx="3562672" cy="4572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РУДН, 13 апреля 2016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7AAD7-3CBB-43FC-95CB-3FF25260F403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5364088" y="1484784"/>
            <a:ext cx="3382963" cy="1512168"/>
          </a:xfrm>
        </p:spPr>
        <p:txBody>
          <a:bodyPr>
            <a:noAutofit/>
          </a:bodyPr>
          <a:lstStyle/>
          <a:p>
            <a:r>
              <a:rPr lang="ru-RU" sz="3600" dirty="0" smtClean="0"/>
              <a:t>Изучение институтов – это 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2"/>
          </p:nvPr>
        </p:nvSpPr>
        <p:spPr>
          <a:xfrm>
            <a:off x="5292080" y="3068960"/>
            <a:ext cx="3382963" cy="3289845"/>
          </a:xfrm>
        </p:spPr>
        <p:txBody>
          <a:bodyPr>
            <a:normAutofit/>
          </a:bodyPr>
          <a:lstStyle/>
          <a:p>
            <a:pPr marL="7938"/>
            <a:r>
              <a:rPr lang="ru-RU" sz="2800" dirty="0" smtClean="0"/>
              <a:t>«движение от действительности видимой к действительности умопостигаемой» (Платон, 428-428 – 348-347 до н.э.) </a:t>
            </a:r>
          </a:p>
          <a:p>
            <a:pPr marL="7938"/>
            <a:endParaRPr lang="ru-RU" sz="2800" dirty="0" smtClean="0"/>
          </a:p>
        </p:txBody>
      </p:sp>
      <p:sp>
        <p:nvSpPr>
          <p:cNvPr id="22533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161460" y="6358805"/>
            <a:ext cx="4176464" cy="228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РУДН, 13 апреля 2016</a:t>
            </a:r>
            <a:endParaRPr lang="ru-RU" dirty="0"/>
          </a:p>
        </p:txBody>
      </p:sp>
      <p:sp>
        <p:nvSpPr>
          <p:cNvPr id="2253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9D4D82-4370-4185-85F5-7EB9F2587EE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908050"/>
            <a:ext cx="4032250" cy="5113338"/>
          </a:xfrm>
        </p:spPr>
      </p:pic>
      <p:pic>
        <p:nvPicPr>
          <p:cNvPr id="1026" name="Picture 2" descr="C:\Users\Sony\Desktop\плато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980728"/>
            <a:ext cx="3672408" cy="453650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95536" y="6387104"/>
            <a:ext cx="3562672" cy="457200"/>
          </a:xfrm>
        </p:spPr>
        <p:txBody>
          <a:bodyPr/>
          <a:lstStyle/>
          <a:p>
            <a:r>
              <a:rPr lang="ru-RU" dirty="0" smtClean="0"/>
              <a:t>РУДН, 13 апреля 2016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6A1DC-6B07-4F78-8D83-D245AE6C3386}" type="slidenum">
              <a:rPr lang="ru-RU" smtClean="0"/>
              <a:pPr/>
              <a:t>40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3400" y="1311442"/>
          <a:ext cx="8229600" cy="4626864"/>
        </p:xfrm>
        <a:graphic>
          <a:graphicData uri="http://schemas.openxmlformats.org/drawingml/2006/table">
            <a:tbl>
              <a:tblPr/>
              <a:tblGrid>
                <a:gridCol w="2410609"/>
                <a:gridCol w="2896496"/>
                <a:gridCol w="292249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Х</a:t>
                      </a:r>
                      <a:r>
                        <a:rPr lang="ru-RU" sz="2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арактеристики</a:t>
                      </a:r>
                      <a:endParaRPr lang="ru-RU" sz="2200" dirty="0">
                        <a:solidFill>
                          <a:schemeClr val="tx1"/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«</a:t>
                      </a:r>
                      <a:r>
                        <a:rPr lang="ru-RU" sz="24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Незападный</a:t>
                      </a:r>
                      <a:r>
                        <a:rPr lang="ru-RU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» тип ментальности</a:t>
                      </a: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«Западный» тип ментальности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«Мерность» мира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Континуальность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Дискретность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Восприятие мира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Холистичность</a:t>
                      </a:r>
                      <a:r>
                        <a:rPr lang="ru-RU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 и </a:t>
                      </a:r>
                      <a:r>
                        <a:rPr lang="ru-RU" sz="2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взаимосвязанность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Аналитичность</a:t>
                      </a:r>
                      <a:r>
                        <a:rPr lang="ru-RU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   и 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фрагментарность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Тип принятия  решений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Интуитивный тип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Рациональный тип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Доминирует </a:t>
                      </a:r>
                      <a:r>
                        <a:rPr lang="ru-RU" sz="2400" b="1" dirty="0" smtClean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в населении </a:t>
                      </a:r>
                      <a:r>
                        <a:rPr lang="ru-RU" sz="2400" b="1" dirty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стран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Восточные страны и Россия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Северная Америка и Европа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3832" y="457200"/>
            <a:ext cx="73321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Два типа ментальных моделей</a:t>
            </a:r>
            <a:endParaRPr lang="ru-RU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180473" y="6130925"/>
            <a:ext cx="3635375" cy="4572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dirty="0" smtClean="0"/>
              <a:t>РУДН, 13 апреля 2016</a:t>
            </a:r>
            <a:endParaRPr lang="ru-RU" altLang="en-US" dirty="0" smtClean="0"/>
          </a:p>
        </p:txBody>
      </p:sp>
      <p:sp>
        <p:nvSpPr>
          <p:cNvPr id="28675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EBA487-6B87-44F7-A63C-D07A2E08A092}" type="slidenum">
              <a:rPr lang="ru-R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ru-RU" altLang="en-US" smtClean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7543800" cy="1568878"/>
          </a:xfrm>
        </p:spPr>
        <p:txBody>
          <a:bodyPr/>
          <a:lstStyle/>
          <a:p>
            <a:pPr eaLnBrk="1" hangingPunct="1"/>
            <a:r>
              <a:rPr lang="ru-RU" sz="4000" dirty="0" smtClean="0"/>
              <a:t>Необходимость институционального </a:t>
            </a:r>
            <a:r>
              <a:rPr lang="ru-RU" sz="4000" dirty="0" smtClean="0"/>
              <a:t>баланса, или «гибкой устойчивости»</a:t>
            </a:r>
            <a:endParaRPr lang="ru-RU" sz="4000" dirty="0" smtClean="0"/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2117558"/>
            <a:ext cx="8229600" cy="1693863"/>
          </a:xfrm>
        </p:spPr>
        <p:txBody>
          <a:bodyPr/>
          <a:lstStyle/>
          <a:p>
            <a:pPr eaLnBrk="1" hangingPunct="1">
              <a:buNone/>
            </a:pPr>
            <a:r>
              <a:rPr lang="ru-RU" sz="2600" b="1" dirty="0" smtClean="0"/>
              <a:t>Недостаточность</a:t>
            </a:r>
            <a:r>
              <a:rPr lang="ru-RU" sz="2600" dirty="0" smtClean="0"/>
              <a:t> </a:t>
            </a:r>
            <a:r>
              <a:rPr lang="ru-RU" sz="2600" dirty="0" err="1" smtClean="0"/>
              <a:t>комплементарных</a:t>
            </a:r>
            <a:r>
              <a:rPr lang="ru-RU" sz="2600" dirty="0" smtClean="0"/>
              <a:t> институтов ведет к кризису или застою, </a:t>
            </a:r>
            <a:r>
              <a:rPr lang="ru-RU" sz="2600" b="1" dirty="0" smtClean="0"/>
              <a:t>избыток</a:t>
            </a:r>
            <a:r>
              <a:rPr lang="ru-RU" sz="2600" dirty="0" smtClean="0">
                <a:solidFill>
                  <a:schemeClr val="hlink"/>
                </a:solidFill>
              </a:rPr>
              <a:t> </a:t>
            </a:r>
            <a:r>
              <a:rPr lang="ru-RU" sz="2600" dirty="0" smtClean="0"/>
              <a:t>– к социальной напряженности и революциям.</a:t>
            </a:r>
          </a:p>
          <a:p>
            <a:pPr eaLnBrk="1" hangingPunct="1"/>
            <a:endParaRPr lang="ru-RU" sz="2600" dirty="0" smtClean="0"/>
          </a:p>
        </p:txBody>
      </p:sp>
      <p:pic>
        <p:nvPicPr>
          <p:cNvPr id="26630" name="Picture 4" descr="Взвешива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60638" y="3538538"/>
            <a:ext cx="3381375" cy="2592387"/>
          </a:xfr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Почему в разных странах преобладают разные  матрицы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8916" y="6196263"/>
            <a:ext cx="3562672" cy="457200"/>
          </a:xfrm>
        </p:spPr>
        <p:txBody>
          <a:bodyPr/>
          <a:lstStyle/>
          <a:p>
            <a:r>
              <a:rPr lang="ru-RU" dirty="0" smtClean="0"/>
              <a:t>РУДН, 13 апреля 2016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6A1DC-6B07-4F78-8D83-D245AE6C3386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990600" y="1035050"/>
            <a:ext cx="6781800" cy="47561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Материальная среда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r>
              <a:rPr lang="en-US" sz="1100" b="1" dirty="0" smtClean="0"/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                        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Calibri" pitchFamily="34" charset="0"/>
                <a:cs typeface="Arial" pitchFamily="34" charset="0"/>
              </a:rPr>
              <a:t>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Material environment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981200" y="2286000"/>
            <a:ext cx="4876800" cy="259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Институты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Institutions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048000" y="2895600"/>
            <a:ext cx="2892152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Индивидуум-ментальность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Mentality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23850" y="6338888"/>
            <a:ext cx="3706813" cy="27848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dirty="0" smtClean="0"/>
              <a:t>РУДН, 13 апреля 2016</a:t>
            </a:r>
            <a:endParaRPr lang="ru-RU" altLang="en-US" dirty="0" smtClean="0"/>
          </a:p>
        </p:txBody>
      </p:sp>
      <p:sp>
        <p:nvSpPr>
          <p:cNvPr id="26627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58604E-F2FA-4747-948D-33B7762F86AB}" type="slidenum">
              <a:rPr lang="ru-R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ru-RU" altLang="en-US" smtClean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25538"/>
            <a:ext cx="7543800" cy="796925"/>
          </a:xfrm>
        </p:spPr>
        <p:txBody>
          <a:bodyPr/>
          <a:lstStyle/>
          <a:p>
            <a:pPr eaLnBrk="1" hangingPunct="1"/>
            <a:r>
              <a:rPr lang="ru-RU" sz="4000" dirty="0" smtClean="0"/>
              <a:t>Коммунальная среда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261937"/>
            <a:ext cx="8540750" cy="4076951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ru-RU" sz="2800" b="1" dirty="0" smtClean="0"/>
              <a:t>Коммунальная материально-технологическая среда</a:t>
            </a:r>
            <a:r>
              <a:rPr lang="ru-RU" sz="2800" dirty="0" smtClean="0"/>
              <a:t> характеризуется внутренней  неразрывностью и взаимосвязанностью основных элементов. Совокупность образующих ее материальных объектов, в силу технологического единства, образует нерасчленимую систему, части которой не могут быть обособлены без угрозы ее распада. В ней доминируют институты </a:t>
            </a:r>
            <a:r>
              <a:rPr lang="ru-RU" sz="2800" b="1" dirty="0" smtClean="0"/>
              <a:t>Х-матрицы.</a:t>
            </a:r>
            <a:endParaRPr lang="ru-RU" sz="2800" b="1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240632" y="6111875"/>
            <a:ext cx="3706813" cy="4572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dirty="0" smtClean="0"/>
              <a:t>РУДН, 13 апреля 2016</a:t>
            </a:r>
            <a:endParaRPr lang="ru-RU" altLang="en-US" dirty="0" smtClean="0"/>
          </a:p>
        </p:txBody>
      </p:sp>
      <p:sp>
        <p:nvSpPr>
          <p:cNvPr id="27651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6417D6-F54C-411E-8056-1EDD2C85C354}" type="slidenum">
              <a:rPr lang="ru-R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ru-RU" altLang="en-US" smtClean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836613"/>
            <a:ext cx="7543800" cy="962025"/>
          </a:xfrm>
        </p:spPr>
        <p:txBody>
          <a:bodyPr/>
          <a:lstStyle/>
          <a:p>
            <a:pPr eaLnBrk="1" hangingPunct="1"/>
            <a:r>
              <a:rPr lang="ru-RU" sz="4000" dirty="0" err="1" smtClean="0"/>
              <a:t>Некоммунальная</a:t>
            </a:r>
            <a:r>
              <a:rPr lang="ru-RU" dirty="0" smtClean="0"/>
              <a:t> среда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844675"/>
            <a:ext cx="8229600" cy="4267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ru-RU" sz="2800" b="1" dirty="0" err="1" smtClean="0"/>
              <a:t>Некоммунальная</a:t>
            </a:r>
            <a:r>
              <a:rPr lang="ru-RU" sz="2800" b="1" dirty="0" smtClean="0"/>
              <a:t> материально-технологическая среда</a:t>
            </a:r>
            <a:r>
              <a:rPr lang="ru-RU" sz="2800" dirty="0" smtClean="0"/>
              <a:t> характеризуется потенциальной автономностью своих составных частей. Образующие ее объекты технологически разобщены, могут быть обособлены и функционировать самостоятельно, что предполагает возможность их частного использования. В ней доминируют институты </a:t>
            </a:r>
            <a:r>
              <a:rPr lang="en-US" sz="2800" b="1" dirty="0" smtClean="0"/>
              <a:t>Y</a:t>
            </a:r>
            <a:r>
              <a:rPr lang="ru-RU" sz="2800" b="1" dirty="0" smtClean="0"/>
              <a:t>-матрицы.</a:t>
            </a:r>
          </a:p>
          <a:p>
            <a:pPr eaLnBrk="1" hangingPunct="1">
              <a:buNone/>
            </a:pPr>
            <a:endParaRPr lang="ru-RU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361016"/>
            <a:ext cx="6508377" cy="1143000"/>
          </a:xfrm>
        </p:spPr>
        <p:txBody>
          <a:bodyPr/>
          <a:lstStyle/>
          <a:p>
            <a:pPr algn="ctr"/>
            <a:r>
              <a:rPr lang="ru-RU" sz="2800" b="1" dirty="0" smtClean="0"/>
              <a:t>«Географическая гипотеза» в дискуссиях </a:t>
            </a:r>
            <a:r>
              <a:rPr lang="ru-RU" sz="2800" b="1" dirty="0" err="1" smtClean="0"/>
              <a:t>институционалистов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РУДН, 13 апреля 2016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9" name="Содержимое 8" descr="dani-rodrik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74303" y="2209801"/>
            <a:ext cx="3322074" cy="2214716"/>
          </a:xfrm>
        </p:spPr>
      </p:pic>
      <p:pic>
        <p:nvPicPr>
          <p:cNvPr id="10" name="Рисунок 9" descr="jeffrey_sachs_rtr_i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4420" y="2209801"/>
            <a:ext cx="3322074" cy="22147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4304" y="4602024"/>
            <a:ext cx="33220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«Institutions Rule: </a:t>
            </a:r>
            <a:r>
              <a:rPr lang="en-US" b="1" dirty="0" smtClean="0"/>
              <a:t>The Primacy of Institutions over Geography </a:t>
            </a:r>
            <a:endParaRPr lang="ru-RU" b="1" dirty="0" smtClean="0"/>
          </a:p>
          <a:p>
            <a:r>
              <a:rPr lang="en-US" b="1" dirty="0" smtClean="0"/>
              <a:t>and Integration in Economic Development» </a:t>
            </a:r>
            <a:r>
              <a:rPr lang="en-US" dirty="0" smtClean="0"/>
              <a:t>(</a:t>
            </a:r>
            <a:r>
              <a:rPr lang="en-US" dirty="0" err="1" smtClean="0"/>
              <a:t>Rodrik</a:t>
            </a:r>
            <a:r>
              <a:rPr lang="ru-RU" dirty="0" smtClean="0"/>
              <a:t> </a:t>
            </a:r>
            <a:r>
              <a:rPr lang="en-US" dirty="0" smtClean="0"/>
              <a:t>at al., 2002)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934420" y="4754880"/>
            <a:ext cx="3322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en-US" b="1" dirty="0" smtClean="0">
                <a:solidFill>
                  <a:srgbClr val="FF0000"/>
                </a:solidFill>
              </a:rPr>
              <a:t>Institutions Don</a:t>
            </a:r>
            <a:r>
              <a:rPr lang="ru-RU" b="1" dirty="0" smtClean="0">
                <a:solidFill>
                  <a:srgbClr val="FF0000"/>
                </a:solidFill>
              </a:rPr>
              <a:t>’</a:t>
            </a:r>
            <a:r>
              <a:rPr lang="en-US" b="1" dirty="0" smtClean="0">
                <a:solidFill>
                  <a:srgbClr val="FF0000"/>
                </a:solidFill>
              </a:rPr>
              <a:t>t Rule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  <a:r>
              <a:rPr lang="en-US" b="1" dirty="0" smtClean="0"/>
              <a:t>Direct Effects of Geography on Per Capita Income</a:t>
            </a:r>
            <a:r>
              <a:rPr lang="ru-RU" b="1" dirty="0" smtClean="0"/>
              <a:t>» </a:t>
            </a:r>
            <a:r>
              <a:rPr lang="ru-RU" dirty="0" smtClean="0"/>
              <a:t>(</a:t>
            </a:r>
            <a:r>
              <a:rPr lang="en-US" dirty="0" smtClean="0"/>
              <a:t>Sachs</a:t>
            </a:r>
            <a:r>
              <a:rPr lang="ru-RU" dirty="0" smtClean="0"/>
              <a:t>,  2003)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Гипотеза о роли внешних условий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2209800"/>
            <a:ext cx="8070575" cy="3916363"/>
          </a:xfrm>
        </p:spPr>
        <p:txBody>
          <a:bodyPr>
            <a:noAutofit/>
          </a:bodyPr>
          <a:lstStyle/>
          <a:p>
            <a:r>
              <a:rPr lang="ru-RU" sz="2200" dirty="0" smtClean="0"/>
              <a:t>География  является несомненно экзогенным фактором. </a:t>
            </a:r>
          </a:p>
          <a:p>
            <a:r>
              <a:rPr lang="ru-RU" sz="2200" dirty="0" smtClean="0"/>
              <a:t>Географические и институциональные факторы существенны, прежде всего, для  объяснения долгосрочных трендов. </a:t>
            </a:r>
          </a:p>
          <a:p>
            <a:r>
              <a:rPr lang="ru-RU" sz="2200" dirty="0" smtClean="0"/>
              <a:t>Институциональные структуры имеют </a:t>
            </a:r>
            <a:r>
              <a:rPr lang="ru-RU" sz="2200" dirty="0" err="1" smtClean="0"/>
              <a:t>холистическую</a:t>
            </a:r>
            <a:r>
              <a:rPr lang="ru-RU" sz="2200" dirty="0" smtClean="0"/>
              <a:t> природу.  Для  экономических институтов  характерно свойство </a:t>
            </a:r>
            <a:r>
              <a:rPr lang="ru-RU" sz="2200" i="1" dirty="0" err="1" smtClean="0"/>
              <a:t>embeddedness</a:t>
            </a:r>
            <a:r>
              <a:rPr lang="ru-RU" sz="2200" dirty="0" smtClean="0"/>
              <a:t> - включенности, </a:t>
            </a:r>
            <a:r>
              <a:rPr lang="ru-RU" sz="2200" dirty="0" err="1" smtClean="0"/>
              <a:t>укоренённости</a:t>
            </a:r>
            <a:r>
              <a:rPr lang="ru-RU" sz="2200" dirty="0" smtClean="0"/>
              <a:t> в социальной «</a:t>
            </a:r>
            <a:r>
              <a:rPr lang="ru-RU" sz="2200" dirty="0" err="1" smtClean="0"/>
              <a:t>не-экономической</a:t>
            </a:r>
            <a:r>
              <a:rPr lang="ru-RU" sz="2200" dirty="0" smtClean="0"/>
              <a:t>» структуре (К. </a:t>
            </a:r>
            <a:r>
              <a:rPr lang="ru-RU" sz="2200" dirty="0" err="1" smtClean="0"/>
              <a:t>Поланьи</a:t>
            </a:r>
            <a:r>
              <a:rPr lang="ru-RU" sz="2200" dirty="0" smtClean="0"/>
              <a:t>, М. </a:t>
            </a:r>
            <a:r>
              <a:rPr lang="ru-RU" sz="2200" dirty="0" err="1" smtClean="0"/>
              <a:t>Грановеттер</a:t>
            </a:r>
            <a:r>
              <a:rPr lang="ru-RU" sz="2200" dirty="0" smtClean="0"/>
              <a:t>).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РУДН, 13 апреля 2016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Проверка гипотезы о роли внешних условий-1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2209800"/>
            <a:ext cx="7981123" cy="39163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Использован гораздо более широкий набор географических переменных. </a:t>
            </a:r>
          </a:p>
          <a:p>
            <a:r>
              <a:rPr lang="ru-RU" dirty="0" smtClean="0"/>
              <a:t>Характеристика институциональной среды представлена  типом доминирующей в государстве институциональной матрицы - Х- или </a:t>
            </a:r>
            <a:r>
              <a:rPr lang="en-US" dirty="0" smtClean="0"/>
              <a:t>Y</a:t>
            </a:r>
            <a:r>
              <a:rPr lang="ru-RU" dirty="0" smtClean="0"/>
              <a:t>-, а не отдельными  экономическими институтами (на основе известных индексов и экспертных оценок).</a:t>
            </a:r>
          </a:p>
          <a:p>
            <a:r>
              <a:rPr lang="ru-RU" dirty="0" smtClean="0"/>
              <a:t> Расчеты  базируются на статистическом  моделировании, которое использует  процедуры интеллектуального анализа данных в оригинальных методах  классификации, позволяющих учитывать нелинейный характер связи между признаками, а не на линейных эконометрических моделях с несколькими объясняющими переменными.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РУДН, 13 апреля 2016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506896"/>
            <a:ext cx="6508377" cy="1143000"/>
          </a:xfrm>
        </p:spPr>
        <p:txBody>
          <a:bodyPr/>
          <a:lstStyle/>
          <a:p>
            <a:r>
              <a:rPr lang="ru-RU" b="1" dirty="0" smtClean="0"/>
              <a:t>Проверка гипотезы о роли внешних </a:t>
            </a:r>
            <a:r>
              <a:rPr lang="ru-RU" b="1" dirty="0" smtClean="0"/>
              <a:t>условий-2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2019230"/>
            <a:ext cx="8013033" cy="4337120"/>
          </a:xfrm>
        </p:spPr>
        <p:txBody>
          <a:bodyPr>
            <a:normAutofit fontScale="77500" lnSpcReduction="20000"/>
          </a:bodyPr>
          <a:lstStyle/>
          <a:p>
            <a:r>
              <a:rPr lang="ru-RU" sz="2600" dirty="0" smtClean="0"/>
              <a:t>Использована  выборка из  65 стран. </a:t>
            </a:r>
          </a:p>
          <a:p>
            <a:r>
              <a:rPr lang="ru-RU" sz="2600" dirty="0" smtClean="0"/>
              <a:t>Матрица анализируемых признаков   включала 116 исходных и 15 интегральных показателей. </a:t>
            </a:r>
          </a:p>
          <a:p>
            <a:r>
              <a:rPr lang="ru-RU" sz="2600" dirty="0" smtClean="0"/>
              <a:t>Рассмотрены варианты расчетов, основанные на  различных комбинациях признаков и разных методах анализа разбиений, учитывающих  нелинейный характер связей между признаками. </a:t>
            </a:r>
            <a:r>
              <a:rPr lang="ru-RU" dirty="0" smtClean="0"/>
              <a:t>(подробнее см.  </a:t>
            </a:r>
            <a:r>
              <a:rPr lang="ru-RU" i="1" dirty="0" smtClean="0"/>
              <a:t>Кирилюк И.Л., Волынский А.И., Круглова М.С., Кузнецова А.В., Рубинштейн А.А., </a:t>
            </a:r>
            <a:r>
              <a:rPr lang="ru-RU" i="1" dirty="0" err="1" smtClean="0"/>
              <a:t>Сенько</a:t>
            </a:r>
            <a:r>
              <a:rPr lang="ru-RU" i="1" dirty="0" smtClean="0"/>
              <a:t> О.В.</a:t>
            </a:r>
            <a:r>
              <a:rPr lang="ru-RU" baseline="30000" dirty="0" smtClean="0"/>
              <a:t>  </a:t>
            </a:r>
            <a:r>
              <a:rPr lang="ru-RU" dirty="0" smtClean="0"/>
              <a:t>2015. Эмпирическая проверка теории институциональных матриц методами интеллектуального анализа  данных. // Компьютерные исследования и моделирование. Том. 7, № 4). </a:t>
            </a:r>
          </a:p>
          <a:p>
            <a:r>
              <a:rPr lang="ru-RU" sz="2600" dirty="0" smtClean="0"/>
              <a:t>Источники данных – сайты </a:t>
            </a:r>
            <a:r>
              <a:rPr lang="ru-RU" u="sng" dirty="0" err="1" smtClean="0">
                <a:hlinkClick r:id="rId3"/>
              </a:rPr>
              <a:t>www.worldbank.org</a:t>
            </a:r>
            <a:r>
              <a:rPr lang="ru-RU" dirty="0" smtClean="0"/>
              <a:t>; </a:t>
            </a:r>
            <a:r>
              <a:rPr lang="ru-RU" u="sng" dirty="0" err="1" smtClean="0">
                <a:hlinkClick r:id="rId4"/>
              </a:rPr>
              <a:t>www.cia.gov</a:t>
            </a:r>
            <a:r>
              <a:rPr lang="ru-RU" dirty="0" smtClean="0"/>
              <a:t>; </a:t>
            </a:r>
            <a:r>
              <a:rPr lang="ru-RU" u="sng" dirty="0" err="1" smtClean="0">
                <a:hlinkClick r:id="rId5"/>
              </a:rPr>
              <a:t>www.gapminder.org</a:t>
            </a:r>
            <a:r>
              <a:rPr lang="ru-RU" dirty="0" smtClean="0"/>
              <a:t>; </a:t>
            </a:r>
            <a:r>
              <a:rPr lang="ru-RU" u="sng" dirty="0" smtClean="0">
                <a:hlinkClick r:id="rId6"/>
              </a:rPr>
              <a:t>http://faostat3.fao.org</a:t>
            </a:r>
            <a:r>
              <a:rPr lang="ru-RU" dirty="0" smtClean="0"/>
              <a:t>; </a:t>
            </a:r>
            <a:r>
              <a:rPr lang="ru-RU" u="sng" dirty="0" smtClean="0">
                <a:hlinkClick r:id="rId7"/>
              </a:rPr>
              <a:t>http://www.indexmundi.com</a:t>
            </a:r>
            <a:r>
              <a:rPr lang="ru-RU" dirty="0" smtClean="0"/>
              <a:t>; </a:t>
            </a:r>
            <a:r>
              <a:rPr lang="ru-RU" u="sng" dirty="0" smtClean="0">
                <a:hlinkClick r:id="rId8"/>
              </a:rPr>
              <a:t>http://en.wikipedia.org</a:t>
            </a:r>
            <a:r>
              <a:rPr lang="ru-RU" dirty="0" smtClean="0"/>
              <a:t>; </a:t>
            </a:r>
            <a:r>
              <a:rPr lang="ru-RU" u="sng" dirty="0" smtClean="0">
                <a:hlinkClick r:id="rId9"/>
              </a:rPr>
              <a:t>http://unstats.un.org</a:t>
            </a:r>
            <a:r>
              <a:rPr lang="ru-RU" dirty="0" smtClean="0"/>
              <a:t>; </a:t>
            </a:r>
            <a:r>
              <a:rPr lang="ru-RU" u="sng" dirty="0" smtClean="0">
                <a:hlinkClick r:id="rId10"/>
              </a:rPr>
              <a:t>http://www.world-nuclear.org</a:t>
            </a:r>
            <a:r>
              <a:rPr lang="ru-RU" dirty="0" smtClean="0"/>
              <a:t>; </a:t>
            </a:r>
            <a:r>
              <a:rPr lang="ru-RU" u="sng" dirty="0" smtClean="0">
                <a:hlinkClick r:id="rId11"/>
              </a:rPr>
              <a:t>http://www.bp.com</a:t>
            </a:r>
            <a:r>
              <a:rPr lang="ru-RU" dirty="0" smtClean="0"/>
              <a:t>; </a:t>
            </a:r>
            <a:r>
              <a:rPr lang="ru-RU" u="sng" dirty="0" smtClean="0">
                <a:hlinkClick r:id="rId12"/>
              </a:rPr>
              <a:t>http://minerals.usgs.gov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РУДН, 13 апреля 2016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01417"/>
            <a:ext cx="8640960" cy="1080120"/>
          </a:xfrm>
        </p:spPr>
        <p:txBody>
          <a:bodyPr>
            <a:normAutofit/>
          </a:bodyPr>
          <a:lstStyle/>
          <a:p>
            <a:r>
              <a:rPr lang="ru-RU" dirty="0" smtClean="0"/>
              <a:t>Об институтах </a:t>
            </a:r>
            <a:br>
              <a:rPr lang="ru-RU" dirty="0" smtClean="0"/>
            </a:br>
            <a:r>
              <a:rPr lang="ru-RU" sz="2200" dirty="0" smtClean="0"/>
              <a:t>(лат. </a:t>
            </a:r>
            <a:r>
              <a:rPr lang="en-US" sz="2200" i="1" dirty="0" err="1" smtClean="0"/>
              <a:t>Institutum</a:t>
            </a:r>
            <a:r>
              <a:rPr lang="en-US" sz="2200" dirty="0" smtClean="0"/>
              <a:t> –</a:t>
            </a:r>
            <a:r>
              <a:rPr lang="ru-RU" sz="2200" dirty="0" smtClean="0"/>
              <a:t>устройство, учреждение, обычай, установление) 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50557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До середины ХIХ в. институты изучались в основном правоведами и понимались как сугубо юридические установления. </a:t>
            </a:r>
          </a:p>
          <a:p>
            <a:r>
              <a:rPr lang="ru-RU" dirty="0" smtClean="0"/>
              <a:t>С конца XIX в. институты включаются также в предмет социологии. Герберт Спенсер (1820-1903) и Эмиль Дюркгейм (1858–1917) впервые ввели понятие институтов как определенных способов действий и суждений, существующих в обществе вне отдельно взятого индивидуума.</a:t>
            </a:r>
          </a:p>
          <a:p>
            <a:r>
              <a:rPr lang="ru-RU" dirty="0" smtClean="0"/>
              <a:t>На рубеже </a:t>
            </a:r>
            <a:r>
              <a:rPr lang="en-US" dirty="0" smtClean="0"/>
              <a:t>XIX</a:t>
            </a:r>
            <a:r>
              <a:rPr lang="ru-RU" dirty="0" smtClean="0"/>
              <a:t>–</a:t>
            </a:r>
            <a:r>
              <a:rPr lang="en-US" dirty="0" smtClean="0"/>
              <a:t>XX </a:t>
            </a:r>
            <a:r>
              <a:rPr lang="ru-RU" dirty="0" smtClean="0"/>
              <a:t>вв.  к изучению институтов подключились экономисты.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51520" y="6142488"/>
            <a:ext cx="4680520" cy="457200"/>
          </a:xfrm>
        </p:spPr>
        <p:txBody>
          <a:bodyPr/>
          <a:lstStyle/>
          <a:p>
            <a:r>
              <a:rPr lang="ru-RU" dirty="0" smtClean="0"/>
              <a:t>РУДН, 13 апреля 2016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8ACD-85EA-41C8-8C22-A9DB7E75961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361016"/>
            <a:ext cx="6508377" cy="1143000"/>
          </a:xfrm>
        </p:spPr>
        <p:txBody>
          <a:bodyPr/>
          <a:lstStyle/>
          <a:p>
            <a:r>
              <a:rPr lang="ru-RU" b="1" dirty="0" smtClean="0"/>
              <a:t>Основной результат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1925054"/>
            <a:ext cx="7799295" cy="42011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Определены  географические признаки, существенно различающиеся для стран с доминированием Х- и </a:t>
            </a:r>
            <a:r>
              <a:rPr lang="en-US" sz="2400" dirty="0" smtClean="0"/>
              <a:t>Y</a:t>
            </a:r>
            <a:r>
              <a:rPr lang="ru-RU" sz="2400" dirty="0" smtClean="0"/>
              <a:t>-матрицы:</a:t>
            </a:r>
          </a:p>
          <a:p>
            <a:pPr>
              <a:buNone/>
            </a:pPr>
            <a:r>
              <a:rPr lang="ru-RU" sz="2400" dirty="0" smtClean="0"/>
              <a:t>             </a:t>
            </a:r>
            <a:r>
              <a:rPr lang="ru-RU" sz="2400" dirty="0" smtClean="0"/>
              <a:t>- </a:t>
            </a:r>
            <a:r>
              <a:rPr lang="ru-RU" sz="2400" b="1" dirty="0" smtClean="0"/>
              <a:t>Температуры </a:t>
            </a:r>
            <a:r>
              <a:rPr lang="ru-RU" sz="2400" b="1" dirty="0" smtClean="0"/>
              <a:t>воздуха </a:t>
            </a:r>
          </a:p>
          <a:p>
            <a:pPr>
              <a:buNone/>
            </a:pPr>
            <a:r>
              <a:rPr lang="ru-RU" sz="2400" b="1" dirty="0" smtClean="0"/>
              <a:t>             </a:t>
            </a:r>
            <a:r>
              <a:rPr lang="ru-RU" sz="2400" b="1" dirty="0" smtClean="0"/>
              <a:t>- Осадки</a:t>
            </a: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             </a:t>
            </a:r>
            <a:r>
              <a:rPr lang="ru-RU" sz="2400" b="1" dirty="0" smtClean="0"/>
              <a:t>- Природные </a:t>
            </a:r>
            <a:r>
              <a:rPr lang="ru-RU" sz="2400" b="1" dirty="0" smtClean="0"/>
              <a:t>риски</a:t>
            </a:r>
          </a:p>
          <a:p>
            <a:pPr>
              <a:buNone/>
            </a:pPr>
            <a:r>
              <a:rPr lang="ru-RU" sz="2400" dirty="0" smtClean="0"/>
              <a:t>Выделены две группы «жарких» и «холодных»  Х-стран и группа </a:t>
            </a:r>
            <a:r>
              <a:rPr lang="en-US" sz="2400" dirty="0" smtClean="0"/>
              <a:t>Y-</a:t>
            </a:r>
            <a:r>
              <a:rPr lang="ru-RU" sz="2400" dirty="0" smtClean="0"/>
              <a:t>стран, занимающих «срединное положение» между ними. 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РУДН, 13 апреля 2016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51" y="951711"/>
            <a:ext cx="8938295" cy="52635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620" y="2888975"/>
            <a:ext cx="25330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«Холодные» </a:t>
            </a:r>
            <a:endParaRPr lang="ru-RU" b="1" dirty="0" smtClean="0"/>
          </a:p>
          <a:p>
            <a:pPr algn="ctr"/>
            <a:r>
              <a:rPr lang="ru-RU" b="1" dirty="0" smtClean="0"/>
              <a:t>Х-страны (6)</a:t>
            </a:r>
            <a:r>
              <a:rPr lang="ru-RU" dirty="0" smtClean="0"/>
              <a:t> </a:t>
            </a:r>
            <a:endParaRPr lang="ru-RU" dirty="0"/>
          </a:p>
          <a:p>
            <a:pPr algn="ctr"/>
            <a:r>
              <a:rPr lang="ru-RU" dirty="0"/>
              <a:t>КНР, КНДР, Непал, </a:t>
            </a:r>
          </a:p>
          <a:p>
            <a:pPr algn="ctr"/>
            <a:r>
              <a:rPr lang="ru-RU" dirty="0"/>
              <a:t>Республика Корея,  </a:t>
            </a:r>
          </a:p>
          <a:p>
            <a:pPr algn="ctr"/>
            <a:r>
              <a:rPr lang="ru-RU" dirty="0"/>
              <a:t>Россия,  Япония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23861" y="32600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22734" y="1136957"/>
            <a:ext cx="325281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Y-страны (25)</a:t>
            </a:r>
            <a:r>
              <a:rPr lang="ru-RU" dirty="0" smtClean="0"/>
              <a:t> </a:t>
            </a:r>
            <a:endParaRPr lang="ru-RU" dirty="0"/>
          </a:p>
          <a:p>
            <a:pPr algn="ctr"/>
            <a:r>
              <a:rPr lang="ru-RU" dirty="0"/>
              <a:t>Австрия, Аргентина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Бельгия,</a:t>
            </a:r>
          </a:p>
          <a:p>
            <a:pPr algn="ctr"/>
            <a:r>
              <a:rPr lang="ru-RU" dirty="0"/>
              <a:t> Болгария, </a:t>
            </a:r>
          </a:p>
          <a:p>
            <a:pPr algn="ctr"/>
            <a:r>
              <a:rPr lang="ru-RU" dirty="0"/>
              <a:t>Великобритания, </a:t>
            </a:r>
          </a:p>
          <a:p>
            <a:pPr algn="ctr"/>
            <a:r>
              <a:rPr lang="ru-RU" dirty="0"/>
              <a:t>Венгрия, </a:t>
            </a:r>
          </a:p>
          <a:p>
            <a:pPr algn="ctr"/>
            <a:r>
              <a:rPr lang="ru-RU" dirty="0"/>
              <a:t>Дания, Германия, Греция, </a:t>
            </a:r>
          </a:p>
          <a:p>
            <a:pPr algn="ctr"/>
            <a:r>
              <a:rPr lang="ru-RU" dirty="0"/>
              <a:t>Испания, Италия, </a:t>
            </a:r>
          </a:p>
          <a:p>
            <a:pPr algn="ctr"/>
            <a:r>
              <a:rPr lang="ru-RU" dirty="0"/>
              <a:t>Канада, Марокко, </a:t>
            </a:r>
            <a:endParaRPr lang="ru-RU" dirty="0" smtClean="0"/>
          </a:p>
          <a:p>
            <a:pPr algn="ctr"/>
            <a:r>
              <a:rPr lang="ru-RU" dirty="0" smtClean="0"/>
              <a:t>Нидерланды</a:t>
            </a:r>
            <a:r>
              <a:rPr lang="ru-RU" dirty="0"/>
              <a:t>, </a:t>
            </a:r>
          </a:p>
          <a:p>
            <a:pPr algn="ctr"/>
            <a:r>
              <a:rPr lang="ru-RU" dirty="0"/>
              <a:t>Норвегия, </a:t>
            </a:r>
          </a:p>
          <a:p>
            <a:pPr algn="ctr"/>
            <a:r>
              <a:rPr lang="ru-RU" dirty="0"/>
              <a:t>Польша, Португалия, </a:t>
            </a:r>
          </a:p>
          <a:p>
            <a:pPr algn="ctr"/>
            <a:r>
              <a:rPr lang="ru-RU" dirty="0"/>
              <a:t>Румыния, США, Турция, </a:t>
            </a:r>
          </a:p>
          <a:p>
            <a:pPr algn="ctr"/>
            <a:r>
              <a:rPr lang="ru-RU" dirty="0"/>
              <a:t>Финляндия, </a:t>
            </a:r>
          </a:p>
          <a:p>
            <a:pPr algn="ctr"/>
            <a:r>
              <a:rPr lang="ru-RU" dirty="0"/>
              <a:t>Франция, Швеция </a:t>
            </a:r>
            <a:endParaRPr lang="ru-RU" dirty="0" smtClean="0"/>
          </a:p>
          <a:p>
            <a:pPr algn="ctr"/>
            <a:r>
              <a:rPr lang="ru-RU" dirty="0" smtClean="0"/>
              <a:t>Чили</a:t>
            </a:r>
            <a:r>
              <a:rPr lang="ru-RU" dirty="0"/>
              <a:t>, </a:t>
            </a:r>
          </a:p>
          <a:p>
            <a:pPr algn="ctr"/>
            <a:r>
              <a:rPr lang="ru-RU" dirty="0"/>
              <a:t>Южно-Африканская </a:t>
            </a:r>
            <a:endParaRPr lang="ru-RU" dirty="0" smtClean="0"/>
          </a:p>
          <a:p>
            <a:pPr algn="ctr"/>
            <a:r>
              <a:rPr lang="ru-RU" dirty="0" smtClean="0"/>
              <a:t>Республика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02355" y="951711"/>
            <a:ext cx="328109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«Жаркие» </a:t>
            </a:r>
            <a:r>
              <a:rPr lang="ru-RU" b="1" dirty="0" smtClean="0"/>
              <a:t>Х-страны (34) </a:t>
            </a:r>
            <a:endParaRPr lang="ru-RU" b="1" dirty="0"/>
          </a:p>
          <a:p>
            <a:pPr algn="ctr"/>
            <a:r>
              <a:rPr lang="ru-RU" dirty="0"/>
              <a:t>Боливия, Бразилия, Венесуэла, </a:t>
            </a:r>
          </a:p>
          <a:p>
            <a:pPr algn="ctr"/>
            <a:r>
              <a:rPr lang="ru-RU" dirty="0"/>
              <a:t>Вьетнам, Гватемала,</a:t>
            </a:r>
          </a:p>
          <a:p>
            <a:pPr algn="ctr"/>
            <a:r>
              <a:rPr lang="ru-RU" dirty="0"/>
              <a:t> Гондурас, </a:t>
            </a:r>
          </a:p>
          <a:p>
            <a:pPr algn="ctr"/>
            <a:r>
              <a:rPr lang="ru-RU" dirty="0"/>
              <a:t>Доминиканская Республика, </a:t>
            </a:r>
          </a:p>
          <a:p>
            <a:pPr algn="ctr"/>
            <a:r>
              <a:rPr lang="ru-RU" dirty="0"/>
              <a:t>Египет, Индия, </a:t>
            </a:r>
          </a:p>
          <a:p>
            <a:pPr algn="ctr"/>
            <a:r>
              <a:rPr lang="ru-RU" dirty="0"/>
              <a:t>Индонезия, </a:t>
            </a:r>
          </a:p>
          <a:p>
            <a:pPr algn="ctr"/>
            <a:r>
              <a:rPr lang="ru-RU" dirty="0"/>
              <a:t>Иордания, Ирак, </a:t>
            </a:r>
            <a:r>
              <a:rPr lang="ru-RU" dirty="0" smtClean="0"/>
              <a:t>Иран</a:t>
            </a:r>
            <a:r>
              <a:rPr lang="ru-RU" dirty="0"/>
              <a:t>, </a:t>
            </a:r>
          </a:p>
          <a:p>
            <a:pPr algn="ctr"/>
            <a:r>
              <a:rPr lang="ru-RU" dirty="0"/>
              <a:t>Камбоджа, Колумбия, </a:t>
            </a:r>
          </a:p>
          <a:p>
            <a:pPr algn="ctr"/>
            <a:r>
              <a:rPr lang="ru-RU" dirty="0"/>
              <a:t>Куба, Лаос, Ливия, </a:t>
            </a:r>
          </a:p>
          <a:p>
            <a:pPr algn="ctr"/>
            <a:r>
              <a:rPr lang="ru-RU" dirty="0"/>
              <a:t>Малайзия, </a:t>
            </a:r>
          </a:p>
          <a:p>
            <a:pPr algn="ctr"/>
            <a:r>
              <a:rPr lang="ru-RU" dirty="0"/>
              <a:t>Мексика, Мьянма, </a:t>
            </a:r>
            <a:endParaRPr lang="ru-RU" dirty="0" smtClean="0"/>
          </a:p>
          <a:p>
            <a:pPr algn="ctr"/>
            <a:r>
              <a:rPr lang="ru-RU" dirty="0" smtClean="0"/>
              <a:t>Никарагуа</a:t>
            </a:r>
            <a:r>
              <a:rPr lang="ru-RU" dirty="0"/>
              <a:t>, </a:t>
            </a:r>
            <a:r>
              <a:rPr lang="ru-RU" dirty="0" smtClean="0"/>
              <a:t>Пакистан</a:t>
            </a:r>
            <a:r>
              <a:rPr lang="ru-RU" dirty="0"/>
              <a:t>, </a:t>
            </a:r>
          </a:p>
          <a:p>
            <a:pPr algn="ctr"/>
            <a:r>
              <a:rPr lang="ru-RU" dirty="0"/>
              <a:t>Парагвай, Перу, </a:t>
            </a:r>
          </a:p>
          <a:p>
            <a:pPr algn="ctr"/>
            <a:r>
              <a:rPr lang="ru-RU" dirty="0"/>
              <a:t>Саудовская </a:t>
            </a:r>
            <a:r>
              <a:rPr lang="ru-RU" dirty="0" smtClean="0"/>
              <a:t>Аравия, Сирия</a:t>
            </a:r>
            <a:r>
              <a:rPr lang="ru-RU" dirty="0"/>
              <a:t>, </a:t>
            </a:r>
          </a:p>
          <a:p>
            <a:pPr algn="ctr"/>
            <a:r>
              <a:rPr lang="ru-RU" dirty="0"/>
              <a:t>Судан, Таиланд, </a:t>
            </a:r>
            <a:r>
              <a:rPr lang="ru-RU" dirty="0" smtClean="0"/>
              <a:t>Тунис</a:t>
            </a:r>
            <a:r>
              <a:rPr lang="ru-RU" dirty="0"/>
              <a:t>, </a:t>
            </a:r>
          </a:p>
          <a:p>
            <a:pPr algn="ctr"/>
            <a:r>
              <a:rPr lang="ru-RU" dirty="0"/>
              <a:t>Филиппины, Шри Ланка, </a:t>
            </a:r>
          </a:p>
          <a:p>
            <a:pPr algn="ctr"/>
            <a:r>
              <a:rPr lang="ru-RU" dirty="0"/>
              <a:t>Эквадор, Эфиопия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РУДН, 13 апреля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43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780222"/>
          </a:xfrm>
        </p:spPr>
        <p:txBody>
          <a:bodyPr/>
          <a:lstStyle/>
          <a:p>
            <a:r>
              <a:rPr lang="ru-RU" b="1" dirty="0" smtClean="0"/>
              <a:t>Распределение стран </a:t>
            </a:r>
            <a:endParaRPr lang="ru-RU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РУДН, 13 апреля 2016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1441174"/>
            <a:ext cx="7439472" cy="472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2018" y="2538663"/>
            <a:ext cx="2449487" cy="19146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6565" y="2552259"/>
            <a:ext cx="2355347" cy="19010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4509" y="1304511"/>
            <a:ext cx="2184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cs typeface="Times New Roman" panose="02020603050405020304" pitchFamily="18" charset="0"/>
              </a:rPr>
              <a:t>«Холодные» </a:t>
            </a:r>
            <a:endParaRPr lang="ru-RU" sz="2400" b="1" dirty="0" smtClean="0"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cs typeface="Times New Roman" panose="02020603050405020304" pitchFamily="18" charset="0"/>
              </a:rPr>
              <a:t>Х-страны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6652" y="1304511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cs typeface="Times New Roman" panose="02020603050405020304" pitchFamily="18" charset="0"/>
              </a:rPr>
              <a:t>Y-страны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18927" y="1304511"/>
            <a:ext cx="17956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cs typeface="Times New Roman" panose="02020603050405020304" pitchFamily="18" charset="0"/>
              </a:rPr>
              <a:t>«Жаркие» </a:t>
            </a:r>
            <a:endParaRPr lang="ru-RU" sz="2400" b="1" dirty="0" smtClean="0"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cs typeface="Times New Roman" panose="02020603050405020304" pitchFamily="18" charset="0"/>
              </a:rPr>
              <a:t>Х-страны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987287" y="468800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987287" y="51452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987287" y="4914374"/>
            <a:ext cx="62007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</a:t>
            </a: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987287" y="4891290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536437" y="51452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85461" y="49960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8926" y="2557644"/>
            <a:ext cx="2466473" cy="18956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683" y="4907142"/>
            <a:ext cx="905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t°C</a:t>
            </a:r>
            <a:r>
              <a:rPr lang="en-US" sz="2000" b="1" dirty="0"/>
              <a:t> </a:t>
            </a:r>
            <a:endParaRPr lang="ru-RU" sz="2000" b="1" dirty="0" smtClean="0"/>
          </a:p>
          <a:p>
            <a:r>
              <a:rPr lang="ru-RU" sz="2000" b="1" dirty="0" smtClean="0"/>
              <a:t>за </a:t>
            </a:r>
            <a:r>
              <a:rPr lang="ru-RU" sz="2000" b="1" dirty="0"/>
              <a:t>год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5960" y="5676118"/>
            <a:ext cx="593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t°</a:t>
            </a:r>
            <a:r>
              <a:rPr lang="ru-RU" sz="2000" b="1" dirty="0" smtClean="0"/>
              <a:t>С</a:t>
            </a:r>
            <a:endParaRPr lang="en-US" sz="2000" b="1" dirty="0" smtClean="0"/>
          </a:p>
          <a:p>
            <a:r>
              <a:rPr lang="en-US" sz="2000" b="1" dirty="0" smtClean="0"/>
              <a:t>min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22846" y="4960539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6.4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22846" y="5922339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1.0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54123" y="4960539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9.3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654123" y="5885487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4.6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541337" y="499607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23.1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541337" y="5849031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17.4</a:t>
            </a:r>
            <a:endParaRPr lang="ru-RU" sz="2400" b="1" dirty="0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РУДН, 13 апреля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326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4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99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6747" y="1760160"/>
            <a:ext cx="2743200" cy="1997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2687" y="1753962"/>
            <a:ext cx="2661313" cy="1995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74812" y="4267987"/>
            <a:ext cx="1627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Осадки </a:t>
            </a:r>
            <a:endParaRPr lang="ru-RU" sz="2000" b="1" dirty="0" smtClean="0"/>
          </a:p>
          <a:p>
            <a:r>
              <a:rPr lang="ru-RU" sz="2000" b="1" dirty="0" smtClean="0"/>
              <a:t>за </a:t>
            </a:r>
            <a:r>
              <a:rPr lang="ru-RU" sz="2000" b="1" dirty="0" smtClean="0"/>
              <a:t>год, </a:t>
            </a:r>
            <a:r>
              <a:rPr lang="ru-RU" sz="2000" b="1" dirty="0" smtClean="0"/>
              <a:t>мм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3113" y="5302061"/>
            <a:ext cx="1639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Амплитуда </a:t>
            </a:r>
            <a:endParaRPr lang="ru-RU" sz="2000" b="1" dirty="0" smtClean="0"/>
          </a:p>
          <a:p>
            <a:r>
              <a:rPr lang="ru-RU" sz="2000" b="1" dirty="0" smtClean="0"/>
              <a:t>осадков</a:t>
            </a:r>
            <a:r>
              <a:rPr lang="ru-RU" sz="2000" b="1" dirty="0"/>
              <a:t>, </a:t>
            </a:r>
            <a:r>
              <a:rPr lang="ru-RU" sz="2000" b="1" dirty="0" smtClean="0"/>
              <a:t> мм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16770" y="4267987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100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16770" y="5317449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194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06399" y="4267987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760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61890" y="531744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52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86116" y="428337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1328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63862" y="5317449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159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46701" y="860042"/>
            <a:ext cx="2184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«Холодные»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Х-страны  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65225" y="998541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Y-</a:t>
            </a:r>
            <a:r>
              <a:rPr lang="ru-RU" sz="2400" b="1" dirty="0"/>
              <a:t>страны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22292" y="864704"/>
            <a:ext cx="1840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«Жаркие»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Х-страны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9951" y="1760160"/>
            <a:ext cx="2462736" cy="1989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РУДН, 13 апреля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803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516835"/>
            <a:ext cx="6508377" cy="1143000"/>
          </a:xfrm>
        </p:spPr>
        <p:txBody>
          <a:bodyPr/>
          <a:lstStyle/>
          <a:p>
            <a:r>
              <a:rPr lang="ru-RU" b="1" dirty="0" smtClean="0"/>
              <a:t>Почему?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1918252"/>
            <a:ext cx="7285384" cy="4317241"/>
          </a:xfrm>
        </p:spPr>
        <p:txBody>
          <a:bodyPr>
            <a:noAutofit/>
          </a:bodyPr>
          <a:lstStyle/>
          <a:p>
            <a:r>
              <a:rPr lang="ru-RU" sz="1800" dirty="0" smtClean="0"/>
              <a:t>История любого государства начинается со стадии оседлого аграрного производства, для которого климат  играет определяющую роль. Формируются первичные базовые институты («социальные технологии»).  </a:t>
            </a:r>
          </a:p>
          <a:p>
            <a:r>
              <a:rPr lang="ru-RU" sz="1800" dirty="0" smtClean="0"/>
              <a:t>«Социальная организация присвоения окружающей энергии и мощностей... определяет институциональную матрицу» (</a:t>
            </a:r>
            <a:r>
              <a:rPr lang="ru-RU" sz="1800" dirty="0" err="1" smtClean="0"/>
              <a:t>Polanyi</a:t>
            </a:r>
            <a:r>
              <a:rPr lang="ru-RU" sz="1800" dirty="0" smtClean="0"/>
              <a:t>, 1977: </a:t>
            </a:r>
            <a:r>
              <a:rPr lang="ru-RU" sz="1800" dirty="0" err="1" smtClean="0"/>
              <a:t>xxxii</a:t>
            </a:r>
            <a:r>
              <a:rPr lang="ru-RU" sz="1800" dirty="0" smtClean="0"/>
              <a:t>). </a:t>
            </a:r>
          </a:p>
          <a:p>
            <a:r>
              <a:rPr lang="ru-RU" sz="1800" dirty="0" smtClean="0"/>
              <a:t>Переход к последующим стадиям общественного развития не отменял, но впитывал в себя институциональные достижения предыдущих эпох – см. механизмы </a:t>
            </a:r>
            <a:r>
              <a:rPr lang="ru-RU" sz="1800" i="1" dirty="0" smtClean="0"/>
              <a:t>кумулятивной причинности </a:t>
            </a:r>
            <a:r>
              <a:rPr lang="ru-RU" sz="1800" dirty="0" smtClean="0"/>
              <a:t>(Т. Веблен),</a:t>
            </a:r>
            <a:r>
              <a:rPr lang="ru-RU" sz="1800" i="1" dirty="0" smtClean="0"/>
              <a:t> </a:t>
            </a:r>
            <a:r>
              <a:rPr lang="en-US" sz="1800" i="1" dirty="0" smtClean="0"/>
              <a:t>path dependence </a:t>
            </a:r>
            <a:r>
              <a:rPr lang="ru-RU" sz="1800" dirty="0" smtClean="0"/>
              <a:t>(П. Дэвид, П. Пирсон, С. </a:t>
            </a:r>
            <a:r>
              <a:rPr lang="ru-RU" sz="1800" dirty="0" err="1" smtClean="0"/>
              <a:t>Лейбовиц</a:t>
            </a:r>
            <a:r>
              <a:rPr lang="ru-RU" sz="1800" dirty="0" smtClean="0"/>
              <a:t>, С. Марголис и др.)</a:t>
            </a:r>
            <a:r>
              <a:rPr lang="ru-RU" sz="1800" i="1" dirty="0" smtClean="0"/>
              <a:t>, эффекты блокировки </a:t>
            </a:r>
            <a:r>
              <a:rPr lang="ru-RU" sz="1800" dirty="0" smtClean="0"/>
              <a:t>(Д. Норт), 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социокультурной</a:t>
            </a:r>
            <a:r>
              <a:rPr lang="ru-RU" sz="1800" i="1" dirty="0" smtClean="0"/>
              <a:t> эволюции</a:t>
            </a:r>
            <a:r>
              <a:rPr lang="ru-RU" sz="1800" dirty="0" smtClean="0"/>
              <a:t> (Дж. и Г. </a:t>
            </a:r>
            <a:r>
              <a:rPr lang="ru-RU" sz="1800" dirty="0" err="1" smtClean="0"/>
              <a:t>Ленски</a:t>
            </a:r>
            <a:r>
              <a:rPr lang="ru-RU" sz="1800" dirty="0" smtClean="0"/>
              <a:t>) и др.  </a:t>
            </a:r>
            <a:endParaRPr lang="ru-RU" sz="1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РУДН, 13 апреля 2016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812" y="361016"/>
            <a:ext cx="6508377" cy="1143000"/>
          </a:xfrm>
        </p:spPr>
        <p:txBody>
          <a:bodyPr/>
          <a:lstStyle/>
          <a:p>
            <a:r>
              <a:rPr lang="ru-RU" sz="2800" b="1" dirty="0" smtClean="0"/>
              <a:t>Необратимость</a:t>
            </a:r>
            <a:br>
              <a:rPr lang="ru-RU" sz="2800" b="1" dirty="0" smtClean="0"/>
            </a:br>
            <a:r>
              <a:rPr lang="ru-RU" sz="2800" b="1" dirty="0" smtClean="0"/>
              <a:t>«стрелы времени» (А. Эддингтон)</a:t>
            </a:r>
            <a:endParaRPr lang="ru-RU" sz="28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РУДН, 13 апреля 2016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10" name="Содержимое 9" descr="0_933fe_7bbd55a9_X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74619" y="1723103"/>
            <a:ext cx="4428519" cy="44285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Какие прогнозы для России были сделаны на основе ТИМ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26141"/>
            <a:ext cx="6173888" cy="1066800"/>
          </a:xfrm>
        </p:spPr>
        <p:txBody>
          <a:bodyPr/>
          <a:lstStyle/>
          <a:p>
            <a:r>
              <a:rPr lang="ru-RU" dirty="0" smtClean="0"/>
              <a:t>О практичности теорий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2060848"/>
            <a:ext cx="4038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600" dirty="0" err="1" smtClean="0"/>
              <a:t>Джоан</a:t>
            </a:r>
            <a:r>
              <a:rPr lang="ru-RU" sz="2600" dirty="0" smtClean="0"/>
              <a:t> Робинсон </a:t>
            </a:r>
            <a:r>
              <a:rPr lang="ru-RU" sz="2600" dirty="0" smtClean="0"/>
              <a:t>(1903-1983, Великобритания) </a:t>
            </a:r>
            <a:r>
              <a:rPr lang="ru-RU" sz="2600" dirty="0" smtClean="0"/>
              <a:t>уподобляла теории «ящику с инструментами» - для решения разных задач следует выбирать  наиболее </a:t>
            </a:r>
            <a:r>
              <a:rPr lang="ru-RU" sz="2600" dirty="0" smtClean="0"/>
              <a:t>подходящий «инструмент» (теорию). </a:t>
            </a:r>
            <a:r>
              <a:rPr lang="ru-RU" sz="2600" b="1" dirty="0" smtClean="0"/>
              <a:t>Теория – объяснение с предоставлением доказательств максимальной степени</a:t>
            </a:r>
            <a:endParaRPr lang="ru-RU" sz="2600" b="1" dirty="0" smtClean="0"/>
          </a:p>
          <a:p>
            <a:pPr>
              <a:buNone/>
            </a:pPr>
            <a:endParaRPr lang="ru-RU" sz="26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67544" y="6129611"/>
            <a:ext cx="3634680" cy="4572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РУДН, 13 апреля 2016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FD999-F98B-4D55-9C82-A516EC1C6D59}" type="slidenum">
              <a:rPr lang="ru-RU" smtClean="0"/>
              <a:pPr>
                <a:defRPr/>
              </a:pPr>
              <a:t>58</a:t>
            </a:fld>
            <a:endParaRPr lang="ru-RU"/>
          </a:p>
        </p:txBody>
      </p:sp>
      <p:pic>
        <p:nvPicPr>
          <p:cNvPr id="92162" name="Picture 2" descr="C:\Users\Sony\Documents\Финакадемия\ящи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08920"/>
            <a:ext cx="3168352" cy="208823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57199" y="6126163"/>
            <a:ext cx="3706813" cy="4572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dirty="0" smtClean="0"/>
              <a:t>РУДН, 13 апреля 2016</a:t>
            </a:r>
            <a:endParaRPr lang="ru-RU" altLang="en-US" dirty="0" smtClean="0"/>
          </a:p>
        </p:txBody>
      </p:sp>
      <p:sp>
        <p:nvSpPr>
          <p:cNvPr id="30723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F9EA07-575B-4DF3-A060-0D6727B133FA}" type="slidenum">
              <a:rPr lang="ru-R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ru-RU" altLang="en-US" smtClean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500" dirty="0" smtClean="0"/>
              <a:t>Экономика: </a:t>
            </a:r>
            <a:br>
              <a:rPr lang="ru-RU" sz="3500" dirty="0" smtClean="0"/>
            </a:br>
            <a:r>
              <a:rPr lang="ru-RU" sz="3500" dirty="0" smtClean="0"/>
              <a:t>объяснительные возможности</a:t>
            </a:r>
            <a:endParaRPr lang="ru-RU" sz="3500" dirty="0" smtClean="0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2200" b="1" dirty="0" smtClean="0"/>
              <a:t>Особенности </a:t>
            </a:r>
            <a:r>
              <a:rPr lang="ru-RU" sz="2200" b="1" dirty="0" smtClean="0"/>
              <a:t>банковской системы </a:t>
            </a:r>
            <a:r>
              <a:rPr lang="ru-RU" sz="2200" b="1" dirty="0" smtClean="0"/>
              <a:t>современной России объясняются </a:t>
            </a:r>
            <a:r>
              <a:rPr lang="ru-RU" sz="2200" b="1" dirty="0" smtClean="0"/>
              <a:t>историческим доминированием институтов </a:t>
            </a:r>
            <a:r>
              <a:rPr lang="ru-RU" sz="2200" b="1" dirty="0" smtClean="0"/>
              <a:t>Х-экономики:  эмпирически выявлено  </a:t>
            </a:r>
            <a:r>
              <a:rPr lang="ru-RU" sz="2200" b="1" dirty="0" smtClean="0"/>
              <a:t>преобладание государственной собственности  по отношению к частной в </a:t>
            </a:r>
            <a:r>
              <a:rPr lang="ru-RU" sz="2200" b="1" dirty="0" smtClean="0"/>
              <a:t>коммерческом </a:t>
            </a:r>
            <a:r>
              <a:rPr lang="ru-RU" sz="2200" b="1" dirty="0" err="1" smtClean="0"/>
              <a:t>банкинге</a:t>
            </a:r>
            <a:r>
              <a:rPr lang="ru-RU" sz="2200" b="1" dirty="0" smtClean="0"/>
              <a:t>. </a:t>
            </a:r>
            <a:r>
              <a:rPr lang="ru-RU" sz="2200" dirty="0" smtClean="0"/>
              <a:t>(</a:t>
            </a:r>
            <a:r>
              <a:rPr lang="ru-RU" sz="2200" i="1" dirty="0" smtClean="0"/>
              <a:t>Верников </a:t>
            </a:r>
            <a:r>
              <a:rPr lang="ru-RU" sz="2200" i="1" dirty="0" smtClean="0"/>
              <a:t>А.В. Формы собственности и институциональные изменения в  банковском секторе России. М: Институт экономики РАН, 2007; 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Vernikov</a:t>
            </a:r>
            <a:r>
              <a:rPr lang="en-US" sz="2200" i="1" dirty="0" smtClean="0"/>
              <a:t> A. Russia's banking sector transition: Where to? - BOFIT Discussion Paper DP 5/2007, Helsinki</a:t>
            </a:r>
            <a:r>
              <a:rPr lang="ru-RU" sz="2200" i="1" dirty="0" smtClean="0"/>
              <a:t> и др. работы </a:t>
            </a:r>
            <a:r>
              <a:rPr lang="ru-RU" sz="2200" i="1" dirty="0" smtClean="0"/>
              <a:t>2008-2015).</a:t>
            </a:r>
            <a:endParaRPr lang="ru-RU" sz="2200" i="1" dirty="0" smtClean="0"/>
          </a:p>
          <a:p>
            <a:pPr eaLnBrk="1" hangingPunct="1">
              <a:lnSpc>
                <a:spcPct val="80000"/>
              </a:lnSpc>
              <a:buNone/>
            </a:pPr>
            <a:endParaRPr lang="ru-RU" sz="2200" dirty="0" smtClean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5353050" y="1101725"/>
            <a:ext cx="3382963" cy="1720988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dirty="0" err="1" smtClean="0"/>
              <a:t>Торстейн</a:t>
            </a:r>
            <a:r>
              <a:rPr lang="ru-RU" sz="3200" dirty="0" smtClean="0"/>
              <a:t> </a:t>
            </a:r>
            <a:r>
              <a:rPr lang="ru-RU" sz="3200" dirty="0" smtClean="0"/>
              <a:t>Веблен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(</a:t>
            </a:r>
            <a:r>
              <a:rPr lang="ru-RU" sz="3200" dirty="0" smtClean="0"/>
              <a:t>1857-1929</a:t>
            </a:r>
            <a:r>
              <a:rPr lang="ru-RU" sz="3200" dirty="0" smtClean="0"/>
              <a:t>), США</a:t>
            </a:r>
            <a:endParaRPr lang="ru-RU" sz="3200" dirty="0" smtClean="0"/>
          </a:p>
        </p:txBody>
      </p:sp>
      <p:sp>
        <p:nvSpPr>
          <p:cNvPr id="22531" name="Текст 2"/>
          <p:cNvSpPr>
            <a:spLocks noGrp="1"/>
          </p:cNvSpPr>
          <p:nvPr>
            <p:ph type="body" idx="2"/>
          </p:nvPr>
        </p:nvSpPr>
        <p:spPr>
          <a:xfrm>
            <a:off x="5353050" y="3160643"/>
            <a:ext cx="3382963" cy="3467170"/>
          </a:xfrm>
        </p:spPr>
        <p:txBody>
          <a:bodyPr>
            <a:normAutofit/>
          </a:bodyPr>
          <a:lstStyle/>
          <a:p>
            <a:pPr marL="7938"/>
            <a:r>
              <a:rPr lang="ru-RU" sz="3200" dirty="0" smtClean="0"/>
              <a:t>«</a:t>
            </a:r>
            <a:r>
              <a:rPr lang="ru-RU" sz="3200" dirty="0" smtClean="0"/>
              <a:t>институты как привычки мышления»</a:t>
            </a:r>
            <a:endParaRPr lang="ru-RU" dirty="0" smtClean="0"/>
          </a:p>
        </p:txBody>
      </p:sp>
      <p:pic>
        <p:nvPicPr>
          <p:cNvPr id="2253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908050"/>
            <a:ext cx="4032250" cy="5113338"/>
          </a:xfrm>
        </p:spPr>
      </p:pic>
      <p:sp>
        <p:nvSpPr>
          <p:cNvPr id="22533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611188" y="6170613"/>
            <a:ext cx="4176464" cy="4572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РУДН, 13 апреля 2016</a:t>
            </a:r>
            <a:endParaRPr lang="ru-RU" dirty="0"/>
          </a:p>
        </p:txBody>
      </p:sp>
      <p:sp>
        <p:nvSpPr>
          <p:cNvPr id="2253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9D4D82-4370-4185-85F5-7EB9F2587EE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Структура банковской системы России</a:t>
            </a:r>
            <a:endParaRPr lang="ru-RU" dirty="0"/>
          </a:p>
        </p:txBody>
      </p:sp>
      <p:sp>
        <p:nvSpPr>
          <p:cNvPr id="31747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168443" y="6573838"/>
            <a:ext cx="3562350" cy="4572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РУДН, 13 апреля 2016</a:t>
            </a:r>
            <a:endParaRPr lang="ru-RU" dirty="0" smtClean="0"/>
          </a:p>
        </p:txBody>
      </p:sp>
      <p:sp>
        <p:nvSpPr>
          <p:cNvPr id="31748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BB36F3-79D6-43F7-B67D-301B00C8DF3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ru-RU" smtClean="0"/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ph idx="1"/>
          </p:nvPr>
        </p:nvGraphicFramePr>
        <p:xfrm>
          <a:off x="457199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Экономика: </a:t>
            </a:r>
            <a:br>
              <a:rPr lang="ru-RU" dirty="0" smtClean="0"/>
            </a:br>
            <a:r>
              <a:rPr lang="ru-RU" dirty="0" smtClean="0"/>
              <a:t>прогнозная верификация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2209800"/>
            <a:ext cx="8305801" cy="3916363"/>
          </a:xfrm>
        </p:spPr>
        <p:txBody>
          <a:bodyPr>
            <a:normAutofit fontScale="92500" lnSpcReduction="20000"/>
          </a:bodyPr>
          <a:lstStyle/>
          <a:p>
            <a:pPr marL="365760" indent="-256032">
              <a:lnSpc>
                <a:spcPct val="80000"/>
              </a:lnSpc>
              <a:spcBef>
                <a:spcPct val="300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800" dirty="0" err="1" smtClean="0"/>
              <a:t>Росатом</a:t>
            </a:r>
            <a:r>
              <a:rPr lang="ru-RU" sz="2800" dirty="0" smtClean="0"/>
              <a:t>» как государственная корпорация в 2007 г. (вопреки их желаниям акционироваться в 2003 г.).</a:t>
            </a:r>
          </a:p>
          <a:p>
            <a:pPr marL="365760" indent="-256032">
              <a:lnSpc>
                <a:spcPct val="80000"/>
              </a:lnSpc>
              <a:spcBef>
                <a:spcPct val="300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800" dirty="0" smtClean="0"/>
              <a:t>О </a:t>
            </a:r>
            <a:r>
              <a:rPr lang="ru-RU" sz="2800" dirty="0" smtClean="0"/>
              <a:t>возрождении  системы </a:t>
            </a:r>
            <a:r>
              <a:rPr lang="ru-RU" sz="2800" dirty="0" smtClean="0"/>
              <a:t>планирования  в модернизированном виде</a:t>
            </a:r>
          </a:p>
          <a:p>
            <a:pPr marL="365760" indent="-256032">
              <a:lnSpc>
                <a:spcPct val="80000"/>
              </a:lnSpc>
              <a:spcBef>
                <a:spcPct val="300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800" dirty="0" smtClean="0"/>
              <a:t>О доминировании плоской (а не пропорциональной) шкалы налогообложения </a:t>
            </a:r>
          </a:p>
          <a:p>
            <a:pPr marL="365760" indent="-256032">
              <a:lnSpc>
                <a:spcPct val="80000"/>
              </a:lnSpc>
              <a:spcBef>
                <a:spcPct val="300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800" dirty="0" smtClean="0"/>
              <a:t>О государственных корпорациях как альтернативе холдингам (создано более 10 и  имеются планы по созданию новых вопреки их критике, в </a:t>
            </a:r>
            <a:r>
              <a:rPr lang="ru-RU" sz="2800" dirty="0" err="1" smtClean="0"/>
              <a:t>статистисческой</a:t>
            </a:r>
            <a:r>
              <a:rPr lang="ru-RU" sz="2800" dirty="0" smtClean="0"/>
              <a:t> отчетности </a:t>
            </a:r>
            <a:r>
              <a:rPr lang="ru-RU" sz="2800" dirty="0" smtClean="0"/>
              <a:t>введена новая форма «</a:t>
            </a:r>
            <a:r>
              <a:rPr lang="ru-RU" sz="2800" dirty="0" smtClean="0"/>
              <a:t>собственность </a:t>
            </a:r>
            <a:r>
              <a:rPr lang="ru-RU" sz="2800" dirty="0" err="1" smtClean="0"/>
              <a:t>госкорпораций</a:t>
            </a:r>
            <a:r>
              <a:rPr lang="ru-RU" sz="2800" dirty="0" smtClean="0"/>
              <a:t>»)</a:t>
            </a:r>
            <a:r>
              <a:rPr lang="ru-RU" sz="2800" dirty="0" err="1" smtClean="0"/>
              <a:t>ю</a:t>
            </a:r>
            <a:endParaRPr lang="ru-RU" sz="2800" dirty="0" smtClean="0"/>
          </a:p>
          <a:p>
            <a:pPr marL="365760" indent="-256032">
              <a:lnSpc>
                <a:spcPct val="80000"/>
              </a:lnSpc>
              <a:spcBef>
                <a:spcPct val="300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800" dirty="0" smtClean="0"/>
              <a:t>О государственно-частном партнерстве.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РУДН, 13 апреля 2016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156410" y="6126163"/>
            <a:ext cx="3635375" cy="4572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dirty="0" smtClean="0"/>
              <a:t>РУДН, 13 апреля 2016</a:t>
            </a:r>
            <a:endParaRPr lang="ru-RU" altLang="en-US" dirty="0" smtClean="0"/>
          </a:p>
        </p:txBody>
      </p:sp>
      <p:sp>
        <p:nvSpPr>
          <p:cNvPr id="32771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1128A5-8037-407D-BF45-281BFB7DD5C4}" type="slidenum">
              <a:rPr lang="ru-R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ru-RU" altLang="en-US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500" dirty="0" smtClean="0"/>
              <a:t>Политика:</a:t>
            </a:r>
            <a:br>
              <a:rPr lang="ru-RU" sz="3500" dirty="0" smtClean="0"/>
            </a:br>
            <a:r>
              <a:rPr lang="ru-RU" sz="3500" dirty="0" smtClean="0"/>
              <a:t>об</a:t>
            </a:r>
            <a:r>
              <a:rPr lang="ru-RU" sz="3500" dirty="0" smtClean="0"/>
              <a:t>ъяснительные возможности</a:t>
            </a:r>
            <a:endParaRPr lang="ru-RU" sz="3500" dirty="0" smtClean="0"/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2209800"/>
            <a:ext cx="7591927" cy="39163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2600" b="1" dirty="0" smtClean="0"/>
              <a:t>Подход на основе теории институциональных матриц используется для сравнения моделей политического руководства </a:t>
            </a:r>
            <a:r>
              <a:rPr lang="ru-RU" sz="2600" b="1" dirty="0" smtClean="0"/>
              <a:t>России и Китая  </a:t>
            </a:r>
            <a:r>
              <a:rPr lang="ru-RU" sz="2600" b="1" dirty="0" smtClean="0"/>
              <a:t>и оценки роли государственной </a:t>
            </a:r>
            <a:r>
              <a:rPr lang="ru-RU" sz="2600" b="1" dirty="0" smtClean="0"/>
              <a:t>власти </a:t>
            </a:r>
            <a:r>
              <a:rPr lang="ru-RU" sz="2600" i="1" dirty="0" smtClean="0"/>
              <a:t>(</a:t>
            </a:r>
            <a:r>
              <a:rPr lang="ru-RU" sz="2600" i="1" dirty="0" err="1" smtClean="0"/>
              <a:t>Бородич</a:t>
            </a:r>
            <a:r>
              <a:rPr lang="ru-RU" sz="2600" i="1" dirty="0" smtClean="0"/>
              <a:t> </a:t>
            </a:r>
            <a:r>
              <a:rPr lang="ru-RU" sz="2600" i="1" dirty="0" smtClean="0"/>
              <a:t>В.Ф. Проблемы трансформации политических систем России и Китая (конец ХХ – начало ХХ</a:t>
            </a:r>
            <a:r>
              <a:rPr lang="en-US" sz="2600" i="1" dirty="0" smtClean="0"/>
              <a:t>I</a:t>
            </a:r>
            <a:r>
              <a:rPr lang="ru-RU" sz="2600" i="1" dirty="0" smtClean="0"/>
              <a:t> вв.): опыт сравнительного анализа. М: Институт Дальнего Востока РАН, </a:t>
            </a:r>
            <a:r>
              <a:rPr lang="ru-RU" sz="2600" i="1" dirty="0" smtClean="0"/>
              <a:t>2008).</a:t>
            </a:r>
            <a:endParaRPr lang="ru-RU" sz="2600" i="1" dirty="0" smtClean="0"/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Политика: </a:t>
            </a:r>
            <a:br>
              <a:rPr lang="ru-RU" dirty="0" smtClean="0"/>
            </a:br>
            <a:r>
              <a:rPr lang="ru-RU" dirty="0" smtClean="0"/>
              <a:t>прогнозная верификация-1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2209800"/>
            <a:ext cx="8305801" cy="3916363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Создание представителей президента в федеральных </a:t>
            </a:r>
            <a:r>
              <a:rPr lang="ru-RU" sz="2400" dirty="0" smtClean="0"/>
              <a:t>округах.</a:t>
            </a:r>
            <a:endParaRPr lang="ru-RU" sz="2400" dirty="0" smtClean="0"/>
          </a:p>
          <a:p>
            <a:r>
              <a:rPr lang="ru-RU" sz="2400" dirty="0" smtClean="0"/>
              <a:t>Определение преемника президента с последующими выборами в </a:t>
            </a:r>
            <a:r>
              <a:rPr lang="ru-RU" sz="2400" dirty="0" smtClean="0"/>
              <a:t>2000,  </a:t>
            </a:r>
            <a:r>
              <a:rPr lang="ru-RU" sz="2400" dirty="0" smtClean="0"/>
              <a:t>2008 </a:t>
            </a:r>
            <a:r>
              <a:rPr lang="ru-RU" sz="2400" dirty="0" smtClean="0"/>
              <a:t>и 2012 гг</a:t>
            </a:r>
            <a:r>
              <a:rPr lang="ru-RU" sz="2400" dirty="0" smtClean="0"/>
              <a:t>. (доминирование института назначений и </a:t>
            </a:r>
            <a:r>
              <a:rPr lang="ru-RU" sz="2400" dirty="0" err="1" smtClean="0"/>
              <a:t>комплементарность</a:t>
            </a:r>
            <a:r>
              <a:rPr lang="ru-RU" sz="2400" dirty="0" smtClean="0"/>
              <a:t> института выборов в России</a:t>
            </a:r>
            <a:r>
              <a:rPr lang="ru-RU" sz="2400" dirty="0" smtClean="0"/>
              <a:t>).</a:t>
            </a:r>
            <a:endParaRPr lang="ru-RU" sz="2400" dirty="0" smtClean="0"/>
          </a:p>
          <a:p>
            <a:r>
              <a:rPr lang="ru-RU" sz="2400" dirty="0" smtClean="0"/>
              <a:t>О доминировании одной партии в политической </a:t>
            </a:r>
            <a:r>
              <a:rPr lang="ru-RU" sz="2400" dirty="0" smtClean="0"/>
              <a:t>структуре.</a:t>
            </a:r>
            <a:endParaRPr lang="ru-RU" sz="2400" dirty="0" smtClean="0"/>
          </a:p>
          <a:p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РУДН, 13 апреля 2016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Политика: </a:t>
            </a:r>
            <a:br>
              <a:rPr lang="ru-RU" dirty="0" smtClean="0"/>
            </a:br>
            <a:r>
              <a:rPr lang="ru-RU" dirty="0" smtClean="0"/>
              <a:t>прогнозная верификация-2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2209800"/>
            <a:ext cx="8305801" cy="3916363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Модернизация властной политической вертикали с перераспределением полномочий между уровнями (включая бюджетный процесс). </a:t>
            </a:r>
          </a:p>
          <a:p>
            <a:r>
              <a:rPr lang="ru-RU" sz="2400" dirty="0" smtClean="0"/>
              <a:t>Сочетание выборного и </a:t>
            </a:r>
            <a:r>
              <a:rPr lang="ru-RU" sz="2400" dirty="0" err="1" smtClean="0"/>
              <a:t>назначенческого</a:t>
            </a:r>
            <a:r>
              <a:rPr lang="ru-RU" sz="2400" dirty="0" smtClean="0"/>
              <a:t> начала (назначения глав регионов президентом до 2012 г. и сохранение «президентского фильтра» при выборов глав регионов в настоящее время).</a:t>
            </a:r>
          </a:p>
          <a:p>
            <a:r>
              <a:rPr lang="ru-RU" sz="2400" dirty="0" smtClean="0"/>
              <a:t>Модернизация системы сбора и обработки обращений как наиболее значимый  механизм  обратной  связи (по сравнению с судебной системой) .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РУДН, 13 апреля 2016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57199" y="6126163"/>
            <a:ext cx="3706813" cy="4572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dirty="0" smtClean="0"/>
              <a:t>РУДН, 13 апреля 2016</a:t>
            </a:r>
            <a:endParaRPr lang="ru-RU" altLang="en-US" dirty="0" smtClean="0"/>
          </a:p>
        </p:txBody>
      </p:sp>
      <p:sp>
        <p:nvSpPr>
          <p:cNvPr id="33795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3211C1-E3B8-4A20-83AC-C4CF6F18E46F}" type="slidenum">
              <a:rPr lang="ru-R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ru-RU" altLang="en-US" smtClean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500" dirty="0" smtClean="0"/>
              <a:t>Идеология: </a:t>
            </a:r>
            <a:br>
              <a:rPr lang="ru-RU" sz="3500" dirty="0" smtClean="0"/>
            </a:br>
            <a:r>
              <a:rPr lang="ru-RU" sz="3500" dirty="0" smtClean="0"/>
              <a:t>объяснительные возможности</a:t>
            </a:r>
            <a:endParaRPr lang="ru-RU" sz="3500" dirty="0" smtClean="0"/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ru-RU" sz="2600" b="1" dirty="0" smtClean="0"/>
              <a:t>В </a:t>
            </a:r>
            <a:r>
              <a:rPr lang="ru-RU" sz="2600" b="1" dirty="0" smtClean="0"/>
              <a:t>условиях характерного для современной </a:t>
            </a:r>
            <a:r>
              <a:rPr lang="ru-RU" sz="2600" b="1" dirty="0" smtClean="0"/>
              <a:t>России </a:t>
            </a:r>
            <a:r>
              <a:rPr lang="ru-RU" sz="2600" b="1" dirty="0" smtClean="0"/>
              <a:t>столкновения институциональных матриц формируются различные модели профессионального поведения журналистов и разные модели </a:t>
            </a:r>
            <a:r>
              <a:rPr lang="ru-RU" sz="2600" b="1" dirty="0" smtClean="0"/>
              <a:t>СМИ, соответствующие Х- и </a:t>
            </a:r>
            <a:r>
              <a:rPr lang="en-US" sz="2600" b="1" dirty="0" smtClean="0"/>
              <a:t>Y</a:t>
            </a:r>
            <a:r>
              <a:rPr lang="ru-RU" sz="2600" b="1" dirty="0" smtClean="0"/>
              <a:t>-матрицам </a:t>
            </a:r>
            <a:r>
              <a:rPr lang="ru-RU" sz="2600" dirty="0" smtClean="0"/>
              <a:t>(</a:t>
            </a:r>
            <a:r>
              <a:rPr lang="ru-RU" sz="2600" i="1" dirty="0" err="1" smtClean="0"/>
              <a:t>Дзялошинский</a:t>
            </a:r>
            <a:r>
              <a:rPr lang="ru-RU" sz="2600" i="1" dirty="0" smtClean="0"/>
              <a:t> </a:t>
            </a:r>
            <a:r>
              <a:rPr lang="ru-RU" sz="2600" i="1" dirty="0" smtClean="0"/>
              <a:t>И.М. СМИ и общественные институты: перспективы взаимодействия </a:t>
            </a:r>
            <a:r>
              <a:rPr lang="en-US" sz="2600" i="1" dirty="0" smtClean="0"/>
              <a:t>// </a:t>
            </a:r>
            <a:r>
              <a:rPr lang="ru-RU" sz="2600" i="1" dirty="0" err="1" smtClean="0"/>
              <a:t>Медиаскоп</a:t>
            </a:r>
            <a:r>
              <a:rPr lang="ru-RU" sz="2600" i="1" dirty="0" smtClean="0"/>
              <a:t>, 2008, </a:t>
            </a:r>
            <a:r>
              <a:rPr lang="ru-RU" sz="2600" i="1" dirty="0" err="1" smtClean="0"/>
              <a:t>вып</a:t>
            </a:r>
            <a:r>
              <a:rPr lang="ru-RU" sz="2600" i="1" dirty="0" smtClean="0"/>
              <a:t>. 2 и др. работы </a:t>
            </a:r>
            <a:r>
              <a:rPr lang="ru-RU" sz="2600" i="1" dirty="0" smtClean="0"/>
              <a:t>2009-2014).</a:t>
            </a:r>
            <a:endParaRPr lang="ru-RU" sz="2600" i="1" dirty="0" smtClean="0"/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Идеология: </a:t>
            </a:r>
            <a:br>
              <a:rPr lang="ru-RU" dirty="0" smtClean="0"/>
            </a:br>
            <a:r>
              <a:rPr lang="ru-RU" dirty="0" smtClean="0"/>
              <a:t>прогнозная верификация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2209800"/>
            <a:ext cx="8305801" cy="3916363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Поиск национальной идеи за пределами либеральных ценностей (на пути осознания единства и целостности России). </a:t>
            </a:r>
          </a:p>
          <a:p>
            <a:r>
              <a:rPr lang="ru-RU" sz="2400" dirty="0" smtClean="0"/>
              <a:t>Дальнейшее правовое оформление идеологических институтов Х-матрицы (эгалитаризма – через систему различных льгот,  порядка – через создание поддерживающих его структур и т.д.)</a:t>
            </a:r>
          </a:p>
          <a:p>
            <a:r>
              <a:rPr lang="ru-RU" sz="2400" dirty="0" smtClean="0"/>
              <a:t>Восстановление роли коллективистских  ценностей и установок, характерных для  Х-матрицы, в общественном сознании российского населения.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РУДН, 13 апреля 2016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Упрощение или…?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1330" y="2209800"/>
            <a:ext cx="4005470" cy="39163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«Чем проще наша картина внешнего мира и чем больше фактов она охватывает, тем сильнее отражает она в наших умах гармонию Вселенной</a:t>
            </a:r>
            <a:r>
              <a:rPr lang="en-US" dirty="0" smtClean="0"/>
              <a:t>» (</a:t>
            </a:r>
            <a:r>
              <a:rPr lang="ru-RU" dirty="0" smtClean="0"/>
              <a:t>Эйнштейн</a:t>
            </a:r>
            <a:r>
              <a:rPr lang="en-US" dirty="0" smtClean="0"/>
              <a:t>, 2003:190).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69875" y="6356350"/>
            <a:ext cx="2463386" cy="365125"/>
          </a:xfrm>
        </p:spPr>
        <p:txBody>
          <a:bodyPr/>
          <a:lstStyle/>
          <a:p>
            <a:r>
              <a:rPr lang="ru-RU" smtClean="0"/>
              <a:t>РУДН, 13 апреля 2016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1028" name="Picture 4" descr="http://st-im.kinopoisk.ru/im/kadr/1/8/2/kinopoisk.ru-Albert-Einstein-1820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694" y="2334109"/>
            <a:ext cx="3882497" cy="3470343"/>
          </a:xfrm>
          <a:prstGeom prst="rect">
            <a:avLst/>
          </a:prstGeom>
          <a:noFill/>
        </p:spPr>
      </p:pic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95288" y="6059488"/>
            <a:ext cx="3706813" cy="4572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dirty="0" smtClean="0"/>
              <a:t>РУДН, 13 апреля 2016</a:t>
            </a:r>
            <a:endParaRPr lang="ru-RU" altLang="en-US" dirty="0" smtClean="0"/>
          </a:p>
        </p:txBody>
      </p:sp>
      <p:sp>
        <p:nvSpPr>
          <p:cNvPr id="41987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D4F1C9-177B-489B-A56C-5C78243A8BB5}" type="slidenum">
              <a:rPr lang="ru-R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ru-RU" altLang="en-US" smtClean="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7556"/>
            <a:ext cx="5872329" cy="8683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Ключевые термины </a:t>
            </a:r>
            <a:br>
              <a:rPr lang="ru-RU" sz="3200" dirty="0" smtClean="0"/>
            </a:br>
            <a:r>
              <a:rPr lang="en-US" sz="3200" dirty="0" smtClean="0"/>
              <a:t>(</a:t>
            </a:r>
            <a:r>
              <a:rPr lang="en-US" sz="3200" i="1" dirty="0" smtClean="0"/>
              <a:t>key terms</a:t>
            </a:r>
            <a:r>
              <a:rPr lang="en-US" sz="3200" dirty="0" smtClean="0"/>
              <a:t>)</a:t>
            </a:r>
            <a:r>
              <a:rPr lang="ru-RU" sz="3200" dirty="0" smtClean="0"/>
              <a:t> по лекции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58152"/>
            <a:ext cx="8435975" cy="4001336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Материально-технологическая </a:t>
            </a:r>
            <a:r>
              <a:rPr lang="ru-RU" sz="2400" b="1" dirty="0" smtClean="0"/>
              <a:t>среда </a:t>
            </a:r>
            <a:r>
              <a:rPr lang="en-US" sz="2400" b="1" dirty="0" smtClean="0"/>
              <a:t>(</a:t>
            </a:r>
            <a:r>
              <a:rPr lang="en-US" sz="2400" b="1" dirty="0" smtClean="0"/>
              <a:t>Material and technological environment)</a:t>
            </a:r>
            <a:r>
              <a:rPr lang="en-US" sz="2400" dirty="0" smtClean="0"/>
              <a:t> </a:t>
            </a:r>
            <a:r>
              <a:rPr lang="ru-RU" sz="2400" dirty="0" smtClean="0"/>
              <a:t>представляет собой совокупность используемых в отраслевых комплексах ресурсов и технологий, обеспечивающих развитие общества в данных природно-географических  условиях. </a:t>
            </a:r>
          </a:p>
          <a:p>
            <a:pPr eaLnBrk="1" hangingPunct="1"/>
            <a:r>
              <a:rPr lang="ru-RU" sz="2400" b="1" dirty="0" smtClean="0"/>
              <a:t>Экономика </a:t>
            </a:r>
            <a:r>
              <a:rPr lang="en-US" sz="2400" b="1" dirty="0" smtClean="0"/>
              <a:t>(Economy)</a:t>
            </a:r>
            <a:r>
              <a:rPr lang="en-US" sz="2400" dirty="0" smtClean="0"/>
              <a:t> – </a:t>
            </a:r>
            <a:r>
              <a:rPr lang="ru-RU" sz="2400" dirty="0" smtClean="0"/>
              <a:t>сфера принятия решений по поводу использования дефицитных природных и иных ресурсов для получения продукта, удовлетворяющего потребности людей</a:t>
            </a:r>
            <a:r>
              <a:rPr lang="ru-RU" dirty="0" smtClean="0"/>
              <a:t>.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5353050" y="1101725"/>
            <a:ext cx="3382963" cy="877888"/>
          </a:xfrm>
        </p:spPr>
        <p:txBody>
          <a:bodyPr/>
          <a:lstStyle/>
          <a:p>
            <a:r>
              <a:rPr lang="ru-RU" sz="3200" dirty="0" smtClean="0"/>
              <a:t>Дуглас Норт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(1920-2015), США</a:t>
            </a:r>
            <a:endParaRPr lang="ru-RU" sz="3200" dirty="0" smtClean="0"/>
          </a:p>
        </p:txBody>
      </p:sp>
      <p:sp>
        <p:nvSpPr>
          <p:cNvPr id="22531" name="Текст 2"/>
          <p:cNvSpPr>
            <a:spLocks noGrp="1"/>
          </p:cNvSpPr>
          <p:nvPr>
            <p:ph type="body" idx="2"/>
          </p:nvPr>
        </p:nvSpPr>
        <p:spPr>
          <a:xfrm>
            <a:off x="5004048" y="2011363"/>
            <a:ext cx="3731965" cy="4616450"/>
          </a:xfrm>
        </p:spPr>
        <p:txBody>
          <a:bodyPr>
            <a:normAutofit/>
          </a:bodyPr>
          <a:lstStyle/>
          <a:p>
            <a:pPr marL="7938"/>
            <a:r>
              <a:rPr lang="ru-RU" sz="3000" dirty="0" smtClean="0"/>
              <a:t>«</a:t>
            </a:r>
            <a:r>
              <a:rPr lang="ru-RU" sz="3000" dirty="0" smtClean="0"/>
              <a:t>формальные и неформальные правила игры, структурирующие человеческое поведение в обществе»</a:t>
            </a:r>
          </a:p>
        </p:txBody>
      </p:sp>
      <p:sp>
        <p:nvSpPr>
          <p:cNvPr id="22533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67544" y="6170613"/>
            <a:ext cx="4176464" cy="4572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РУДН, 13 апреля 2016</a:t>
            </a:r>
            <a:endParaRPr lang="ru-RU" dirty="0"/>
          </a:p>
        </p:txBody>
      </p:sp>
      <p:sp>
        <p:nvSpPr>
          <p:cNvPr id="2253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9D4D82-4370-4185-85F5-7EB9F2587EE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  <p:pic>
        <p:nvPicPr>
          <p:cNvPr id="10" name="Содержимое 9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345638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192505" y="6126163"/>
            <a:ext cx="3635375" cy="4572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dirty="0" smtClean="0"/>
              <a:t>РУДН, 13 апреля 2016</a:t>
            </a:r>
            <a:endParaRPr lang="ru-RU" altLang="en-US" dirty="0" smtClean="0"/>
          </a:p>
        </p:txBody>
      </p:sp>
      <p:sp>
        <p:nvSpPr>
          <p:cNvPr id="43011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D95871-6865-4A5D-8F5D-0CB391965AE7}" type="slidenum">
              <a:rPr lang="ru-R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70</a:t>
            </a:fld>
            <a:endParaRPr lang="ru-RU" altLang="en-US" smtClean="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Ключевые термины </a:t>
            </a:r>
            <a:br>
              <a:rPr lang="ru-RU" sz="3600" dirty="0" smtClean="0"/>
            </a:br>
            <a:r>
              <a:rPr lang="en-US" sz="3600" dirty="0" smtClean="0"/>
              <a:t>(</a:t>
            </a:r>
            <a:r>
              <a:rPr lang="en-US" sz="3600" i="1" dirty="0" smtClean="0"/>
              <a:t>key terms</a:t>
            </a:r>
            <a:r>
              <a:rPr lang="en-US" sz="3600" dirty="0" smtClean="0"/>
              <a:t>)</a:t>
            </a:r>
            <a:r>
              <a:rPr lang="ru-RU" sz="3600" dirty="0" smtClean="0"/>
              <a:t> по лекции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2209800"/>
            <a:ext cx="8305801" cy="39163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600" b="1" dirty="0" smtClean="0"/>
              <a:t>Политика </a:t>
            </a:r>
            <a:r>
              <a:rPr lang="en-US" sz="2600" b="1" dirty="0" smtClean="0"/>
              <a:t>(Politics)</a:t>
            </a:r>
            <a:r>
              <a:rPr lang="en-US" sz="2600" dirty="0" smtClean="0"/>
              <a:t> </a:t>
            </a:r>
            <a:r>
              <a:rPr lang="ru-RU" sz="2600" dirty="0" smtClean="0"/>
              <a:t>– сфера организации совместной деятельности для достижения целей выживания и развития  общества.  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b="1" dirty="0" smtClean="0"/>
              <a:t>Идеология </a:t>
            </a:r>
            <a:r>
              <a:rPr lang="en-US" sz="2600" b="1" dirty="0" smtClean="0"/>
              <a:t>(Ideology)</a:t>
            </a:r>
            <a:r>
              <a:rPr lang="ru-RU" sz="2600" dirty="0" smtClean="0"/>
              <a:t>отражает основные цели развития общества и тем самым </a:t>
            </a:r>
            <a:r>
              <a:rPr lang="ru-RU" sz="2600" dirty="0" err="1" smtClean="0"/>
              <a:t>легитимизирует</a:t>
            </a:r>
            <a:r>
              <a:rPr lang="ru-RU" sz="2600" dirty="0" smtClean="0"/>
              <a:t> экономические и политические способы их достижения.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b="1" dirty="0" smtClean="0"/>
              <a:t>Базовые институты</a:t>
            </a:r>
            <a:r>
              <a:rPr lang="en-US" sz="2600" b="1" dirty="0" smtClean="0"/>
              <a:t> (Core Institutions)</a:t>
            </a:r>
            <a:r>
              <a:rPr lang="ru-RU" sz="2600" dirty="0" smtClean="0"/>
              <a:t> – исторически устойчивые социальные отношения, складывающиеся в ходе взаимодействия социальных групп, позволяющие им совместно  выживать и развиваться в данных условиях. </a:t>
            </a:r>
          </a:p>
          <a:p>
            <a:pPr eaLnBrk="1" hangingPunct="1">
              <a:lnSpc>
                <a:spcPct val="80000"/>
              </a:lnSpc>
            </a:pPr>
            <a:endParaRPr lang="ru-RU" sz="2600" dirty="0" smtClean="0"/>
          </a:p>
          <a:p>
            <a:pPr eaLnBrk="1" hangingPunct="1">
              <a:lnSpc>
                <a:spcPct val="80000"/>
              </a:lnSpc>
            </a:pPr>
            <a:endParaRPr lang="ru-RU" sz="2600" dirty="0" smtClean="0"/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57199" y="6126163"/>
            <a:ext cx="3706813" cy="4572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dirty="0" smtClean="0"/>
              <a:t>РУДН, 13 апреля 2016</a:t>
            </a:r>
            <a:endParaRPr lang="ru-RU" altLang="en-US" dirty="0" smtClean="0"/>
          </a:p>
        </p:txBody>
      </p:sp>
      <p:sp>
        <p:nvSpPr>
          <p:cNvPr id="44035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0F100E-C2E9-4C1F-A821-BB5430704DE2}" type="slidenum">
              <a:rPr lang="ru-R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71</a:t>
            </a:fld>
            <a:endParaRPr lang="ru-RU" altLang="en-US" smtClean="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Ключевые термины </a:t>
            </a:r>
            <a:br>
              <a:rPr lang="ru-RU" sz="3600" dirty="0" smtClean="0"/>
            </a:br>
            <a:r>
              <a:rPr lang="en-US" sz="3600" dirty="0" smtClean="0"/>
              <a:t>(</a:t>
            </a:r>
            <a:r>
              <a:rPr lang="en-US" sz="3600" i="1" dirty="0" smtClean="0"/>
              <a:t>key terms</a:t>
            </a:r>
            <a:r>
              <a:rPr lang="en-US" sz="3600" dirty="0" smtClean="0"/>
              <a:t>)</a:t>
            </a:r>
            <a:r>
              <a:rPr lang="ru-RU" sz="3600" dirty="0" smtClean="0"/>
              <a:t> по лекции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2209800"/>
            <a:ext cx="7799295" cy="391636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dirty="0" smtClean="0"/>
              <a:t>Институциональная матрица (</a:t>
            </a:r>
            <a:r>
              <a:rPr lang="en-US" sz="2400" b="1" dirty="0" smtClean="0"/>
              <a:t>Institutional matrix)</a:t>
            </a:r>
            <a:r>
              <a:rPr lang="en-US" sz="2400" dirty="0" smtClean="0"/>
              <a:t> </a:t>
            </a:r>
            <a:r>
              <a:rPr lang="ru-RU" sz="2400" dirty="0" smtClean="0"/>
              <a:t>– система базовых экономических, политических и идеологических </a:t>
            </a:r>
            <a:r>
              <a:rPr lang="ru-RU" sz="2400" dirty="0" smtClean="0"/>
              <a:t>институтов.</a:t>
            </a:r>
            <a:endParaRPr lang="ru-RU" sz="2400" dirty="0" smtClean="0"/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57199" y="6126163"/>
            <a:ext cx="3706813" cy="4572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dirty="0" smtClean="0"/>
              <a:t>РУДН, 13 апреля 2016</a:t>
            </a:r>
            <a:endParaRPr lang="ru-RU" altLang="en-US" dirty="0" smtClean="0"/>
          </a:p>
        </p:txBody>
      </p:sp>
      <p:sp>
        <p:nvSpPr>
          <p:cNvPr id="45059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6C545B-2FA3-40CC-8A1F-967A6DC9C45F}" type="slidenum">
              <a:rPr lang="ru-R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72</a:t>
            </a:fld>
            <a:endParaRPr lang="ru-RU" altLang="en-US" smtClean="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529389"/>
            <a:ext cx="6508377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Литература по теме лекции 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2209800"/>
            <a:ext cx="8305801" cy="391636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Кирдина С.Г. Институциональные матрицы и развитие России. </a:t>
            </a:r>
            <a:r>
              <a:rPr lang="ru-RU" dirty="0" err="1" smtClean="0"/>
              <a:t>Изд-е</a:t>
            </a:r>
            <a:r>
              <a:rPr lang="ru-RU" dirty="0" smtClean="0"/>
              <a:t> </a:t>
            </a:r>
            <a:r>
              <a:rPr lang="ru-RU" dirty="0" smtClean="0"/>
              <a:t>3-е</a:t>
            </a:r>
            <a:r>
              <a:rPr lang="ru-RU" dirty="0" smtClean="0"/>
              <a:t>. </a:t>
            </a:r>
            <a:r>
              <a:rPr lang="ru-RU" dirty="0" smtClean="0"/>
              <a:t>2014.</a:t>
            </a:r>
            <a:r>
              <a:rPr lang="en-US" dirty="0" smtClean="0">
                <a:hlinkClick r:id="rId2"/>
              </a:rPr>
              <a:t>http</a:t>
            </a:r>
            <a:r>
              <a:rPr lang="ru-RU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</a:t>
            </a:r>
            <a:r>
              <a:rPr lang="ru-RU" dirty="0" smtClean="0">
                <a:hlinkClick r:id="rId2"/>
              </a:rPr>
              <a:t>.</a:t>
            </a:r>
            <a:r>
              <a:rPr lang="en-US" dirty="0" err="1" smtClean="0">
                <a:hlinkClick r:id="rId2"/>
              </a:rPr>
              <a:t>kirdina</a:t>
            </a:r>
            <a:r>
              <a:rPr lang="ru-RU" dirty="0" smtClean="0">
                <a:hlinkClick r:id="rId2"/>
              </a:rPr>
              <a:t>.</a:t>
            </a:r>
            <a:r>
              <a:rPr lang="en-US" dirty="0" err="1" smtClean="0">
                <a:hlinkClick r:id="rId2"/>
              </a:rPr>
              <a:t>ru</a:t>
            </a:r>
            <a:r>
              <a:rPr lang="ru-RU" dirty="0" smtClean="0">
                <a:hlinkClick r:id="rId2"/>
              </a:rPr>
              <a:t>/</a:t>
            </a:r>
            <a:r>
              <a:rPr lang="en-US" dirty="0" smtClean="0">
                <a:hlinkClick r:id="rId2"/>
              </a:rPr>
              <a:t>book/content.shtml</a:t>
            </a:r>
            <a:endParaRPr lang="ru-RU" dirty="0" smtClean="0"/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Кирдина С.Г. Институциональная структура современной России: эволюционная модернизация</a:t>
            </a:r>
            <a:r>
              <a:rPr lang="en-US" dirty="0" smtClean="0"/>
              <a:t> //</a:t>
            </a:r>
            <a:r>
              <a:rPr lang="ru-RU" dirty="0" smtClean="0"/>
              <a:t>  Вопросы экономики, 2004, № </a:t>
            </a:r>
            <a:r>
              <a:rPr lang="ru-RU" dirty="0" smtClean="0"/>
              <a:t>10.</a:t>
            </a:r>
            <a:r>
              <a:rPr lang="en-US" dirty="0" smtClean="0">
                <a:hlinkClick r:id="rId3"/>
              </a:rPr>
              <a:t>http</a:t>
            </a:r>
            <a:r>
              <a:rPr lang="ru-RU" dirty="0" smtClean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</a:t>
            </a:r>
            <a:r>
              <a:rPr lang="ru-RU" dirty="0" smtClean="0">
                <a:hlinkClick r:id="rId3"/>
              </a:rPr>
              <a:t>.</a:t>
            </a:r>
            <a:r>
              <a:rPr lang="en-US" dirty="0" err="1" smtClean="0">
                <a:hlinkClick r:id="rId3"/>
              </a:rPr>
              <a:t>kirdina</a:t>
            </a:r>
            <a:r>
              <a:rPr lang="ru-RU" dirty="0" smtClean="0">
                <a:hlinkClick r:id="rId3"/>
              </a:rPr>
              <a:t>.</a:t>
            </a:r>
            <a:r>
              <a:rPr lang="en-US" dirty="0" err="1" smtClean="0">
                <a:hlinkClick r:id="rId3"/>
              </a:rPr>
              <a:t>ru</a:t>
            </a:r>
            <a:r>
              <a:rPr lang="en-US" dirty="0" smtClean="0">
                <a:hlinkClick r:id="rId3"/>
              </a:rPr>
              <a:t>/public/31okt04-01.index.shtml</a:t>
            </a:r>
            <a:endParaRPr lang="ru-RU" dirty="0" smtClean="0"/>
          </a:p>
          <a:p>
            <a:pPr>
              <a:lnSpc>
                <a:spcPct val="90000"/>
              </a:lnSpc>
            </a:pPr>
            <a:r>
              <a:rPr lang="ru-RU" dirty="0" smtClean="0"/>
              <a:t>Кирдина С.Г., Кузнецова А.Н., </a:t>
            </a:r>
            <a:r>
              <a:rPr lang="ru-RU" dirty="0" err="1" smtClean="0"/>
              <a:t>Сенько</a:t>
            </a:r>
            <a:r>
              <a:rPr lang="ru-RU" dirty="0" smtClean="0"/>
              <a:t> О. В. 2015. Климат и институциональные матрицы. // СОЦИС, № 9</a:t>
            </a:r>
            <a:r>
              <a:rPr lang="ru-RU" smtClean="0"/>
              <a:t>. </a:t>
            </a:r>
            <a:endParaRPr lang="ru-RU" dirty="0" smtClean="0"/>
          </a:p>
          <a:p>
            <a:pPr eaLnBrk="1" hangingPunct="1">
              <a:lnSpc>
                <a:spcPct val="90000"/>
              </a:lnSpc>
            </a:pPr>
            <a:r>
              <a:rPr lang="ru-RU" dirty="0" err="1" smtClean="0"/>
              <a:t>Латова</a:t>
            </a:r>
            <a:r>
              <a:rPr lang="ru-RU" dirty="0" smtClean="0"/>
              <a:t> </a:t>
            </a:r>
            <a:r>
              <a:rPr lang="ru-RU" dirty="0" smtClean="0"/>
              <a:t>Н.В. В какой матрице мы живем (</a:t>
            </a:r>
            <a:r>
              <a:rPr lang="ru-RU" dirty="0" err="1" smtClean="0"/>
              <a:t>этнометрическая</a:t>
            </a:r>
            <a:r>
              <a:rPr lang="ru-RU" dirty="0" smtClean="0"/>
              <a:t> проверка теории институциональных матриц </a:t>
            </a:r>
            <a:r>
              <a:rPr lang="en-US" dirty="0" smtClean="0"/>
              <a:t>/</a:t>
            </a:r>
            <a:r>
              <a:rPr lang="ru-RU" dirty="0" smtClean="0"/>
              <a:t> Экономический вестник Ростовского университета, 2003, том 1, № 3.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</a:t>
            </a:r>
            <a:r>
              <a:rPr lang="ru-RU" smtClean="0"/>
              <a:t>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826" y="726141"/>
            <a:ext cx="6703458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Исследование институтов в СССР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826" y="2021305"/>
            <a:ext cx="8506326" cy="4265199"/>
          </a:xfrm>
        </p:spPr>
        <p:txBody>
          <a:bodyPr>
            <a:noAutofit/>
          </a:bodyPr>
          <a:lstStyle/>
          <a:p>
            <a:r>
              <a:rPr lang="ru-RU" sz="2100" dirty="0" smtClean="0"/>
              <a:t>С XIX в. и </a:t>
            </a:r>
            <a:r>
              <a:rPr lang="ru-RU" sz="2100" dirty="0" smtClean="0"/>
              <a:t>до </a:t>
            </a:r>
            <a:r>
              <a:rPr lang="ru-RU" sz="2100" dirty="0" smtClean="0"/>
              <a:t>конца 1950-х гг. институты в нашей стране  изучались в основном правоведами и рассматривались как «совокупность норм права, охватывающих круг общественных отношений» (Большая советская энциклопедия, 1953, с. 219). </a:t>
            </a:r>
          </a:p>
          <a:p>
            <a:r>
              <a:rPr lang="ru-RU" sz="2100" dirty="0" smtClean="0"/>
              <a:t>В социологии (начала развиваться после снятия ограничений на общественные науки после </a:t>
            </a:r>
            <a:r>
              <a:rPr lang="en-US" sz="2100" dirty="0" smtClean="0"/>
              <a:t>23</a:t>
            </a:r>
            <a:r>
              <a:rPr lang="ru-RU" sz="2100" dirty="0" smtClean="0"/>
              <a:t>-го съезда Коммунистической партии Советского Союза) </a:t>
            </a:r>
            <a:r>
              <a:rPr lang="ru-RU" sz="2100" dirty="0" smtClean="0"/>
              <a:t> институты как "устойчивый </a:t>
            </a:r>
            <a:r>
              <a:rPr lang="ru-RU" sz="2100" dirty="0" smtClean="0"/>
              <a:t>комплекс формальных и неформальных правил, принципов, норм, установок, регулирующих различные сферы человеческой деятельности" (Современная западная социология,  1990, с. 117) стали основным предметом изучения. </a:t>
            </a:r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39552" y="6286504"/>
            <a:ext cx="4680520" cy="457200"/>
          </a:xfrm>
        </p:spPr>
        <p:txBody>
          <a:bodyPr/>
          <a:lstStyle/>
          <a:p>
            <a:r>
              <a:rPr lang="ru-RU" dirty="0" smtClean="0"/>
              <a:t>РУДН, 13 апреля 2016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8ACD-85EA-41C8-8C22-A9DB7E75961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26141"/>
            <a:ext cx="6424863" cy="1637928"/>
          </a:xfrm>
        </p:spPr>
        <p:txBody>
          <a:bodyPr>
            <a:normAutofit/>
          </a:bodyPr>
          <a:lstStyle/>
          <a:p>
            <a:r>
              <a:rPr lang="ru-RU" dirty="0" smtClean="0"/>
              <a:t>Институты в советской экономической науке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780928"/>
            <a:ext cx="8229600" cy="3505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Характеристика </a:t>
            </a:r>
            <a:r>
              <a:rPr lang="ru-RU" sz="3200" dirty="0" err="1" smtClean="0"/>
              <a:t>институционалистов</a:t>
            </a:r>
            <a:r>
              <a:rPr lang="ru-RU" sz="3200" dirty="0" smtClean="0"/>
              <a:t> как «наиболее злобных врагов рабочего класса из всех представителей вульгарной политической экономии» (Большая советская энциклопедия, 1953,  с. 239).</a:t>
            </a: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39552" y="6057904"/>
            <a:ext cx="4680520" cy="457200"/>
          </a:xfrm>
        </p:spPr>
        <p:txBody>
          <a:bodyPr/>
          <a:lstStyle/>
          <a:p>
            <a:r>
              <a:rPr lang="ru-RU" dirty="0" smtClean="0"/>
              <a:t>РУДН, 13 апреля 2016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8ACD-85EA-41C8-8C22-A9DB7E75961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theme/theme1.xml><?xml version="1.0" encoding="utf-8"?>
<a:theme xmlns:a="http://schemas.openxmlformats.org/drawingml/2006/main" name="Плаза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Плаза.thmx</Template>
  <TotalTime>831</TotalTime>
  <Words>5057</Words>
  <Application>Microsoft Office PowerPoint</Application>
  <PresentationFormat>Экран (4:3)</PresentationFormat>
  <Paragraphs>583</Paragraphs>
  <Slides>73</Slides>
  <Notes>39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74" baseType="lpstr">
      <vt:lpstr>Плаза</vt:lpstr>
      <vt:lpstr>Слайд 1</vt:lpstr>
      <vt:lpstr>Основные вопросы лекции</vt:lpstr>
      <vt:lpstr>Что такое институты и как их изучают</vt:lpstr>
      <vt:lpstr>Изучение институтов – это </vt:lpstr>
      <vt:lpstr>Об институтах  (лат. Institutum –устройство, учреждение, обычай, установление) </vt:lpstr>
      <vt:lpstr>   Торстейн Веблен  (1857-1929), США</vt:lpstr>
      <vt:lpstr>Дуглас Норт  (1920-2015), США</vt:lpstr>
      <vt:lpstr>Исследование институтов в СССР</vt:lpstr>
      <vt:lpstr>Институты в советской экономической науке</vt:lpstr>
      <vt:lpstr>Изучение институтов в современной России</vt:lpstr>
      <vt:lpstr>С 1997 г. десятки «internationally recognized» книг были переведены с английского на русский язык, в том числе  </vt:lpstr>
      <vt:lpstr>Дуальная природа институтов </vt:lpstr>
      <vt:lpstr>Слайд 13</vt:lpstr>
      <vt:lpstr>Россия в зеркале институциональных теорий</vt:lpstr>
      <vt:lpstr>Россия в зеркале  популярных теорий</vt:lpstr>
      <vt:lpstr>Теория институциональных матриц (ТИМ)</vt:lpstr>
      <vt:lpstr>Исходные предпосылки теории институциональных матриц (1)</vt:lpstr>
      <vt:lpstr>Исходные предпосылки теории институциональных матриц (2)</vt:lpstr>
      <vt:lpstr>Основные понятия теории институциональных матриц (1)</vt:lpstr>
      <vt:lpstr>Слайд 20</vt:lpstr>
      <vt:lpstr>Основные понятия теории институциональных матриц (2)</vt:lpstr>
      <vt:lpstr>Основные понятия теории институциональных матриц (3)</vt:lpstr>
      <vt:lpstr>Основные понятия теории институциональных матриц (4) </vt:lpstr>
      <vt:lpstr>Основные понятия теории институциональных матриц (5)</vt:lpstr>
      <vt:lpstr>Роль теоретических понятий</vt:lpstr>
      <vt:lpstr>Основная гипотеза </vt:lpstr>
      <vt:lpstr>Слайд 27</vt:lpstr>
      <vt:lpstr>Как правило, в каждой стране   одна матрица доминирует, другая является комплементарной.</vt:lpstr>
      <vt:lpstr>Базовые экономические  институты</vt:lpstr>
      <vt:lpstr>Слайд 30</vt:lpstr>
      <vt:lpstr>Экономические институты (подробнее см. Кирдина, 2014;  Бессонова, 1997)</vt:lpstr>
      <vt:lpstr>Базовые политические   институты</vt:lpstr>
      <vt:lpstr>Слайд 33</vt:lpstr>
      <vt:lpstr>Политические институты  (подробнее см. Кирдина, 2014)</vt:lpstr>
      <vt:lpstr>Базовые идеологические   институты</vt:lpstr>
      <vt:lpstr>Слайд 36</vt:lpstr>
      <vt:lpstr>Идеологические институты  (подробнее см. Кирдина, 2014;  Александров, Кирдина, 2012)</vt:lpstr>
      <vt:lpstr>Распределение ответов на вопрос, что важнее- порядок или свобода?</vt:lpstr>
      <vt:lpstr> Культура и системы мышления: сравнение холистического и аналитического познания / Р. Нисбетт, К. Пенг, И. Чой, А. Норензаян ; пер. с англ.  — Москва : Фонд «Либеральная миссия», 2011. </vt:lpstr>
      <vt:lpstr>Слайд 40</vt:lpstr>
      <vt:lpstr>Необходимость институционального баланса, или «гибкой устойчивости»</vt:lpstr>
      <vt:lpstr>Почему в разных странах преобладают разные  матрицы</vt:lpstr>
      <vt:lpstr>Слайд 43</vt:lpstr>
      <vt:lpstr>Коммунальная среда</vt:lpstr>
      <vt:lpstr>Некоммунальная среда</vt:lpstr>
      <vt:lpstr>«Географическая гипотеза» в дискуссиях институционалистов</vt:lpstr>
      <vt:lpstr>Гипотеза о роли внешних условий</vt:lpstr>
      <vt:lpstr>Проверка гипотезы о роли внешних условий-1</vt:lpstr>
      <vt:lpstr>Проверка гипотезы о роли внешних условий-2</vt:lpstr>
      <vt:lpstr>Основной результат</vt:lpstr>
      <vt:lpstr>Слайд 51</vt:lpstr>
      <vt:lpstr>Распределение стран </vt:lpstr>
      <vt:lpstr>Слайд 53</vt:lpstr>
      <vt:lpstr>Слайд 54</vt:lpstr>
      <vt:lpstr>Почему?</vt:lpstr>
      <vt:lpstr>Необратимость «стрелы времени» (А. Эддингтон)</vt:lpstr>
      <vt:lpstr>Какие прогнозы для России были сделаны на основе ТИМ</vt:lpstr>
      <vt:lpstr>О практичности теорий</vt:lpstr>
      <vt:lpstr>Экономика:  объяснительные возможности</vt:lpstr>
      <vt:lpstr>Структура банковской системы России</vt:lpstr>
      <vt:lpstr>Экономика:  прогнозная верификация</vt:lpstr>
      <vt:lpstr>Политика: объяснительные возможности</vt:lpstr>
      <vt:lpstr>Политика:  прогнозная верификация-1</vt:lpstr>
      <vt:lpstr>Политика:  прогнозная верификация-2</vt:lpstr>
      <vt:lpstr>Идеология:  объяснительные возможности</vt:lpstr>
      <vt:lpstr>Идеология:  прогнозная верификация</vt:lpstr>
      <vt:lpstr>Упрощение или…? </vt:lpstr>
      <vt:lpstr>Заключение</vt:lpstr>
      <vt:lpstr>Ключевые термины  (key terms) по лекции</vt:lpstr>
      <vt:lpstr>Ключевые термины  (key terms) по лекции</vt:lpstr>
      <vt:lpstr>Ключевые термины  (key terms) по лекции</vt:lpstr>
      <vt:lpstr>Литература по теме лекции 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Кирдина</dc:creator>
  <cp:lastModifiedBy>Светлана</cp:lastModifiedBy>
  <cp:revision>18</cp:revision>
  <dcterms:created xsi:type="dcterms:W3CDTF">2016-04-04T15:28:03Z</dcterms:created>
  <dcterms:modified xsi:type="dcterms:W3CDTF">2016-04-11T17:03:22Z</dcterms:modified>
</cp:coreProperties>
</file>