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4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5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10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0" r:id="rId1"/>
  </p:sldMasterIdLst>
  <p:notesMasterIdLst>
    <p:notesMasterId r:id="rId20"/>
  </p:notesMasterIdLst>
  <p:handoutMasterIdLst>
    <p:handoutMasterId r:id="rId21"/>
  </p:handoutMasterIdLst>
  <p:sldIdLst>
    <p:sldId id="256" r:id="rId2"/>
    <p:sldId id="261" r:id="rId3"/>
    <p:sldId id="279" r:id="rId4"/>
    <p:sldId id="288" r:id="rId5"/>
    <p:sldId id="273" r:id="rId6"/>
    <p:sldId id="282" r:id="rId7"/>
    <p:sldId id="284" r:id="rId8"/>
    <p:sldId id="291" r:id="rId9"/>
    <p:sldId id="292" r:id="rId10"/>
    <p:sldId id="293" r:id="rId11"/>
    <p:sldId id="294" r:id="rId12"/>
    <p:sldId id="289" r:id="rId13"/>
    <p:sldId id="290" r:id="rId14"/>
    <p:sldId id="295" r:id="rId15"/>
    <p:sldId id="296" r:id="rId16"/>
    <p:sldId id="283" r:id="rId17"/>
    <p:sldId id="297" r:id="rId18"/>
    <p:sldId id="271" r:id="rId19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99FF"/>
    <a:srgbClr val="FFCCCC"/>
    <a:srgbClr val="FFCCFF"/>
    <a:srgbClr val="E7FFFE"/>
    <a:srgbClr val="FF99CC"/>
    <a:srgbClr val="FFDC00"/>
    <a:srgbClr val="99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0360" autoAdjust="0"/>
  </p:normalViewPr>
  <p:slideViewPr>
    <p:cSldViewPr>
      <p:cViewPr>
        <p:scale>
          <a:sx n="80" d="100"/>
          <a:sy n="80" d="100"/>
        </p:scale>
        <p:origin x="-1674" y="-15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-3228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F35360F-83AA-4031-8C86-5755DB6410D9}" type="doc">
      <dgm:prSet loTypeId="urn:microsoft.com/office/officeart/2005/8/layout/hierarchy3" loCatId="list" qsTypeId="urn:microsoft.com/office/officeart/2005/8/quickstyle/3d1" qsCatId="3D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E74BC9F4-AAF0-4937-96F2-FDD07DB6869A}">
      <dgm:prSet phldrT="[Текст]" custT="1"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r>
            <a:rPr lang="ru-RU" sz="16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Счета, составляемые на регулярной основе</a:t>
          </a:r>
          <a:endParaRPr lang="ru-RU" sz="1600" b="1" dirty="0">
            <a:solidFill>
              <a:srgbClr val="C0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9A8478AD-7ED7-4AE3-BC0F-E9F5F58B3380}" type="parTrans" cxnId="{A9A0671D-317C-4CE3-A038-EFED5A20698B}">
      <dgm:prSet/>
      <dgm:spPr/>
      <dgm:t>
        <a:bodyPr/>
        <a:lstStyle/>
        <a:p>
          <a:endParaRPr lang="ru-RU"/>
        </a:p>
      </dgm:t>
    </dgm:pt>
    <dgm:pt modelId="{22BF594C-5DCE-4EF9-A0E0-4160FAC810AA}" type="sibTrans" cxnId="{A9A0671D-317C-4CE3-A038-EFED5A20698B}">
      <dgm:prSet/>
      <dgm:spPr/>
      <dgm:t>
        <a:bodyPr/>
        <a:lstStyle/>
        <a:p>
          <a:endParaRPr lang="ru-RU"/>
        </a:p>
      </dgm:t>
    </dgm:pt>
    <dgm:pt modelId="{57A1FB00-05F1-4D40-9FEF-219C21A2E644}">
      <dgm:prSet phldrT="[Текст]" custT="1"/>
      <dgm:spPr/>
      <dgm:t>
        <a:bodyPr/>
        <a:lstStyle/>
        <a:p>
          <a:r>
            <a:rPr lang="ru-RU" sz="1400" dirty="0" smtClean="0"/>
            <a:t>Счет товаров и услуг</a:t>
          </a:r>
          <a:endParaRPr lang="ru-RU" sz="1400" dirty="0"/>
        </a:p>
      </dgm:t>
    </dgm:pt>
    <dgm:pt modelId="{BFE548CB-03AB-4846-92CD-8C515FB424E6}" type="parTrans" cxnId="{FE91B750-8C2A-45B0-B09B-5086327586DC}">
      <dgm:prSet/>
      <dgm:spPr/>
      <dgm:t>
        <a:bodyPr/>
        <a:lstStyle/>
        <a:p>
          <a:endParaRPr lang="ru-RU"/>
        </a:p>
      </dgm:t>
    </dgm:pt>
    <dgm:pt modelId="{7C4B5012-6BEB-4B9A-AF12-0A7EA7B895D6}" type="sibTrans" cxnId="{FE91B750-8C2A-45B0-B09B-5086327586DC}">
      <dgm:prSet/>
      <dgm:spPr/>
      <dgm:t>
        <a:bodyPr/>
        <a:lstStyle/>
        <a:p>
          <a:endParaRPr lang="ru-RU"/>
        </a:p>
      </dgm:t>
    </dgm:pt>
    <dgm:pt modelId="{B0F6D479-9EC7-4A41-895A-4FCB8C3DC417}">
      <dgm:prSet phldrT="[Текст]" custT="1"/>
      <dgm:spPr/>
      <dgm:t>
        <a:bodyPr/>
        <a:lstStyle/>
        <a:p>
          <a:r>
            <a:rPr lang="ru-RU" sz="1400" dirty="0" smtClean="0"/>
            <a:t>Счет производства</a:t>
          </a:r>
          <a:endParaRPr lang="ru-RU" sz="1400" dirty="0"/>
        </a:p>
      </dgm:t>
    </dgm:pt>
    <dgm:pt modelId="{6FF48768-5FCA-4528-A2B6-2A38865F642B}" type="parTrans" cxnId="{5F4C6AC8-60F2-48E1-A45D-7D0B9F25D183}">
      <dgm:prSet/>
      <dgm:spPr/>
      <dgm:t>
        <a:bodyPr/>
        <a:lstStyle/>
        <a:p>
          <a:endParaRPr lang="ru-RU"/>
        </a:p>
      </dgm:t>
    </dgm:pt>
    <dgm:pt modelId="{298C74F5-17DF-4938-BCA8-AE2731BCCA29}" type="sibTrans" cxnId="{5F4C6AC8-60F2-48E1-A45D-7D0B9F25D183}">
      <dgm:prSet/>
      <dgm:spPr/>
      <dgm:t>
        <a:bodyPr/>
        <a:lstStyle/>
        <a:p>
          <a:endParaRPr lang="ru-RU"/>
        </a:p>
      </dgm:t>
    </dgm:pt>
    <dgm:pt modelId="{ACA5C0BE-F84B-4739-BB06-D314C3B9F3F5}">
      <dgm:prSet phldrT="[Текст]"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ru-RU" sz="16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Неразрабатываемые счета</a:t>
          </a:r>
          <a:endParaRPr lang="ru-RU" sz="1600" b="1" dirty="0">
            <a:solidFill>
              <a:srgbClr val="C0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193CFC23-9B74-4422-9DF5-04115C001EDD}" type="parTrans" cxnId="{1F31444E-9B4B-4FC8-B64B-8DCFB60CD74D}">
      <dgm:prSet/>
      <dgm:spPr/>
      <dgm:t>
        <a:bodyPr/>
        <a:lstStyle/>
        <a:p>
          <a:endParaRPr lang="ru-RU"/>
        </a:p>
      </dgm:t>
    </dgm:pt>
    <dgm:pt modelId="{4651D6C2-F589-4B17-BE0C-78F3D8689E74}" type="sibTrans" cxnId="{1F31444E-9B4B-4FC8-B64B-8DCFB60CD74D}">
      <dgm:prSet/>
      <dgm:spPr/>
      <dgm:t>
        <a:bodyPr/>
        <a:lstStyle/>
        <a:p>
          <a:endParaRPr lang="ru-RU"/>
        </a:p>
      </dgm:t>
    </dgm:pt>
    <dgm:pt modelId="{114121C6-CDC8-4FAA-B519-5F9B922FE1F1}">
      <dgm:prSet phldrT="[Текст]" custT="1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ru-RU" sz="1600" baseline="0" dirty="0" smtClean="0"/>
            <a:t>Финансовый счет</a:t>
          </a:r>
          <a:endParaRPr lang="ru-RU" sz="1600" baseline="0" dirty="0"/>
        </a:p>
      </dgm:t>
    </dgm:pt>
    <dgm:pt modelId="{2480FB24-DCF5-4B82-8ECC-3FF0A74DB8DD}" type="parTrans" cxnId="{8DA59EAF-0158-469F-86DC-48A02F692A01}">
      <dgm:prSet/>
      <dgm:spPr/>
      <dgm:t>
        <a:bodyPr/>
        <a:lstStyle/>
        <a:p>
          <a:endParaRPr lang="ru-RU"/>
        </a:p>
      </dgm:t>
    </dgm:pt>
    <dgm:pt modelId="{91D72196-F3DC-49F4-B66A-E43CEBBC6CE4}" type="sibTrans" cxnId="{8DA59EAF-0158-469F-86DC-48A02F692A01}">
      <dgm:prSet/>
      <dgm:spPr/>
      <dgm:t>
        <a:bodyPr/>
        <a:lstStyle/>
        <a:p>
          <a:endParaRPr lang="ru-RU"/>
        </a:p>
      </dgm:t>
    </dgm:pt>
    <dgm:pt modelId="{D1E40EB0-6A14-4DC8-B5FB-7423B922C6B1}">
      <dgm:prSet phldrT="[Текст]" custT="1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ru-RU" sz="1600" dirty="0" smtClean="0"/>
            <a:t>Счет переоценки</a:t>
          </a:r>
          <a:endParaRPr lang="ru-RU" sz="1600" dirty="0"/>
        </a:p>
      </dgm:t>
    </dgm:pt>
    <dgm:pt modelId="{66E2A5CD-9008-46D4-A521-9F6E424968C9}" type="parTrans" cxnId="{5A73FF42-1585-4C1E-8276-19DB877D487A}">
      <dgm:prSet/>
      <dgm:spPr/>
      <dgm:t>
        <a:bodyPr/>
        <a:lstStyle/>
        <a:p>
          <a:endParaRPr lang="ru-RU"/>
        </a:p>
      </dgm:t>
    </dgm:pt>
    <dgm:pt modelId="{1F8DD1BD-3D6F-465F-B6A3-0459E87E1F72}" type="sibTrans" cxnId="{5A73FF42-1585-4C1E-8276-19DB877D487A}">
      <dgm:prSet/>
      <dgm:spPr/>
      <dgm:t>
        <a:bodyPr/>
        <a:lstStyle/>
        <a:p>
          <a:endParaRPr lang="ru-RU"/>
        </a:p>
      </dgm:t>
    </dgm:pt>
    <dgm:pt modelId="{D31198FD-344C-43DE-9A95-108DB97AA995}">
      <dgm:prSet custT="1"/>
      <dgm:spPr/>
      <dgm:t>
        <a:bodyPr/>
        <a:lstStyle/>
        <a:p>
          <a:r>
            <a:rPr lang="ru-RU" sz="1400" dirty="0" smtClean="0"/>
            <a:t>Счет образования доходов</a:t>
          </a:r>
          <a:endParaRPr lang="ru-RU" sz="1400" dirty="0"/>
        </a:p>
      </dgm:t>
    </dgm:pt>
    <dgm:pt modelId="{3F2A74FD-FE26-48A5-9A7B-4B6540974FDB}" type="parTrans" cxnId="{96885149-3742-4E59-B4E0-5B77FC89A1DD}">
      <dgm:prSet/>
      <dgm:spPr/>
      <dgm:t>
        <a:bodyPr/>
        <a:lstStyle/>
        <a:p>
          <a:endParaRPr lang="ru-RU"/>
        </a:p>
      </dgm:t>
    </dgm:pt>
    <dgm:pt modelId="{64257A44-0827-42DE-8766-0629085D20E5}" type="sibTrans" cxnId="{96885149-3742-4E59-B4E0-5B77FC89A1DD}">
      <dgm:prSet/>
      <dgm:spPr/>
      <dgm:t>
        <a:bodyPr/>
        <a:lstStyle/>
        <a:p>
          <a:endParaRPr lang="ru-RU"/>
        </a:p>
      </dgm:t>
    </dgm:pt>
    <dgm:pt modelId="{1EB07348-C3CA-4977-8FC6-920F29D62B1D}">
      <dgm:prSet custT="1"/>
      <dgm:spPr/>
      <dgm:t>
        <a:bodyPr/>
        <a:lstStyle/>
        <a:p>
          <a:r>
            <a:rPr lang="ru-RU" sz="1400" dirty="0" smtClean="0"/>
            <a:t>Счет первичного распределения доходов</a:t>
          </a:r>
          <a:endParaRPr lang="ru-RU" sz="1400" dirty="0"/>
        </a:p>
      </dgm:t>
    </dgm:pt>
    <dgm:pt modelId="{6C9824F8-6E65-450E-9FDD-2F0D92778647}" type="parTrans" cxnId="{1EE5593D-0719-47D4-B03E-264E3348C37F}">
      <dgm:prSet/>
      <dgm:spPr/>
      <dgm:t>
        <a:bodyPr/>
        <a:lstStyle/>
        <a:p>
          <a:endParaRPr lang="ru-RU"/>
        </a:p>
      </dgm:t>
    </dgm:pt>
    <dgm:pt modelId="{04AE93D8-05DB-4133-BF27-8A5146D5CEF3}" type="sibTrans" cxnId="{1EE5593D-0719-47D4-B03E-264E3348C37F}">
      <dgm:prSet/>
      <dgm:spPr/>
      <dgm:t>
        <a:bodyPr/>
        <a:lstStyle/>
        <a:p>
          <a:endParaRPr lang="ru-RU"/>
        </a:p>
      </dgm:t>
    </dgm:pt>
    <dgm:pt modelId="{76C64A67-6F61-45ED-A69F-8D691ACAF72A}">
      <dgm:prSet custT="1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ru-RU" sz="1600" dirty="0" smtClean="0"/>
            <a:t>Счет прочих изменений в активах и пассивах</a:t>
          </a:r>
          <a:endParaRPr lang="ru-RU" sz="1600" dirty="0"/>
        </a:p>
      </dgm:t>
    </dgm:pt>
    <dgm:pt modelId="{6728FAB6-4524-47BF-8A4B-53E554E9CE0F}" type="parTrans" cxnId="{99DCCA33-95DA-4256-B9AE-2999591B7BD7}">
      <dgm:prSet/>
      <dgm:spPr/>
      <dgm:t>
        <a:bodyPr/>
        <a:lstStyle/>
        <a:p>
          <a:endParaRPr lang="ru-RU"/>
        </a:p>
      </dgm:t>
    </dgm:pt>
    <dgm:pt modelId="{55A4BE93-E38C-4F33-9048-5EC04C067EE4}" type="sibTrans" cxnId="{99DCCA33-95DA-4256-B9AE-2999591B7BD7}">
      <dgm:prSet/>
      <dgm:spPr/>
      <dgm:t>
        <a:bodyPr/>
        <a:lstStyle/>
        <a:p>
          <a:endParaRPr lang="ru-RU"/>
        </a:p>
      </dgm:t>
    </dgm:pt>
    <dgm:pt modelId="{4D91400C-DF41-44F5-9860-06B6B2193896}">
      <dgm:prSet custT="1"/>
      <dgm:spPr>
        <a:solidFill>
          <a:schemeClr val="tx2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ru-RU" sz="1600" dirty="0" smtClean="0">
              <a:solidFill>
                <a:schemeClr val="bg1"/>
              </a:solidFill>
              <a:latin typeface="+mn-lt"/>
            </a:rPr>
            <a:t>Баланс активов и пассивов</a:t>
          </a:r>
          <a:endParaRPr lang="ru-RU" sz="1600" dirty="0">
            <a:solidFill>
              <a:schemeClr val="bg1"/>
            </a:solidFill>
            <a:latin typeface="+mn-lt"/>
          </a:endParaRPr>
        </a:p>
      </dgm:t>
    </dgm:pt>
    <dgm:pt modelId="{0D77F956-EFF1-4FB9-BDA3-13F857801682}" type="parTrans" cxnId="{9BBE48D8-4CA1-4423-8D20-17EFD4432B56}">
      <dgm:prSet/>
      <dgm:spPr/>
      <dgm:t>
        <a:bodyPr/>
        <a:lstStyle/>
        <a:p>
          <a:endParaRPr lang="ru-RU"/>
        </a:p>
      </dgm:t>
    </dgm:pt>
    <dgm:pt modelId="{80A57D8A-5C93-4B00-A736-B61FB3CFA9AD}" type="sibTrans" cxnId="{9BBE48D8-4CA1-4423-8D20-17EFD4432B56}">
      <dgm:prSet/>
      <dgm:spPr/>
      <dgm:t>
        <a:bodyPr/>
        <a:lstStyle/>
        <a:p>
          <a:endParaRPr lang="ru-RU"/>
        </a:p>
      </dgm:t>
    </dgm:pt>
    <dgm:pt modelId="{9EC2257E-5683-4869-B1DE-DC78C299EA95}">
      <dgm:prSet custT="1"/>
      <dgm:spPr/>
      <dgm:t>
        <a:bodyPr/>
        <a:lstStyle/>
        <a:p>
          <a:r>
            <a:rPr lang="ru-RU" sz="1400" dirty="0" smtClean="0"/>
            <a:t>Счет использования располагаемого дохода</a:t>
          </a:r>
          <a:endParaRPr lang="ru-RU" sz="1400" dirty="0"/>
        </a:p>
      </dgm:t>
    </dgm:pt>
    <dgm:pt modelId="{0BCF64FA-4AB0-4B3D-86A7-EA451A15DE0E}" type="parTrans" cxnId="{D6404E20-296A-4209-9DB2-1A865906F92A}">
      <dgm:prSet/>
      <dgm:spPr/>
      <dgm:t>
        <a:bodyPr/>
        <a:lstStyle/>
        <a:p>
          <a:endParaRPr lang="ru-RU"/>
        </a:p>
      </dgm:t>
    </dgm:pt>
    <dgm:pt modelId="{DB708BFA-99D5-4FE4-AD9A-8E1068A3D4F0}" type="sibTrans" cxnId="{D6404E20-296A-4209-9DB2-1A865906F92A}">
      <dgm:prSet/>
      <dgm:spPr/>
      <dgm:t>
        <a:bodyPr/>
        <a:lstStyle/>
        <a:p>
          <a:endParaRPr lang="ru-RU"/>
        </a:p>
      </dgm:t>
    </dgm:pt>
    <dgm:pt modelId="{BD2153BC-70FD-40EF-B49F-FD3D536F6EBB}">
      <dgm:prSet custT="1"/>
      <dgm:spPr/>
      <dgm:t>
        <a:bodyPr/>
        <a:lstStyle/>
        <a:p>
          <a:r>
            <a:rPr lang="ru-RU" sz="1400" dirty="0" smtClean="0"/>
            <a:t>Счет вторичного распределения доходов</a:t>
          </a:r>
          <a:endParaRPr lang="ru-RU" sz="1400" dirty="0"/>
        </a:p>
      </dgm:t>
    </dgm:pt>
    <dgm:pt modelId="{0C93A810-1765-4C22-ACF8-69AC6C7D5FE6}" type="parTrans" cxnId="{E6735859-BE5F-4BB5-8908-8B4D9B253EFE}">
      <dgm:prSet/>
      <dgm:spPr/>
      <dgm:t>
        <a:bodyPr/>
        <a:lstStyle/>
        <a:p>
          <a:endParaRPr lang="ru-RU"/>
        </a:p>
      </dgm:t>
    </dgm:pt>
    <dgm:pt modelId="{F681B4F6-5AA2-42CA-895D-7D2FFAFBC5C0}" type="sibTrans" cxnId="{E6735859-BE5F-4BB5-8908-8B4D9B253EFE}">
      <dgm:prSet/>
      <dgm:spPr/>
      <dgm:t>
        <a:bodyPr/>
        <a:lstStyle/>
        <a:p>
          <a:endParaRPr lang="ru-RU"/>
        </a:p>
      </dgm:t>
    </dgm:pt>
    <dgm:pt modelId="{33525C56-E8AA-4BC2-BE84-D3F02CCE8CCD}">
      <dgm:prSet custT="1"/>
      <dgm:spPr/>
      <dgm:t>
        <a:bodyPr/>
        <a:lstStyle/>
        <a:p>
          <a:r>
            <a:rPr lang="ru-RU" sz="1400" dirty="0" smtClean="0"/>
            <a:t>Счет использования скорректированного дохода</a:t>
          </a:r>
          <a:endParaRPr lang="ru-RU" sz="1400" dirty="0"/>
        </a:p>
      </dgm:t>
    </dgm:pt>
    <dgm:pt modelId="{54AD68B3-65EC-4441-A261-D3F4EFB9A00E}" type="parTrans" cxnId="{62A41D96-688C-4FFE-8C71-D763A6F3A821}">
      <dgm:prSet/>
      <dgm:spPr/>
      <dgm:t>
        <a:bodyPr/>
        <a:lstStyle/>
        <a:p>
          <a:endParaRPr lang="ru-RU"/>
        </a:p>
      </dgm:t>
    </dgm:pt>
    <dgm:pt modelId="{BB2CCE80-46AB-480A-B551-8CFBBDF4570A}" type="sibTrans" cxnId="{62A41D96-688C-4FFE-8C71-D763A6F3A821}">
      <dgm:prSet/>
      <dgm:spPr/>
      <dgm:t>
        <a:bodyPr/>
        <a:lstStyle/>
        <a:p>
          <a:endParaRPr lang="ru-RU"/>
        </a:p>
      </dgm:t>
    </dgm:pt>
    <dgm:pt modelId="{2325184E-35CC-4A5E-815E-E254DFA916B8}">
      <dgm:prSet custT="1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ru-RU" sz="1600" dirty="0" smtClean="0"/>
            <a:t>Счет операций с капиталом</a:t>
          </a:r>
          <a:endParaRPr lang="ru-RU" sz="1600" dirty="0"/>
        </a:p>
      </dgm:t>
    </dgm:pt>
    <dgm:pt modelId="{6F898768-D7C2-4355-8186-6009989AF74A}" type="parTrans" cxnId="{83C0CC06-BA50-458A-8B9A-2BADE67D277F}">
      <dgm:prSet/>
      <dgm:spPr/>
      <dgm:t>
        <a:bodyPr/>
        <a:lstStyle/>
        <a:p>
          <a:endParaRPr lang="ru-RU"/>
        </a:p>
      </dgm:t>
    </dgm:pt>
    <dgm:pt modelId="{354BBCF6-8BB8-455B-909D-E12A9E1267D3}" type="sibTrans" cxnId="{83C0CC06-BA50-458A-8B9A-2BADE67D277F}">
      <dgm:prSet/>
      <dgm:spPr/>
      <dgm:t>
        <a:bodyPr/>
        <a:lstStyle/>
        <a:p>
          <a:endParaRPr lang="ru-RU"/>
        </a:p>
      </dgm:t>
    </dgm:pt>
    <dgm:pt modelId="{C0D2AEC3-068F-497E-A069-5C95E6AFD9BA}" type="pres">
      <dgm:prSet presAssocID="{7F35360F-83AA-4031-8C86-5755DB6410D9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2AC89BD3-1612-4B7D-8EA4-8545435D73A9}" type="pres">
      <dgm:prSet presAssocID="{E74BC9F4-AAF0-4937-96F2-FDD07DB6869A}" presName="root" presStyleCnt="0"/>
      <dgm:spPr/>
    </dgm:pt>
    <dgm:pt modelId="{F5803CE7-C9DB-4787-B822-EFCA278B548D}" type="pres">
      <dgm:prSet presAssocID="{E74BC9F4-AAF0-4937-96F2-FDD07DB6869A}" presName="rootComposite" presStyleCnt="0"/>
      <dgm:spPr/>
    </dgm:pt>
    <dgm:pt modelId="{477DB4AC-5D6D-45D2-AC0E-BE1A900B14BF}" type="pres">
      <dgm:prSet presAssocID="{E74BC9F4-AAF0-4937-96F2-FDD07DB6869A}" presName="rootText" presStyleLbl="node1" presStyleIdx="0" presStyleCnt="2" custScaleX="505606"/>
      <dgm:spPr/>
      <dgm:t>
        <a:bodyPr/>
        <a:lstStyle/>
        <a:p>
          <a:endParaRPr lang="ru-RU"/>
        </a:p>
      </dgm:t>
    </dgm:pt>
    <dgm:pt modelId="{3E24315F-B792-406F-B47F-2EB23FA93C84}" type="pres">
      <dgm:prSet presAssocID="{E74BC9F4-AAF0-4937-96F2-FDD07DB6869A}" presName="rootConnector" presStyleLbl="node1" presStyleIdx="0" presStyleCnt="2"/>
      <dgm:spPr/>
      <dgm:t>
        <a:bodyPr/>
        <a:lstStyle/>
        <a:p>
          <a:endParaRPr lang="ru-RU"/>
        </a:p>
      </dgm:t>
    </dgm:pt>
    <dgm:pt modelId="{F30D4617-3029-4EA9-9029-6D2D10B9A338}" type="pres">
      <dgm:prSet presAssocID="{E74BC9F4-AAF0-4937-96F2-FDD07DB6869A}" presName="childShape" presStyleCnt="0"/>
      <dgm:spPr/>
    </dgm:pt>
    <dgm:pt modelId="{FA1F930A-6975-4F28-A617-60CBDE064754}" type="pres">
      <dgm:prSet presAssocID="{BFE548CB-03AB-4846-92CD-8C515FB424E6}" presName="Name13" presStyleLbl="parChTrans1D2" presStyleIdx="0" presStyleCnt="12"/>
      <dgm:spPr/>
      <dgm:t>
        <a:bodyPr/>
        <a:lstStyle/>
        <a:p>
          <a:endParaRPr lang="ru-RU"/>
        </a:p>
      </dgm:t>
    </dgm:pt>
    <dgm:pt modelId="{F22E5369-427B-4E6E-A733-B475F86D8EF3}" type="pres">
      <dgm:prSet presAssocID="{57A1FB00-05F1-4D40-9FEF-219C21A2E644}" presName="childText" presStyleLbl="bgAcc1" presStyleIdx="0" presStyleCnt="12" custScaleX="380431" custScaleY="6062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E3DB8DB-BA15-4B11-8BB0-A3375D1D43E1}" type="pres">
      <dgm:prSet presAssocID="{6FF48768-5FCA-4528-A2B6-2A38865F642B}" presName="Name13" presStyleLbl="parChTrans1D2" presStyleIdx="1" presStyleCnt="12"/>
      <dgm:spPr/>
      <dgm:t>
        <a:bodyPr/>
        <a:lstStyle/>
        <a:p>
          <a:endParaRPr lang="ru-RU"/>
        </a:p>
      </dgm:t>
    </dgm:pt>
    <dgm:pt modelId="{45442736-C892-4E15-BEFE-C928F23BC153}" type="pres">
      <dgm:prSet presAssocID="{B0F6D479-9EC7-4A41-895A-4FCB8C3DC417}" presName="childText" presStyleLbl="bgAcc1" presStyleIdx="1" presStyleCnt="12" custScaleX="374653" custScaleY="6198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65EE640-0415-44E7-9CDC-A8D225CF0269}" type="pres">
      <dgm:prSet presAssocID="{3F2A74FD-FE26-48A5-9A7B-4B6540974FDB}" presName="Name13" presStyleLbl="parChTrans1D2" presStyleIdx="2" presStyleCnt="12"/>
      <dgm:spPr/>
      <dgm:t>
        <a:bodyPr/>
        <a:lstStyle/>
        <a:p>
          <a:endParaRPr lang="ru-RU"/>
        </a:p>
      </dgm:t>
    </dgm:pt>
    <dgm:pt modelId="{53FEA43E-0244-4428-A1D0-FF0445853C68}" type="pres">
      <dgm:prSet presAssocID="{D31198FD-344C-43DE-9A95-108DB97AA995}" presName="childText" presStyleLbl="bgAcc1" presStyleIdx="2" presStyleCnt="12" custScaleX="398979" custScaleY="6546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A956154-B24D-4144-B3EF-5C721651E34E}" type="pres">
      <dgm:prSet presAssocID="{6C9824F8-6E65-450E-9FDD-2F0D92778647}" presName="Name13" presStyleLbl="parChTrans1D2" presStyleIdx="3" presStyleCnt="12"/>
      <dgm:spPr/>
      <dgm:t>
        <a:bodyPr/>
        <a:lstStyle/>
        <a:p>
          <a:endParaRPr lang="ru-RU"/>
        </a:p>
      </dgm:t>
    </dgm:pt>
    <dgm:pt modelId="{AA265724-D042-4E86-9E8C-AB02168A2410}" type="pres">
      <dgm:prSet presAssocID="{1EB07348-C3CA-4977-8FC6-920F29D62B1D}" presName="childText" presStyleLbl="bgAcc1" presStyleIdx="3" presStyleCnt="12" custScaleX="538477" custScaleY="6503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E60100E-7529-4F1E-B7C7-740B2588F4A6}" type="pres">
      <dgm:prSet presAssocID="{0C93A810-1765-4C22-ACF8-69AC6C7D5FE6}" presName="Name13" presStyleLbl="parChTrans1D2" presStyleIdx="4" presStyleCnt="12"/>
      <dgm:spPr/>
      <dgm:t>
        <a:bodyPr/>
        <a:lstStyle/>
        <a:p>
          <a:endParaRPr lang="ru-RU"/>
        </a:p>
      </dgm:t>
    </dgm:pt>
    <dgm:pt modelId="{F69A0F8C-8010-4C5B-8525-0566880DB9A3}" type="pres">
      <dgm:prSet presAssocID="{BD2153BC-70FD-40EF-B49F-FD3D536F6EBB}" presName="childText" presStyleLbl="bgAcc1" presStyleIdx="4" presStyleCnt="12" custScaleX="503315" custScaleY="6970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A239F58-5855-4B4D-BAB7-606C287B1338}" type="pres">
      <dgm:prSet presAssocID="{0BCF64FA-4AB0-4B3D-86A7-EA451A15DE0E}" presName="Name13" presStyleLbl="parChTrans1D2" presStyleIdx="5" presStyleCnt="12"/>
      <dgm:spPr/>
      <dgm:t>
        <a:bodyPr/>
        <a:lstStyle/>
        <a:p>
          <a:endParaRPr lang="ru-RU"/>
        </a:p>
      </dgm:t>
    </dgm:pt>
    <dgm:pt modelId="{060F618E-8E83-4601-B8ED-71BE2B0C7491}" type="pres">
      <dgm:prSet presAssocID="{9EC2257E-5683-4869-B1DE-DC78C299EA95}" presName="childText" presStyleLbl="bgAcc1" presStyleIdx="5" presStyleCnt="12" custScaleX="495713" custScaleY="7036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56E2F43-F316-4D3E-A183-CEFD0BBB9608}" type="pres">
      <dgm:prSet presAssocID="{54AD68B3-65EC-4441-A261-D3F4EFB9A00E}" presName="Name13" presStyleLbl="parChTrans1D2" presStyleIdx="6" presStyleCnt="12"/>
      <dgm:spPr/>
      <dgm:t>
        <a:bodyPr/>
        <a:lstStyle/>
        <a:p>
          <a:endParaRPr lang="ru-RU"/>
        </a:p>
      </dgm:t>
    </dgm:pt>
    <dgm:pt modelId="{785982F3-7B41-4771-BE8B-CFBE8F30EA9A}" type="pres">
      <dgm:prSet presAssocID="{33525C56-E8AA-4BC2-BE84-D3F02CCE8CCD}" presName="childText" presStyleLbl="bgAcc1" presStyleIdx="6" presStyleCnt="12" custScaleX="537566" custScaleY="6768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80CE535-C5F1-4B48-A601-8AD7174BFC2F}" type="pres">
      <dgm:prSet presAssocID="{6F898768-D7C2-4355-8186-6009989AF74A}" presName="Name13" presStyleLbl="parChTrans1D2" presStyleIdx="7" presStyleCnt="12"/>
      <dgm:spPr/>
      <dgm:t>
        <a:bodyPr/>
        <a:lstStyle/>
        <a:p>
          <a:endParaRPr lang="ru-RU"/>
        </a:p>
      </dgm:t>
    </dgm:pt>
    <dgm:pt modelId="{A40868D8-2B23-43E6-BC49-E28F6740F46E}" type="pres">
      <dgm:prSet presAssocID="{2325184E-35CC-4A5E-815E-E254DFA916B8}" presName="childText" presStyleLbl="bgAcc1" presStyleIdx="7" presStyleCnt="12" custScaleX="418314" custScaleY="6566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476461D-5B8F-4CB8-B3E8-D9CEF89C81A3}" type="pres">
      <dgm:prSet presAssocID="{ACA5C0BE-F84B-4739-BB06-D314C3B9F3F5}" presName="root" presStyleCnt="0"/>
      <dgm:spPr/>
    </dgm:pt>
    <dgm:pt modelId="{B08642D0-57F7-49B5-971C-757427874891}" type="pres">
      <dgm:prSet presAssocID="{ACA5C0BE-F84B-4739-BB06-D314C3B9F3F5}" presName="rootComposite" presStyleCnt="0"/>
      <dgm:spPr/>
    </dgm:pt>
    <dgm:pt modelId="{BF30C224-DDD8-4C43-8BB7-D83F68451B2D}" type="pres">
      <dgm:prSet presAssocID="{ACA5C0BE-F84B-4739-BB06-D314C3B9F3F5}" presName="rootText" presStyleLbl="node1" presStyleIdx="1" presStyleCnt="2" custScaleX="215589"/>
      <dgm:spPr/>
      <dgm:t>
        <a:bodyPr/>
        <a:lstStyle/>
        <a:p>
          <a:endParaRPr lang="ru-RU"/>
        </a:p>
      </dgm:t>
    </dgm:pt>
    <dgm:pt modelId="{59B7F6EB-AB96-49C8-AB15-3ACB1CE2CEB6}" type="pres">
      <dgm:prSet presAssocID="{ACA5C0BE-F84B-4739-BB06-D314C3B9F3F5}" presName="rootConnector" presStyleLbl="node1" presStyleIdx="1" presStyleCnt="2"/>
      <dgm:spPr/>
      <dgm:t>
        <a:bodyPr/>
        <a:lstStyle/>
        <a:p>
          <a:endParaRPr lang="ru-RU"/>
        </a:p>
      </dgm:t>
    </dgm:pt>
    <dgm:pt modelId="{D6EAAAFD-C57B-4A60-9D25-A4DAC6216063}" type="pres">
      <dgm:prSet presAssocID="{ACA5C0BE-F84B-4739-BB06-D314C3B9F3F5}" presName="childShape" presStyleCnt="0"/>
      <dgm:spPr/>
    </dgm:pt>
    <dgm:pt modelId="{1A6C3D45-8E3C-41DC-87B6-CEC1EB7B3CD0}" type="pres">
      <dgm:prSet presAssocID="{2480FB24-DCF5-4B82-8ECC-3FF0A74DB8DD}" presName="Name13" presStyleLbl="parChTrans1D2" presStyleIdx="8" presStyleCnt="12"/>
      <dgm:spPr/>
      <dgm:t>
        <a:bodyPr/>
        <a:lstStyle/>
        <a:p>
          <a:endParaRPr lang="ru-RU"/>
        </a:p>
      </dgm:t>
    </dgm:pt>
    <dgm:pt modelId="{ED22BB59-BC40-4A91-9F60-4BA313E0EF54}" type="pres">
      <dgm:prSet presAssocID="{114121C6-CDC8-4FAA-B519-5F9B922FE1F1}" presName="childText" presStyleLbl="bgAcc1" presStyleIdx="8" presStyleCnt="12" custScaleX="217667" custScaleY="10210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7AD57F2-753F-4CF7-B263-67BE39F8E47F}" type="pres">
      <dgm:prSet presAssocID="{66E2A5CD-9008-46D4-A521-9F6E424968C9}" presName="Name13" presStyleLbl="parChTrans1D2" presStyleIdx="9" presStyleCnt="12"/>
      <dgm:spPr/>
      <dgm:t>
        <a:bodyPr/>
        <a:lstStyle/>
        <a:p>
          <a:endParaRPr lang="ru-RU"/>
        </a:p>
      </dgm:t>
    </dgm:pt>
    <dgm:pt modelId="{0E9280F9-9659-478D-97E0-1192B2025AB7}" type="pres">
      <dgm:prSet presAssocID="{D1E40EB0-6A14-4DC8-B5FB-7423B922C6B1}" presName="childText" presStyleLbl="bgAcc1" presStyleIdx="9" presStyleCnt="12" custScaleX="229931" custScaleY="9654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14D161C-6933-47F0-962B-DEF4D036E0AA}" type="pres">
      <dgm:prSet presAssocID="{6728FAB6-4524-47BF-8A4B-53E554E9CE0F}" presName="Name13" presStyleLbl="parChTrans1D2" presStyleIdx="10" presStyleCnt="12"/>
      <dgm:spPr/>
      <dgm:t>
        <a:bodyPr/>
        <a:lstStyle/>
        <a:p>
          <a:endParaRPr lang="ru-RU"/>
        </a:p>
      </dgm:t>
    </dgm:pt>
    <dgm:pt modelId="{E9EE5161-CCF8-45A3-9386-74FB53D435AB}" type="pres">
      <dgm:prSet presAssocID="{76C64A67-6F61-45ED-A69F-8D691ACAF72A}" presName="childText" presStyleLbl="bgAcc1" presStyleIdx="10" presStyleCnt="12" custScaleX="244333" custScaleY="13627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DF57666-A52E-4132-8EB5-061648B6A7B8}" type="pres">
      <dgm:prSet presAssocID="{0D77F956-EFF1-4FB9-BDA3-13F857801682}" presName="Name13" presStyleLbl="parChTrans1D2" presStyleIdx="11" presStyleCnt="12"/>
      <dgm:spPr/>
      <dgm:t>
        <a:bodyPr/>
        <a:lstStyle/>
        <a:p>
          <a:endParaRPr lang="ru-RU"/>
        </a:p>
      </dgm:t>
    </dgm:pt>
    <dgm:pt modelId="{C5187F90-D4F6-4550-881D-0D6CBE1FD6A0}" type="pres">
      <dgm:prSet presAssocID="{4D91400C-DF41-44F5-9860-06B6B2193896}" presName="childText" presStyleLbl="bgAcc1" presStyleIdx="11" presStyleCnt="12" custScaleX="233823" custScaleY="125477" custLinFactNeighborY="87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6404E20-296A-4209-9DB2-1A865906F92A}" srcId="{E74BC9F4-AAF0-4937-96F2-FDD07DB6869A}" destId="{9EC2257E-5683-4869-B1DE-DC78C299EA95}" srcOrd="5" destOrd="0" parTransId="{0BCF64FA-4AB0-4B3D-86A7-EA451A15DE0E}" sibTransId="{DB708BFA-99D5-4FE4-AD9A-8E1068A3D4F0}"/>
    <dgm:cxn modelId="{03C83482-BA28-4928-83B8-92D0B02AC9D6}" type="presOf" srcId="{D31198FD-344C-43DE-9A95-108DB97AA995}" destId="{53FEA43E-0244-4428-A1D0-FF0445853C68}" srcOrd="0" destOrd="0" presId="urn:microsoft.com/office/officeart/2005/8/layout/hierarchy3"/>
    <dgm:cxn modelId="{4FB7B4D6-7F72-4C7B-B563-F09B6619715A}" type="presOf" srcId="{76C64A67-6F61-45ED-A69F-8D691ACAF72A}" destId="{E9EE5161-CCF8-45A3-9386-74FB53D435AB}" srcOrd="0" destOrd="0" presId="urn:microsoft.com/office/officeart/2005/8/layout/hierarchy3"/>
    <dgm:cxn modelId="{1FEED432-80B9-4F6F-AAC1-F04DCB260F44}" type="presOf" srcId="{2325184E-35CC-4A5E-815E-E254DFA916B8}" destId="{A40868D8-2B23-43E6-BC49-E28F6740F46E}" srcOrd="0" destOrd="0" presId="urn:microsoft.com/office/officeart/2005/8/layout/hierarchy3"/>
    <dgm:cxn modelId="{34E503F2-87E9-4AFB-B22A-EB481EF7CDCF}" type="presOf" srcId="{114121C6-CDC8-4FAA-B519-5F9B922FE1F1}" destId="{ED22BB59-BC40-4A91-9F60-4BA313E0EF54}" srcOrd="0" destOrd="0" presId="urn:microsoft.com/office/officeart/2005/8/layout/hierarchy3"/>
    <dgm:cxn modelId="{1EE5593D-0719-47D4-B03E-264E3348C37F}" srcId="{E74BC9F4-AAF0-4937-96F2-FDD07DB6869A}" destId="{1EB07348-C3CA-4977-8FC6-920F29D62B1D}" srcOrd="3" destOrd="0" parTransId="{6C9824F8-6E65-450E-9FDD-2F0D92778647}" sibTransId="{04AE93D8-05DB-4133-BF27-8A5146D5CEF3}"/>
    <dgm:cxn modelId="{16C20638-8C98-4E49-A96C-89D20E9972F3}" type="presOf" srcId="{33525C56-E8AA-4BC2-BE84-D3F02CCE8CCD}" destId="{785982F3-7B41-4771-BE8B-CFBE8F30EA9A}" srcOrd="0" destOrd="0" presId="urn:microsoft.com/office/officeart/2005/8/layout/hierarchy3"/>
    <dgm:cxn modelId="{96885149-3742-4E59-B4E0-5B77FC89A1DD}" srcId="{E74BC9F4-AAF0-4937-96F2-FDD07DB6869A}" destId="{D31198FD-344C-43DE-9A95-108DB97AA995}" srcOrd="2" destOrd="0" parTransId="{3F2A74FD-FE26-48A5-9A7B-4B6540974FDB}" sibTransId="{64257A44-0827-42DE-8766-0629085D20E5}"/>
    <dgm:cxn modelId="{7C806599-04D6-4A2C-87FA-278A867DBE12}" type="presOf" srcId="{BD2153BC-70FD-40EF-B49F-FD3D536F6EBB}" destId="{F69A0F8C-8010-4C5B-8525-0566880DB9A3}" srcOrd="0" destOrd="0" presId="urn:microsoft.com/office/officeart/2005/8/layout/hierarchy3"/>
    <dgm:cxn modelId="{8070AE62-524C-4720-AA6E-1D76C8230148}" type="presOf" srcId="{6C9824F8-6E65-450E-9FDD-2F0D92778647}" destId="{5A956154-B24D-4144-B3EF-5C721651E34E}" srcOrd="0" destOrd="0" presId="urn:microsoft.com/office/officeart/2005/8/layout/hierarchy3"/>
    <dgm:cxn modelId="{9DC1AD05-E3C5-47C3-890E-9F93121964A2}" type="presOf" srcId="{0D77F956-EFF1-4FB9-BDA3-13F857801682}" destId="{0DF57666-A52E-4132-8EB5-061648B6A7B8}" srcOrd="0" destOrd="0" presId="urn:microsoft.com/office/officeart/2005/8/layout/hierarchy3"/>
    <dgm:cxn modelId="{F4E980A0-109C-4A06-B3BB-D33DF1148384}" type="presOf" srcId="{6728FAB6-4524-47BF-8A4B-53E554E9CE0F}" destId="{614D161C-6933-47F0-962B-DEF4D036E0AA}" srcOrd="0" destOrd="0" presId="urn:microsoft.com/office/officeart/2005/8/layout/hierarchy3"/>
    <dgm:cxn modelId="{5883277B-2E60-4284-9999-8CEAC0597BB8}" type="presOf" srcId="{D1E40EB0-6A14-4DC8-B5FB-7423B922C6B1}" destId="{0E9280F9-9659-478D-97E0-1192B2025AB7}" srcOrd="0" destOrd="0" presId="urn:microsoft.com/office/officeart/2005/8/layout/hierarchy3"/>
    <dgm:cxn modelId="{83C0CC06-BA50-458A-8B9A-2BADE67D277F}" srcId="{E74BC9F4-AAF0-4937-96F2-FDD07DB6869A}" destId="{2325184E-35CC-4A5E-815E-E254DFA916B8}" srcOrd="7" destOrd="0" parTransId="{6F898768-D7C2-4355-8186-6009989AF74A}" sibTransId="{354BBCF6-8BB8-455B-909D-E12A9E1267D3}"/>
    <dgm:cxn modelId="{69A0B164-C114-408C-B1DC-79E947F19983}" type="presOf" srcId="{57A1FB00-05F1-4D40-9FEF-219C21A2E644}" destId="{F22E5369-427B-4E6E-A733-B475F86D8EF3}" srcOrd="0" destOrd="0" presId="urn:microsoft.com/office/officeart/2005/8/layout/hierarchy3"/>
    <dgm:cxn modelId="{B6E41672-D4BB-41DD-A7AD-612D98FB1751}" type="presOf" srcId="{ACA5C0BE-F84B-4739-BB06-D314C3B9F3F5}" destId="{BF30C224-DDD8-4C43-8BB7-D83F68451B2D}" srcOrd="0" destOrd="0" presId="urn:microsoft.com/office/officeart/2005/8/layout/hierarchy3"/>
    <dgm:cxn modelId="{9457AA34-404E-4EAB-A7A4-B91E933DE86B}" type="presOf" srcId="{6F898768-D7C2-4355-8186-6009989AF74A}" destId="{080CE535-C5F1-4B48-A601-8AD7174BFC2F}" srcOrd="0" destOrd="0" presId="urn:microsoft.com/office/officeart/2005/8/layout/hierarchy3"/>
    <dgm:cxn modelId="{A8C10CBD-9FB6-46EB-98D0-AA59D2FB7A6B}" type="presOf" srcId="{7F35360F-83AA-4031-8C86-5755DB6410D9}" destId="{C0D2AEC3-068F-497E-A069-5C95E6AFD9BA}" srcOrd="0" destOrd="0" presId="urn:microsoft.com/office/officeart/2005/8/layout/hierarchy3"/>
    <dgm:cxn modelId="{9BBE48D8-4CA1-4423-8D20-17EFD4432B56}" srcId="{ACA5C0BE-F84B-4739-BB06-D314C3B9F3F5}" destId="{4D91400C-DF41-44F5-9860-06B6B2193896}" srcOrd="3" destOrd="0" parTransId="{0D77F956-EFF1-4FB9-BDA3-13F857801682}" sibTransId="{80A57D8A-5C93-4B00-A736-B61FB3CFA9AD}"/>
    <dgm:cxn modelId="{723E76DA-831E-45CA-9170-21BB497D83DE}" type="presOf" srcId="{0BCF64FA-4AB0-4B3D-86A7-EA451A15DE0E}" destId="{BA239F58-5855-4B4D-BAB7-606C287B1338}" srcOrd="0" destOrd="0" presId="urn:microsoft.com/office/officeart/2005/8/layout/hierarchy3"/>
    <dgm:cxn modelId="{12AA7241-25B2-417E-9900-D9E6F8930013}" type="presOf" srcId="{66E2A5CD-9008-46D4-A521-9F6E424968C9}" destId="{67AD57F2-753F-4CF7-B263-67BE39F8E47F}" srcOrd="0" destOrd="0" presId="urn:microsoft.com/office/officeart/2005/8/layout/hierarchy3"/>
    <dgm:cxn modelId="{316086DC-61B3-4607-9532-44C165A3CF7E}" type="presOf" srcId="{4D91400C-DF41-44F5-9860-06B6B2193896}" destId="{C5187F90-D4F6-4550-881D-0D6CBE1FD6A0}" srcOrd="0" destOrd="0" presId="urn:microsoft.com/office/officeart/2005/8/layout/hierarchy3"/>
    <dgm:cxn modelId="{B431CC3D-3C77-495F-B440-BA787B89BFFE}" type="presOf" srcId="{9EC2257E-5683-4869-B1DE-DC78C299EA95}" destId="{060F618E-8E83-4601-B8ED-71BE2B0C7491}" srcOrd="0" destOrd="0" presId="urn:microsoft.com/office/officeart/2005/8/layout/hierarchy3"/>
    <dgm:cxn modelId="{5F4C6AC8-60F2-48E1-A45D-7D0B9F25D183}" srcId="{E74BC9F4-AAF0-4937-96F2-FDD07DB6869A}" destId="{B0F6D479-9EC7-4A41-895A-4FCB8C3DC417}" srcOrd="1" destOrd="0" parTransId="{6FF48768-5FCA-4528-A2B6-2A38865F642B}" sibTransId="{298C74F5-17DF-4938-BCA8-AE2731BCCA29}"/>
    <dgm:cxn modelId="{FE91B750-8C2A-45B0-B09B-5086327586DC}" srcId="{E74BC9F4-AAF0-4937-96F2-FDD07DB6869A}" destId="{57A1FB00-05F1-4D40-9FEF-219C21A2E644}" srcOrd="0" destOrd="0" parTransId="{BFE548CB-03AB-4846-92CD-8C515FB424E6}" sibTransId="{7C4B5012-6BEB-4B9A-AF12-0A7EA7B895D6}"/>
    <dgm:cxn modelId="{E18EAC9E-6E17-4FCE-BACC-E76D325B737C}" type="presOf" srcId="{B0F6D479-9EC7-4A41-895A-4FCB8C3DC417}" destId="{45442736-C892-4E15-BEFE-C928F23BC153}" srcOrd="0" destOrd="0" presId="urn:microsoft.com/office/officeart/2005/8/layout/hierarchy3"/>
    <dgm:cxn modelId="{9EBF7194-10FF-4EA9-AA44-1E1893FF0B73}" type="presOf" srcId="{ACA5C0BE-F84B-4739-BB06-D314C3B9F3F5}" destId="{59B7F6EB-AB96-49C8-AB15-3ACB1CE2CEB6}" srcOrd="1" destOrd="0" presId="urn:microsoft.com/office/officeart/2005/8/layout/hierarchy3"/>
    <dgm:cxn modelId="{99DCCA33-95DA-4256-B9AE-2999591B7BD7}" srcId="{ACA5C0BE-F84B-4739-BB06-D314C3B9F3F5}" destId="{76C64A67-6F61-45ED-A69F-8D691ACAF72A}" srcOrd="2" destOrd="0" parTransId="{6728FAB6-4524-47BF-8A4B-53E554E9CE0F}" sibTransId="{55A4BE93-E38C-4F33-9048-5EC04C067EE4}"/>
    <dgm:cxn modelId="{5A73FF42-1585-4C1E-8276-19DB877D487A}" srcId="{ACA5C0BE-F84B-4739-BB06-D314C3B9F3F5}" destId="{D1E40EB0-6A14-4DC8-B5FB-7423B922C6B1}" srcOrd="1" destOrd="0" parTransId="{66E2A5CD-9008-46D4-A521-9F6E424968C9}" sibTransId="{1F8DD1BD-3D6F-465F-B6A3-0459E87E1F72}"/>
    <dgm:cxn modelId="{A4BA3AD7-E9AC-4FEF-9E0D-B02776CD5402}" type="presOf" srcId="{E74BC9F4-AAF0-4937-96F2-FDD07DB6869A}" destId="{477DB4AC-5D6D-45D2-AC0E-BE1A900B14BF}" srcOrd="0" destOrd="0" presId="urn:microsoft.com/office/officeart/2005/8/layout/hierarchy3"/>
    <dgm:cxn modelId="{0095A6EB-D366-417D-BDD8-78521637EE81}" type="presOf" srcId="{54AD68B3-65EC-4441-A261-D3F4EFB9A00E}" destId="{156E2F43-F316-4D3E-A183-CEFD0BBB9608}" srcOrd="0" destOrd="0" presId="urn:microsoft.com/office/officeart/2005/8/layout/hierarchy3"/>
    <dgm:cxn modelId="{62A41D96-688C-4FFE-8C71-D763A6F3A821}" srcId="{E74BC9F4-AAF0-4937-96F2-FDD07DB6869A}" destId="{33525C56-E8AA-4BC2-BE84-D3F02CCE8CCD}" srcOrd="6" destOrd="0" parTransId="{54AD68B3-65EC-4441-A261-D3F4EFB9A00E}" sibTransId="{BB2CCE80-46AB-480A-B551-8CFBBDF4570A}"/>
    <dgm:cxn modelId="{1361B413-1003-450E-8A17-51F1868DB205}" type="presOf" srcId="{3F2A74FD-FE26-48A5-9A7B-4B6540974FDB}" destId="{F65EE640-0415-44E7-9CDC-A8D225CF0269}" srcOrd="0" destOrd="0" presId="urn:microsoft.com/office/officeart/2005/8/layout/hierarchy3"/>
    <dgm:cxn modelId="{8DA59EAF-0158-469F-86DC-48A02F692A01}" srcId="{ACA5C0BE-F84B-4739-BB06-D314C3B9F3F5}" destId="{114121C6-CDC8-4FAA-B519-5F9B922FE1F1}" srcOrd="0" destOrd="0" parTransId="{2480FB24-DCF5-4B82-8ECC-3FF0A74DB8DD}" sibTransId="{91D72196-F3DC-49F4-B66A-E43CEBBC6CE4}"/>
    <dgm:cxn modelId="{E6735859-BE5F-4BB5-8908-8B4D9B253EFE}" srcId="{E74BC9F4-AAF0-4937-96F2-FDD07DB6869A}" destId="{BD2153BC-70FD-40EF-B49F-FD3D536F6EBB}" srcOrd="4" destOrd="0" parTransId="{0C93A810-1765-4C22-ACF8-69AC6C7D5FE6}" sibTransId="{F681B4F6-5AA2-42CA-895D-7D2FFAFBC5C0}"/>
    <dgm:cxn modelId="{487D5363-84EF-4F1C-8F36-E682FD169F74}" type="presOf" srcId="{2480FB24-DCF5-4B82-8ECC-3FF0A74DB8DD}" destId="{1A6C3D45-8E3C-41DC-87B6-CEC1EB7B3CD0}" srcOrd="0" destOrd="0" presId="urn:microsoft.com/office/officeart/2005/8/layout/hierarchy3"/>
    <dgm:cxn modelId="{5F73A7FE-3533-4FDC-B0D0-67EADB1C0D21}" type="presOf" srcId="{6FF48768-5FCA-4528-A2B6-2A38865F642B}" destId="{CE3DB8DB-BA15-4B11-8BB0-A3375D1D43E1}" srcOrd="0" destOrd="0" presId="urn:microsoft.com/office/officeart/2005/8/layout/hierarchy3"/>
    <dgm:cxn modelId="{E034FAFF-2632-49D5-8BF6-F848239808BF}" type="presOf" srcId="{E74BC9F4-AAF0-4937-96F2-FDD07DB6869A}" destId="{3E24315F-B792-406F-B47F-2EB23FA93C84}" srcOrd="1" destOrd="0" presId="urn:microsoft.com/office/officeart/2005/8/layout/hierarchy3"/>
    <dgm:cxn modelId="{3008360C-E66B-47E7-BFC8-970F75B71F18}" type="presOf" srcId="{0C93A810-1765-4C22-ACF8-69AC6C7D5FE6}" destId="{BE60100E-7529-4F1E-B7C7-740B2588F4A6}" srcOrd="0" destOrd="0" presId="urn:microsoft.com/office/officeart/2005/8/layout/hierarchy3"/>
    <dgm:cxn modelId="{AF56A4C2-E8DB-43E0-B322-087763957D2C}" type="presOf" srcId="{BFE548CB-03AB-4846-92CD-8C515FB424E6}" destId="{FA1F930A-6975-4F28-A617-60CBDE064754}" srcOrd="0" destOrd="0" presId="urn:microsoft.com/office/officeart/2005/8/layout/hierarchy3"/>
    <dgm:cxn modelId="{A9A0671D-317C-4CE3-A038-EFED5A20698B}" srcId="{7F35360F-83AA-4031-8C86-5755DB6410D9}" destId="{E74BC9F4-AAF0-4937-96F2-FDD07DB6869A}" srcOrd="0" destOrd="0" parTransId="{9A8478AD-7ED7-4AE3-BC0F-E9F5F58B3380}" sibTransId="{22BF594C-5DCE-4EF9-A0E0-4160FAC810AA}"/>
    <dgm:cxn modelId="{1F31444E-9B4B-4FC8-B64B-8DCFB60CD74D}" srcId="{7F35360F-83AA-4031-8C86-5755DB6410D9}" destId="{ACA5C0BE-F84B-4739-BB06-D314C3B9F3F5}" srcOrd="1" destOrd="0" parTransId="{193CFC23-9B74-4422-9DF5-04115C001EDD}" sibTransId="{4651D6C2-F589-4B17-BE0C-78F3D8689E74}"/>
    <dgm:cxn modelId="{09B9C647-2FBC-457D-A07E-D138AB4EE0E5}" type="presOf" srcId="{1EB07348-C3CA-4977-8FC6-920F29D62B1D}" destId="{AA265724-D042-4E86-9E8C-AB02168A2410}" srcOrd="0" destOrd="0" presId="urn:microsoft.com/office/officeart/2005/8/layout/hierarchy3"/>
    <dgm:cxn modelId="{BD8AD9C1-FE21-4063-9A0E-1FD3861A94CF}" type="presParOf" srcId="{C0D2AEC3-068F-497E-A069-5C95E6AFD9BA}" destId="{2AC89BD3-1612-4B7D-8EA4-8545435D73A9}" srcOrd="0" destOrd="0" presId="urn:microsoft.com/office/officeart/2005/8/layout/hierarchy3"/>
    <dgm:cxn modelId="{35777558-775E-426B-9911-8959D796531C}" type="presParOf" srcId="{2AC89BD3-1612-4B7D-8EA4-8545435D73A9}" destId="{F5803CE7-C9DB-4787-B822-EFCA278B548D}" srcOrd="0" destOrd="0" presId="urn:microsoft.com/office/officeart/2005/8/layout/hierarchy3"/>
    <dgm:cxn modelId="{333D8F8F-18CE-467E-A590-CF76CDACC7A4}" type="presParOf" srcId="{F5803CE7-C9DB-4787-B822-EFCA278B548D}" destId="{477DB4AC-5D6D-45D2-AC0E-BE1A900B14BF}" srcOrd="0" destOrd="0" presId="urn:microsoft.com/office/officeart/2005/8/layout/hierarchy3"/>
    <dgm:cxn modelId="{951B4069-E0CE-4279-8267-3E12B251ADE9}" type="presParOf" srcId="{F5803CE7-C9DB-4787-B822-EFCA278B548D}" destId="{3E24315F-B792-406F-B47F-2EB23FA93C84}" srcOrd="1" destOrd="0" presId="urn:microsoft.com/office/officeart/2005/8/layout/hierarchy3"/>
    <dgm:cxn modelId="{10B2110B-7CF1-48D0-ADBB-65CFB9B6581E}" type="presParOf" srcId="{2AC89BD3-1612-4B7D-8EA4-8545435D73A9}" destId="{F30D4617-3029-4EA9-9029-6D2D10B9A338}" srcOrd="1" destOrd="0" presId="urn:microsoft.com/office/officeart/2005/8/layout/hierarchy3"/>
    <dgm:cxn modelId="{D440E48E-DB03-47ED-B25E-F00CC6D81050}" type="presParOf" srcId="{F30D4617-3029-4EA9-9029-6D2D10B9A338}" destId="{FA1F930A-6975-4F28-A617-60CBDE064754}" srcOrd="0" destOrd="0" presId="urn:microsoft.com/office/officeart/2005/8/layout/hierarchy3"/>
    <dgm:cxn modelId="{36F0FED3-3E11-41D7-957B-85D6CC24D441}" type="presParOf" srcId="{F30D4617-3029-4EA9-9029-6D2D10B9A338}" destId="{F22E5369-427B-4E6E-A733-B475F86D8EF3}" srcOrd="1" destOrd="0" presId="urn:microsoft.com/office/officeart/2005/8/layout/hierarchy3"/>
    <dgm:cxn modelId="{08F53B77-8237-48C4-B733-C49780BCB4A9}" type="presParOf" srcId="{F30D4617-3029-4EA9-9029-6D2D10B9A338}" destId="{CE3DB8DB-BA15-4B11-8BB0-A3375D1D43E1}" srcOrd="2" destOrd="0" presId="urn:microsoft.com/office/officeart/2005/8/layout/hierarchy3"/>
    <dgm:cxn modelId="{9794847B-617E-4E5C-A1DF-B003963829C8}" type="presParOf" srcId="{F30D4617-3029-4EA9-9029-6D2D10B9A338}" destId="{45442736-C892-4E15-BEFE-C928F23BC153}" srcOrd="3" destOrd="0" presId="urn:microsoft.com/office/officeart/2005/8/layout/hierarchy3"/>
    <dgm:cxn modelId="{8803D846-09F4-4F11-AABB-4AC1BED6608B}" type="presParOf" srcId="{F30D4617-3029-4EA9-9029-6D2D10B9A338}" destId="{F65EE640-0415-44E7-9CDC-A8D225CF0269}" srcOrd="4" destOrd="0" presId="urn:microsoft.com/office/officeart/2005/8/layout/hierarchy3"/>
    <dgm:cxn modelId="{32CEAFF9-876C-43A4-A5AA-ED40959ED80A}" type="presParOf" srcId="{F30D4617-3029-4EA9-9029-6D2D10B9A338}" destId="{53FEA43E-0244-4428-A1D0-FF0445853C68}" srcOrd="5" destOrd="0" presId="urn:microsoft.com/office/officeart/2005/8/layout/hierarchy3"/>
    <dgm:cxn modelId="{FA0A5FD2-057A-4A98-8F9E-113C8C400388}" type="presParOf" srcId="{F30D4617-3029-4EA9-9029-6D2D10B9A338}" destId="{5A956154-B24D-4144-B3EF-5C721651E34E}" srcOrd="6" destOrd="0" presId="urn:microsoft.com/office/officeart/2005/8/layout/hierarchy3"/>
    <dgm:cxn modelId="{4EC39A15-A7FF-4345-9FA4-D98E3F4EDF6F}" type="presParOf" srcId="{F30D4617-3029-4EA9-9029-6D2D10B9A338}" destId="{AA265724-D042-4E86-9E8C-AB02168A2410}" srcOrd="7" destOrd="0" presId="urn:microsoft.com/office/officeart/2005/8/layout/hierarchy3"/>
    <dgm:cxn modelId="{0BAD7116-D167-4BE5-81EF-4772171D51C2}" type="presParOf" srcId="{F30D4617-3029-4EA9-9029-6D2D10B9A338}" destId="{BE60100E-7529-4F1E-B7C7-740B2588F4A6}" srcOrd="8" destOrd="0" presId="urn:microsoft.com/office/officeart/2005/8/layout/hierarchy3"/>
    <dgm:cxn modelId="{BB4614F9-B63C-47CD-8B3A-976D68C71F51}" type="presParOf" srcId="{F30D4617-3029-4EA9-9029-6D2D10B9A338}" destId="{F69A0F8C-8010-4C5B-8525-0566880DB9A3}" srcOrd="9" destOrd="0" presId="urn:microsoft.com/office/officeart/2005/8/layout/hierarchy3"/>
    <dgm:cxn modelId="{C88B0877-4F92-4E4B-9DAD-0F901F65AE53}" type="presParOf" srcId="{F30D4617-3029-4EA9-9029-6D2D10B9A338}" destId="{BA239F58-5855-4B4D-BAB7-606C287B1338}" srcOrd="10" destOrd="0" presId="urn:microsoft.com/office/officeart/2005/8/layout/hierarchy3"/>
    <dgm:cxn modelId="{540085CB-6A64-4C53-83F8-E0CC8B4657A9}" type="presParOf" srcId="{F30D4617-3029-4EA9-9029-6D2D10B9A338}" destId="{060F618E-8E83-4601-B8ED-71BE2B0C7491}" srcOrd="11" destOrd="0" presId="urn:microsoft.com/office/officeart/2005/8/layout/hierarchy3"/>
    <dgm:cxn modelId="{B66AD9CE-D42C-4DEA-80E2-D89A9BEE3BB3}" type="presParOf" srcId="{F30D4617-3029-4EA9-9029-6D2D10B9A338}" destId="{156E2F43-F316-4D3E-A183-CEFD0BBB9608}" srcOrd="12" destOrd="0" presId="urn:microsoft.com/office/officeart/2005/8/layout/hierarchy3"/>
    <dgm:cxn modelId="{331D47DE-AFA7-4F78-807A-E4982C546434}" type="presParOf" srcId="{F30D4617-3029-4EA9-9029-6D2D10B9A338}" destId="{785982F3-7B41-4771-BE8B-CFBE8F30EA9A}" srcOrd="13" destOrd="0" presId="urn:microsoft.com/office/officeart/2005/8/layout/hierarchy3"/>
    <dgm:cxn modelId="{D45B2ECF-E981-4474-90BE-AD6E37CE3BC9}" type="presParOf" srcId="{F30D4617-3029-4EA9-9029-6D2D10B9A338}" destId="{080CE535-C5F1-4B48-A601-8AD7174BFC2F}" srcOrd="14" destOrd="0" presId="urn:microsoft.com/office/officeart/2005/8/layout/hierarchy3"/>
    <dgm:cxn modelId="{2AC986AE-D0AA-4868-A920-46445F22CEB9}" type="presParOf" srcId="{F30D4617-3029-4EA9-9029-6D2D10B9A338}" destId="{A40868D8-2B23-43E6-BC49-E28F6740F46E}" srcOrd="15" destOrd="0" presId="urn:microsoft.com/office/officeart/2005/8/layout/hierarchy3"/>
    <dgm:cxn modelId="{50768356-BBD2-4075-AB56-D0C1CD49CE5C}" type="presParOf" srcId="{C0D2AEC3-068F-497E-A069-5C95E6AFD9BA}" destId="{6476461D-5B8F-4CB8-B3E8-D9CEF89C81A3}" srcOrd="1" destOrd="0" presId="urn:microsoft.com/office/officeart/2005/8/layout/hierarchy3"/>
    <dgm:cxn modelId="{55DFE105-50F8-43C4-9BD8-9C2323E8914F}" type="presParOf" srcId="{6476461D-5B8F-4CB8-B3E8-D9CEF89C81A3}" destId="{B08642D0-57F7-49B5-971C-757427874891}" srcOrd="0" destOrd="0" presId="urn:microsoft.com/office/officeart/2005/8/layout/hierarchy3"/>
    <dgm:cxn modelId="{D2C113D8-3F11-43E0-9AC4-D7DD85A991C9}" type="presParOf" srcId="{B08642D0-57F7-49B5-971C-757427874891}" destId="{BF30C224-DDD8-4C43-8BB7-D83F68451B2D}" srcOrd="0" destOrd="0" presId="urn:microsoft.com/office/officeart/2005/8/layout/hierarchy3"/>
    <dgm:cxn modelId="{15E81891-F31E-4226-9F74-6DB2C1743D8B}" type="presParOf" srcId="{B08642D0-57F7-49B5-971C-757427874891}" destId="{59B7F6EB-AB96-49C8-AB15-3ACB1CE2CEB6}" srcOrd="1" destOrd="0" presId="urn:microsoft.com/office/officeart/2005/8/layout/hierarchy3"/>
    <dgm:cxn modelId="{655D532F-25A2-475D-904D-F10F54161CE9}" type="presParOf" srcId="{6476461D-5B8F-4CB8-B3E8-D9CEF89C81A3}" destId="{D6EAAAFD-C57B-4A60-9D25-A4DAC6216063}" srcOrd="1" destOrd="0" presId="urn:microsoft.com/office/officeart/2005/8/layout/hierarchy3"/>
    <dgm:cxn modelId="{60BB5E5C-5033-457A-8D6E-B07335657413}" type="presParOf" srcId="{D6EAAAFD-C57B-4A60-9D25-A4DAC6216063}" destId="{1A6C3D45-8E3C-41DC-87B6-CEC1EB7B3CD0}" srcOrd="0" destOrd="0" presId="urn:microsoft.com/office/officeart/2005/8/layout/hierarchy3"/>
    <dgm:cxn modelId="{E8DA01F3-187B-4973-8686-5806ABBA9A32}" type="presParOf" srcId="{D6EAAAFD-C57B-4A60-9D25-A4DAC6216063}" destId="{ED22BB59-BC40-4A91-9F60-4BA313E0EF54}" srcOrd="1" destOrd="0" presId="urn:microsoft.com/office/officeart/2005/8/layout/hierarchy3"/>
    <dgm:cxn modelId="{4033ED29-54CF-4F11-9C5B-C89C966B8FEE}" type="presParOf" srcId="{D6EAAAFD-C57B-4A60-9D25-A4DAC6216063}" destId="{67AD57F2-753F-4CF7-B263-67BE39F8E47F}" srcOrd="2" destOrd="0" presId="urn:microsoft.com/office/officeart/2005/8/layout/hierarchy3"/>
    <dgm:cxn modelId="{7DAE7B2D-540B-438E-BF02-B5D398DC7C39}" type="presParOf" srcId="{D6EAAAFD-C57B-4A60-9D25-A4DAC6216063}" destId="{0E9280F9-9659-478D-97E0-1192B2025AB7}" srcOrd="3" destOrd="0" presId="urn:microsoft.com/office/officeart/2005/8/layout/hierarchy3"/>
    <dgm:cxn modelId="{68D2FDA8-8603-4AD6-900D-784BDE57A111}" type="presParOf" srcId="{D6EAAAFD-C57B-4A60-9D25-A4DAC6216063}" destId="{614D161C-6933-47F0-962B-DEF4D036E0AA}" srcOrd="4" destOrd="0" presId="urn:microsoft.com/office/officeart/2005/8/layout/hierarchy3"/>
    <dgm:cxn modelId="{D46BEE75-947A-42C2-8245-54880F89E370}" type="presParOf" srcId="{D6EAAAFD-C57B-4A60-9D25-A4DAC6216063}" destId="{E9EE5161-CCF8-45A3-9386-74FB53D435AB}" srcOrd="5" destOrd="0" presId="urn:microsoft.com/office/officeart/2005/8/layout/hierarchy3"/>
    <dgm:cxn modelId="{3B8DFA89-D245-42FF-B6A2-ACA45DB3B581}" type="presParOf" srcId="{D6EAAAFD-C57B-4A60-9D25-A4DAC6216063}" destId="{0DF57666-A52E-4132-8EB5-061648B6A7B8}" srcOrd="6" destOrd="0" presId="urn:microsoft.com/office/officeart/2005/8/layout/hierarchy3"/>
    <dgm:cxn modelId="{C8686535-2D51-4493-83D2-0561EFC51CA8}" type="presParOf" srcId="{D6EAAAFD-C57B-4A60-9D25-A4DAC6216063}" destId="{C5187F90-D4F6-4550-881D-0D6CBE1FD6A0}" srcOrd="7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664A3B2-7C09-4195-A715-C249DACAA759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F122330-D961-42B9-B058-30D63D0B5F76}" type="pres">
      <dgm:prSet presAssocID="{1664A3B2-7C09-4195-A715-C249DACAA75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</dgm:ptLst>
  <dgm:cxnLst>
    <dgm:cxn modelId="{1E569DD8-09BC-495E-939E-D7172405C2D7}" type="presOf" srcId="{1664A3B2-7C09-4195-A715-C249DACAA759}" destId="{1F122330-D961-42B9-B058-30D63D0B5F76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9DC4A58-9794-4D15-808B-91E63D4D3619}" type="doc">
      <dgm:prSet loTypeId="urn:microsoft.com/office/officeart/2005/8/layout/vList2" loCatId="list" qsTypeId="urn:microsoft.com/office/officeart/2005/8/quickstyle/3d2" qsCatId="3D" csTypeId="urn:microsoft.com/office/officeart/2005/8/colors/accent0_2" csCatId="mainScheme" phldr="1"/>
      <dgm:spPr/>
      <dgm:t>
        <a:bodyPr/>
        <a:lstStyle/>
        <a:p>
          <a:endParaRPr lang="ru-RU"/>
        </a:p>
      </dgm:t>
    </dgm:pt>
    <dgm:pt modelId="{7C2FD386-AD7B-4B65-A51B-AD1B7CEF2DBD}">
      <dgm:prSet phldrT="[Текст]" custT="1"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b="1" dirty="0" smtClean="0">
              <a:latin typeface="Times New Roman" pitchFamily="18" charset="0"/>
              <a:cs typeface="Times New Roman" pitchFamily="18" charset="0"/>
            </a:rPr>
            <a:t>План мероприятий </a:t>
          </a:r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по реализации </a:t>
          </a:r>
          <a:br>
            <a:rPr lang="ru-RU" sz="2000" dirty="0" smtClean="0">
              <a:latin typeface="Times New Roman" pitchFamily="18" charset="0"/>
              <a:cs typeface="Times New Roman" pitchFamily="18" charset="0"/>
            </a:rPr>
          </a:br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рекомендаций ОЭСР по развитию СНС России, утвержденный приказом Росстата, Минэкономразвития России, Минфина России № 602</a:t>
          </a:r>
          <a:r>
            <a:rPr lang="en-US" sz="2000" dirty="0" smtClean="0">
              <a:latin typeface="Times New Roman" pitchFamily="18" charset="0"/>
              <a:cs typeface="Times New Roman" pitchFamily="18" charset="0"/>
            </a:rPr>
            <a:t>/634/112</a:t>
          </a:r>
          <a:r>
            <a:rPr lang="ru-RU" sz="2000" dirty="0" smtClean="0">
              <a:latin typeface="Times New Roman" pitchFamily="18" charset="0"/>
              <a:cs typeface="Times New Roman" pitchFamily="18" charset="0"/>
            </a:rPr>
            <a:t>н  от 03.10.2014 г.</a:t>
          </a:r>
        </a:p>
        <a:p>
          <a:pPr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1B81E1C6-F1A0-4E1B-B7C1-AF7634092E49}" type="parTrans" cxnId="{9859C590-8A23-48C4-9CA1-3A526958E47E}">
      <dgm:prSet/>
      <dgm:spPr/>
      <dgm:t>
        <a:bodyPr/>
        <a:lstStyle/>
        <a:p>
          <a:endParaRPr lang="ru-RU" sz="7200"/>
        </a:p>
      </dgm:t>
    </dgm:pt>
    <dgm:pt modelId="{03A10E59-F252-4F0F-9289-F6F0D947CDD5}" type="sibTrans" cxnId="{9859C590-8A23-48C4-9CA1-3A526958E47E}">
      <dgm:prSet/>
      <dgm:spPr/>
      <dgm:t>
        <a:bodyPr/>
        <a:lstStyle/>
        <a:p>
          <a:endParaRPr lang="ru-RU" sz="7200"/>
        </a:p>
      </dgm:t>
    </dgm:pt>
    <dgm:pt modelId="{484BEB71-A839-4A77-83D9-45665747046D}">
      <dgm:prSet phldrT="[Текст]" custT="1"/>
      <dgm:spPr>
        <a:solidFill>
          <a:schemeClr val="bg2">
            <a:lumMod val="90000"/>
          </a:schemeClr>
        </a:solidFill>
      </dgm:spPr>
      <dgm:t>
        <a:bodyPr/>
        <a:lstStyle/>
        <a:p>
          <a:r>
            <a:rPr lang="ru-RU" sz="2800" b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Построение баланса активов и пассивов</a:t>
          </a:r>
          <a:endParaRPr lang="ru-RU" sz="2800" b="1" dirty="0">
            <a:solidFill>
              <a:srgbClr val="7030A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gm:t>
    </dgm:pt>
    <dgm:pt modelId="{77A96FC4-4F70-4EE3-9340-E079C7DB5941}" type="parTrans" cxnId="{E32E9E73-3CAD-46C4-8157-3ABAF2C8B896}">
      <dgm:prSet/>
      <dgm:spPr/>
      <dgm:t>
        <a:bodyPr/>
        <a:lstStyle/>
        <a:p>
          <a:endParaRPr lang="ru-RU"/>
        </a:p>
      </dgm:t>
    </dgm:pt>
    <dgm:pt modelId="{9C8CB076-3061-43B3-A792-748B3C7DC060}" type="sibTrans" cxnId="{E32E9E73-3CAD-46C4-8157-3ABAF2C8B896}">
      <dgm:prSet/>
      <dgm:spPr/>
      <dgm:t>
        <a:bodyPr/>
        <a:lstStyle/>
        <a:p>
          <a:endParaRPr lang="ru-RU"/>
        </a:p>
      </dgm:t>
    </dgm:pt>
    <dgm:pt modelId="{D793A314-0F4F-4706-AA54-E9A7A1FE8BD7}" type="pres">
      <dgm:prSet presAssocID="{99DC4A58-9794-4D15-808B-91E63D4D361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95C5BBF-33A5-4F1E-A266-585026905301}" type="pres">
      <dgm:prSet presAssocID="{484BEB71-A839-4A77-83D9-45665747046D}" presName="parentText" presStyleLbl="node1" presStyleIdx="0" presStyleCnt="2" custScaleX="94513" custScaleY="65698" custLinFactY="-85533" custLinFactNeighborX="-5423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2462174-189E-4469-B391-74F6CE79791F}" type="pres">
      <dgm:prSet presAssocID="{9C8CB076-3061-43B3-A792-748B3C7DC060}" presName="spacer" presStyleCnt="0"/>
      <dgm:spPr/>
    </dgm:pt>
    <dgm:pt modelId="{6B210DA1-52D5-4613-BF59-84DE4F18053D}" type="pres">
      <dgm:prSet presAssocID="{7C2FD386-AD7B-4B65-A51B-AD1B7CEF2DBD}" presName="parentText" presStyleLbl="node1" presStyleIdx="1" presStyleCnt="2" custScaleX="96294" custScaleY="17847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859C590-8A23-48C4-9CA1-3A526958E47E}" srcId="{99DC4A58-9794-4D15-808B-91E63D4D3619}" destId="{7C2FD386-AD7B-4B65-A51B-AD1B7CEF2DBD}" srcOrd="1" destOrd="0" parTransId="{1B81E1C6-F1A0-4E1B-B7C1-AF7634092E49}" sibTransId="{03A10E59-F252-4F0F-9289-F6F0D947CDD5}"/>
    <dgm:cxn modelId="{E32E9E73-3CAD-46C4-8157-3ABAF2C8B896}" srcId="{99DC4A58-9794-4D15-808B-91E63D4D3619}" destId="{484BEB71-A839-4A77-83D9-45665747046D}" srcOrd="0" destOrd="0" parTransId="{77A96FC4-4F70-4EE3-9340-E079C7DB5941}" sibTransId="{9C8CB076-3061-43B3-A792-748B3C7DC060}"/>
    <dgm:cxn modelId="{0D0F4CDF-9956-4C04-B843-0289FE1E2C06}" type="presOf" srcId="{484BEB71-A839-4A77-83D9-45665747046D}" destId="{495C5BBF-33A5-4F1E-A266-585026905301}" srcOrd="0" destOrd="0" presId="urn:microsoft.com/office/officeart/2005/8/layout/vList2"/>
    <dgm:cxn modelId="{44994F69-E7B1-4A7A-97E0-C41AAFD4C3D7}" type="presOf" srcId="{99DC4A58-9794-4D15-808B-91E63D4D3619}" destId="{D793A314-0F4F-4706-AA54-E9A7A1FE8BD7}" srcOrd="0" destOrd="0" presId="urn:microsoft.com/office/officeart/2005/8/layout/vList2"/>
    <dgm:cxn modelId="{0C4DFC46-AD6F-4C91-8228-4B1FFCBEF0AF}" type="presOf" srcId="{7C2FD386-AD7B-4B65-A51B-AD1B7CEF2DBD}" destId="{6B210DA1-52D5-4613-BF59-84DE4F18053D}" srcOrd="0" destOrd="0" presId="urn:microsoft.com/office/officeart/2005/8/layout/vList2"/>
    <dgm:cxn modelId="{B924B1C0-2049-4ACC-B6F4-CD86B3225DB1}" type="presParOf" srcId="{D793A314-0F4F-4706-AA54-E9A7A1FE8BD7}" destId="{495C5BBF-33A5-4F1E-A266-585026905301}" srcOrd="0" destOrd="0" presId="urn:microsoft.com/office/officeart/2005/8/layout/vList2"/>
    <dgm:cxn modelId="{602D714B-670A-4629-AB3F-8889E70805CC}" type="presParOf" srcId="{D793A314-0F4F-4706-AA54-E9A7A1FE8BD7}" destId="{42462174-189E-4469-B391-74F6CE79791F}" srcOrd="1" destOrd="0" presId="urn:microsoft.com/office/officeart/2005/8/layout/vList2"/>
    <dgm:cxn modelId="{12D3315E-9937-4640-870E-4E601AA23B43}" type="presParOf" srcId="{D793A314-0F4F-4706-AA54-E9A7A1FE8BD7}" destId="{6B210DA1-52D5-4613-BF59-84DE4F18053D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CEA28A7-3B98-4BC0-92E7-DDC62A23C6E6}" type="doc">
      <dgm:prSet loTypeId="urn:microsoft.com/office/officeart/2005/8/layout/vList6" loCatId="list" qsTypeId="urn:microsoft.com/office/officeart/2005/8/quickstyle/simple5" qsCatId="simple" csTypeId="urn:microsoft.com/office/officeart/2005/8/colors/accent0_2" csCatId="mainScheme" phldr="1"/>
      <dgm:spPr/>
      <dgm:t>
        <a:bodyPr/>
        <a:lstStyle/>
        <a:p>
          <a:endParaRPr lang="ru-RU"/>
        </a:p>
      </dgm:t>
    </dgm:pt>
    <dgm:pt modelId="{AB8A7D78-43AA-4C33-89A4-7D6111A986F4}">
      <dgm:prSet phldrT="[Текст]" custT="1"/>
      <dgm:spPr>
        <a:solidFill>
          <a:schemeClr val="bg1">
            <a:lumMod val="85000"/>
          </a:schemeClr>
        </a:solidFill>
      </dgm:spPr>
      <dgm:t>
        <a:bodyPr/>
        <a:lstStyle/>
        <a:p>
          <a:r>
            <a:rPr lang="ru-RU" sz="1600" b="0" dirty="0" smtClean="0">
              <a:latin typeface="Times New Roman" pitchFamily="18" charset="0"/>
              <a:cs typeface="Times New Roman" pitchFamily="18" charset="0"/>
            </a:rPr>
            <a:t>Отражение контрактов, договоров аренды, гудвилла, маркетинговых активов в балансе активов и пассивов</a:t>
          </a:r>
          <a:endParaRPr lang="ru-RU" sz="1600" b="0" dirty="0">
            <a:latin typeface="Times New Roman" pitchFamily="18" charset="0"/>
            <a:cs typeface="Times New Roman" pitchFamily="18" charset="0"/>
          </a:endParaRPr>
        </a:p>
      </dgm:t>
    </dgm:pt>
    <dgm:pt modelId="{59775D10-AA5D-4BCD-AE14-0F2E7F7D4CCE}" type="parTrans" cxnId="{01FBF1EB-7263-4599-B92C-83B7A058D692}">
      <dgm:prSet/>
      <dgm:spPr/>
      <dgm:t>
        <a:bodyPr/>
        <a:lstStyle/>
        <a:p>
          <a:endParaRPr lang="ru-RU"/>
        </a:p>
      </dgm:t>
    </dgm:pt>
    <dgm:pt modelId="{943CFCA7-93A7-438C-B72A-6500A3C9E8AE}" type="sibTrans" cxnId="{01FBF1EB-7263-4599-B92C-83B7A058D692}">
      <dgm:prSet/>
      <dgm:spPr/>
      <dgm:t>
        <a:bodyPr/>
        <a:lstStyle/>
        <a:p>
          <a:endParaRPr lang="ru-RU"/>
        </a:p>
      </dgm:t>
    </dgm:pt>
    <dgm:pt modelId="{CEE5D769-5FE1-4F15-A0B7-DD57B810F8BC}">
      <dgm:prSet phldrT="[Текст]" custT="1"/>
      <dgm:spPr>
        <a:solidFill>
          <a:schemeClr val="bg1">
            <a:lumMod val="85000"/>
          </a:schemeClr>
        </a:solidFill>
      </dgm:spPr>
      <dgm:t>
        <a:bodyPr/>
        <a:lstStyle/>
        <a:p>
          <a:pPr algn="ctr">
            <a:lnSpc>
              <a:spcPct val="150000"/>
            </a:lnSpc>
          </a:pPr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201</a:t>
          </a:r>
          <a:r>
            <a:rPr lang="en-US" sz="1400" b="1" dirty="0" smtClean="0">
              <a:latin typeface="Times New Roman" pitchFamily="18" charset="0"/>
              <a:cs typeface="Times New Roman" pitchFamily="18" charset="0"/>
            </a:rPr>
            <a:t>7</a:t>
          </a:r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 г.</a:t>
          </a:r>
          <a:endParaRPr lang="ru-RU" sz="1400" b="1" dirty="0">
            <a:latin typeface="Times New Roman" pitchFamily="18" charset="0"/>
            <a:cs typeface="Times New Roman" pitchFamily="18" charset="0"/>
          </a:endParaRPr>
        </a:p>
      </dgm:t>
    </dgm:pt>
    <dgm:pt modelId="{1BE54215-4B63-436F-8D6E-E5C39D23CEA9}" type="parTrans" cxnId="{F5989069-92F2-4278-A33C-5BAECD95005D}">
      <dgm:prSet/>
      <dgm:spPr/>
      <dgm:t>
        <a:bodyPr/>
        <a:lstStyle/>
        <a:p>
          <a:endParaRPr lang="ru-RU"/>
        </a:p>
      </dgm:t>
    </dgm:pt>
    <dgm:pt modelId="{7F5FE319-C94F-4B01-BFA2-FF1D480FACD3}" type="sibTrans" cxnId="{F5989069-92F2-4278-A33C-5BAECD95005D}">
      <dgm:prSet/>
      <dgm:spPr/>
      <dgm:t>
        <a:bodyPr/>
        <a:lstStyle/>
        <a:p>
          <a:endParaRPr lang="ru-RU"/>
        </a:p>
      </dgm:t>
    </dgm:pt>
    <dgm:pt modelId="{565ED99C-C09D-4F79-BFBD-6269F52273E7}">
      <dgm:prSet custT="1"/>
      <dgm:spPr>
        <a:solidFill>
          <a:srgbClr val="FFCCCC"/>
        </a:solidFill>
      </dgm:spPr>
      <dgm:t>
        <a:bodyPr/>
        <a:lstStyle/>
        <a:p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Построение финансового счета и оценка финансовых активов и обязательств в балансе активов и пассивов</a:t>
          </a:r>
          <a:endParaRPr lang="ru-RU" sz="1600" dirty="0">
            <a:latin typeface="Times New Roman" pitchFamily="18" charset="0"/>
            <a:cs typeface="Times New Roman" pitchFamily="18" charset="0"/>
          </a:endParaRPr>
        </a:p>
      </dgm:t>
    </dgm:pt>
    <dgm:pt modelId="{D1D53110-5F65-4817-89DC-B76E6938A46E}" type="parTrans" cxnId="{3EE87C71-49D6-4CF2-A767-8A31EF3C3FDB}">
      <dgm:prSet/>
      <dgm:spPr/>
      <dgm:t>
        <a:bodyPr/>
        <a:lstStyle/>
        <a:p>
          <a:endParaRPr lang="ru-RU"/>
        </a:p>
      </dgm:t>
    </dgm:pt>
    <dgm:pt modelId="{DDDAB817-DAAE-473E-9183-86DB069DD390}" type="sibTrans" cxnId="{3EE87C71-49D6-4CF2-A767-8A31EF3C3FDB}">
      <dgm:prSet/>
      <dgm:spPr/>
      <dgm:t>
        <a:bodyPr/>
        <a:lstStyle/>
        <a:p>
          <a:endParaRPr lang="ru-RU"/>
        </a:p>
      </dgm:t>
    </dgm:pt>
    <dgm:pt modelId="{BDFF4BA7-C345-4412-86C5-17F698358E77}">
      <dgm:prSet custT="1"/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ru-RU" sz="1600" dirty="0" smtClean="0">
              <a:latin typeface="Times New Roman" pitchFamily="18" charset="0"/>
              <a:cs typeface="Times New Roman" pitchFamily="18" charset="0"/>
            </a:rPr>
            <a:t>Публикация начального и заключительного баланса активов и пассивов в части основного капитала по его видам, увязанного со счетами накопления</a:t>
          </a:r>
          <a:endParaRPr lang="ru-RU" sz="1600" dirty="0"/>
        </a:p>
      </dgm:t>
    </dgm:pt>
    <dgm:pt modelId="{A756FB8B-A9AF-4219-B719-D3A397EFDE52}" type="parTrans" cxnId="{FEBA4067-F41D-49F5-9D44-7204FCA2866B}">
      <dgm:prSet/>
      <dgm:spPr/>
      <dgm:t>
        <a:bodyPr/>
        <a:lstStyle/>
        <a:p>
          <a:endParaRPr lang="ru-RU"/>
        </a:p>
      </dgm:t>
    </dgm:pt>
    <dgm:pt modelId="{CB628606-F788-48D2-9DD0-30953ECC2FEB}" type="sibTrans" cxnId="{FEBA4067-F41D-49F5-9D44-7204FCA2866B}">
      <dgm:prSet/>
      <dgm:spPr/>
      <dgm:t>
        <a:bodyPr/>
        <a:lstStyle/>
        <a:p>
          <a:endParaRPr lang="ru-RU"/>
        </a:p>
      </dgm:t>
    </dgm:pt>
    <dgm:pt modelId="{4AFB6B9D-EE86-450D-AB9E-7BD14F0E09AC}">
      <dgm:prSet custT="1"/>
      <dgm:spPr>
        <a:solidFill>
          <a:schemeClr val="bg2">
            <a:lumMod val="75000"/>
          </a:schemeClr>
        </a:solidFill>
      </dgm:spPr>
      <dgm:t>
        <a:bodyPr/>
        <a:lstStyle/>
        <a:p>
          <a:pPr marL="114300" indent="0" algn="ctr" defTabSz="622300">
            <a:lnSpc>
              <a:spcPct val="10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2015 г. </a:t>
          </a:r>
          <a:r>
            <a:rPr lang="ru-RU" sz="1200" b="1" dirty="0" smtClean="0">
              <a:latin typeface="Times New Roman" pitchFamily="18" charset="0"/>
              <a:cs typeface="Times New Roman" pitchFamily="18" charset="0"/>
            </a:rPr>
            <a:t>(годовой)</a:t>
          </a:r>
          <a:endParaRPr lang="ru-RU" sz="1200" b="1" dirty="0">
            <a:latin typeface="Times New Roman" pitchFamily="18" charset="0"/>
            <a:cs typeface="Times New Roman" pitchFamily="18" charset="0"/>
          </a:endParaRPr>
        </a:p>
      </dgm:t>
    </dgm:pt>
    <dgm:pt modelId="{23D6DC09-965B-43A4-9027-E9CD4BBC5B45}" type="parTrans" cxnId="{65B7456F-CD7D-4B54-B510-717A60599F6F}">
      <dgm:prSet/>
      <dgm:spPr/>
      <dgm:t>
        <a:bodyPr/>
        <a:lstStyle/>
        <a:p>
          <a:endParaRPr lang="ru-RU"/>
        </a:p>
      </dgm:t>
    </dgm:pt>
    <dgm:pt modelId="{5147AB79-E2C2-44A2-B3E7-9E2A7FECEDF1}" type="sibTrans" cxnId="{65B7456F-CD7D-4B54-B510-717A60599F6F}">
      <dgm:prSet/>
      <dgm:spPr/>
      <dgm:t>
        <a:bodyPr/>
        <a:lstStyle/>
        <a:p>
          <a:endParaRPr lang="ru-RU"/>
        </a:p>
      </dgm:t>
    </dgm:pt>
    <dgm:pt modelId="{22D3CDFF-C4DB-4D48-A586-AAAF0C477EAB}">
      <dgm:prSet custT="1"/>
      <dgm:spPr>
        <a:solidFill>
          <a:schemeClr val="bg2">
            <a:lumMod val="75000"/>
          </a:schemeClr>
        </a:solidFill>
      </dgm:spPr>
      <dgm:t>
        <a:bodyPr/>
        <a:lstStyle/>
        <a:p>
          <a:pPr marL="114300" indent="0" algn="ctr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2019 г. </a:t>
          </a:r>
          <a:r>
            <a:rPr lang="ru-RU" sz="1200" b="1" dirty="0" smtClean="0">
              <a:latin typeface="Times New Roman" pitchFamily="18" charset="0"/>
              <a:cs typeface="Times New Roman" pitchFamily="18" charset="0"/>
            </a:rPr>
            <a:t>(квартальный)</a:t>
          </a:r>
          <a:endParaRPr lang="ru-RU" sz="1200" b="1" dirty="0">
            <a:latin typeface="Times New Roman" pitchFamily="18" charset="0"/>
            <a:cs typeface="Times New Roman" pitchFamily="18" charset="0"/>
          </a:endParaRPr>
        </a:p>
      </dgm:t>
    </dgm:pt>
    <dgm:pt modelId="{347A466C-6734-4652-8ED0-8FDC8BC418DE}" type="parTrans" cxnId="{7C241924-AA4A-4B6B-A565-CDFCD227D7B8}">
      <dgm:prSet/>
      <dgm:spPr/>
      <dgm:t>
        <a:bodyPr/>
        <a:lstStyle/>
        <a:p>
          <a:endParaRPr lang="ru-RU"/>
        </a:p>
      </dgm:t>
    </dgm:pt>
    <dgm:pt modelId="{228BD1F5-B11D-47F7-AA92-471C5BEB2134}" type="sibTrans" cxnId="{7C241924-AA4A-4B6B-A565-CDFCD227D7B8}">
      <dgm:prSet/>
      <dgm:spPr/>
      <dgm:t>
        <a:bodyPr/>
        <a:lstStyle/>
        <a:p>
          <a:endParaRPr lang="ru-RU"/>
        </a:p>
      </dgm:t>
    </dgm:pt>
    <dgm:pt modelId="{CD4B8554-14A5-4E21-B501-AC3191441B16}">
      <dgm:prSet custT="1"/>
      <dgm:spPr>
        <a:solidFill>
          <a:schemeClr val="accent4">
            <a:lumMod val="20000"/>
            <a:lumOff val="80000"/>
          </a:schemeClr>
        </a:solidFill>
      </dgm:spPr>
      <dgm:t>
        <a:bodyPr/>
        <a:lstStyle/>
        <a:p>
          <a:r>
            <a:rPr lang="ru-RU" sz="1600" b="0" dirty="0" smtClean="0">
              <a:latin typeface="Times New Roman" pitchFamily="18" charset="0"/>
              <a:cs typeface="Times New Roman" pitchFamily="18" charset="0"/>
            </a:rPr>
            <a:t>Отражение природных ресурсов, ценностей в балансе активов и пассивов</a:t>
          </a:r>
          <a:endParaRPr lang="ru-RU" sz="1600" b="0" dirty="0">
            <a:latin typeface="Times New Roman" pitchFamily="18" charset="0"/>
            <a:cs typeface="Times New Roman" pitchFamily="18" charset="0"/>
          </a:endParaRPr>
        </a:p>
      </dgm:t>
    </dgm:pt>
    <dgm:pt modelId="{A21CF4C3-A16E-444B-AE32-30539960738A}" type="parTrans" cxnId="{A3329E44-8E00-4756-85E6-B757CFDC3707}">
      <dgm:prSet/>
      <dgm:spPr/>
      <dgm:t>
        <a:bodyPr/>
        <a:lstStyle/>
        <a:p>
          <a:endParaRPr lang="ru-RU"/>
        </a:p>
      </dgm:t>
    </dgm:pt>
    <dgm:pt modelId="{B3DC053B-673E-4504-87AE-31EFC7A5FEC2}" type="sibTrans" cxnId="{A3329E44-8E00-4756-85E6-B757CFDC3707}">
      <dgm:prSet/>
      <dgm:spPr/>
      <dgm:t>
        <a:bodyPr/>
        <a:lstStyle/>
        <a:p>
          <a:endParaRPr lang="ru-RU"/>
        </a:p>
      </dgm:t>
    </dgm:pt>
    <dgm:pt modelId="{D076A41B-F8F8-4AB0-9A56-28DD15151937}">
      <dgm:prSet custT="1"/>
      <dgm:spPr>
        <a:solidFill>
          <a:srgbClr val="FFE7E7"/>
        </a:solidFill>
      </dgm:spPr>
      <dgm:t>
        <a:bodyPr/>
        <a:lstStyle/>
        <a:p>
          <a:pPr algn="ctr">
            <a:lnSpc>
              <a:spcPct val="100000"/>
            </a:lnSpc>
          </a:pPr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2014</a:t>
          </a:r>
          <a:r>
            <a:rPr lang="en-US" sz="1400" b="1" dirty="0" smtClean="0">
              <a:latin typeface="Times New Roman" pitchFamily="18" charset="0"/>
              <a:cs typeface="Times New Roman" pitchFamily="18" charset="0"/>
            </a:rPr>
            <a:t>-2015</a:t>
          </a:r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г. г. </a:t>
          </a:r>
          <a:r>
            <a:rPr lang="ru-RU" sz="1200" b="1" dirty="0" smtClean="0">
              <a:latin typeface="Times New Roman" pitchFamily="18" charset="0"/>
              <a:cs typeface="Times New Roman" pitchFamily="18" charset="0"/>
            </a:rPr>
            <a:t>(годовой)</a:t>
          </a:r>
          <a:endParaRPr lang="ru-RU" sz="1200" b="1" dirty="0">
            <a:latin typeface="Times New Roman" pitchFamily="18" charset="0"/>
            <a:cs typeface="Times New Roman" pitchFamily="18" charset="0"/>
          </a:endParaRPr>
        </a:p>
      </dgm:t>
    </dgm:pt>
    <dgm:pt modelId="{0C3A613B-7D35-4B9C-920F-EC83D933C5E3}" type="parTrans" cxnId="{142A7588-FF71-43AA-AAB6-134DE72BC2A6}">
      <dgm:prSet/>
      <dgm:spPr/>
      <dgm:t>
        <a:bodyPr/>
        <a:lstStyle/>
        <a:p>
          <a:endParaRPr lang="ru-RU"/>
        </a:p>
      </dgm:t>
    </dgm:pt>
    <dgm:pt modelId="{0E26F3F6-62C3-4ABB-B33F-BC8D52384FA1}" type="sibTrans" cxnId="{142A7588-FF71-43AA-AAB6-134DE72BC2A6}">
      <dgm:prSet/>
      <dgm:spPr/>
      <dgm:t>
        <a:bodyPr/>
        <a:lstStyle/>
        <a:p>
          <a:endParaRPr lang="ru-RU"/>
        </a:p>
      </dgm:t>
    </dgm:pt>
    <dgm:pt modelId="{830C7510-0C22-4F17-A967-D88C97998BDB}">
      <dgm:prSet custT="1"/>
      <dgm:spPr>
        <a:solidFill>
          <a:srgbClr val="FFE7E7"/>
        </a:solidFill>
      </dgm:spPr>
      <dgm:t>
        <a:bodyPr/>
        <a:lstStyle/>
        <a:p>
          <a:pPr algn="ctr">
            <a:lnSpc>
              <a:spcPct val="90000"/>
            </a:lnSpc>
          </a:pPr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2016 г. </a:t>
          </a:r>
          <a:r>
            <a:rPr lang="ru-RU" sz="1200" b="1" dirty="0" smtClean="0">
              <a:latin typeface="Times New Roman" pitchFamily="18" charset="0"/>
              <a:cs typeface="Times New Roman" pitchFamily="18" charset="0"/>
            </a:rPr>
            <a:t>(квартальный)</a:t>
          </a:r>
          <a:endParaRPr lang="ru-RU" sz="1200" b="1" dirty="0">
            <a:latin typeface="Times New Roman" pitchFamily="18" charset="0"/>
            <a:cs typeface="Times New Roman" pitchFamily="18" charset="0"/>
          </a:endParaRPr>
        </a:p>
      </dgm:t>
    </dgm:pt>
    <dgm:pt modelId="{690547E6-9E35-4379-BA5B-0615DA7CA5E5}" type="parTrans" cxnId="{93422DF6-90A2-480B-A00F-CD955CAA1CF4}">
      <dgm:prSet/>
      <dgm:spPr/>
      <dgm:t>
        <a:bodyPr/>
        <a:lstStyle/>
        <a:p>
          <a:endParaRPr lang="ru-RU"/>
        </a:p>
      </dgm:t>
    </dgm:pt>
    <dgm:pt modelId="{DB5B80EE-1E11-485B-AA60-C4D2FC837546}" type="sibTrans" cxnId="{93422DF6-90A2-480B-A00F-CD955CAA1CF4}">
      <dgm:prSet/>
      <dgm:spPr/>
      <dgm:t>
        <a:bodyPr/>
        <a:lstStyle/>
        <a:p>
          <a:endParaRPr lang="ru-RU"/>
        </a:p>
      </dgm:t>
    </dgm:pt>
    <dgm:pt modelId="{31BFD7AA-9878-4AA3-9791-F40256EA3052}">
      <dgm:prSet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ru-RU" sz="1600" b="0" dirty="0" smtClean="0">
              <a:latin typeface="Times New Roman" pitchFamily="18" charset="0"/>
              <a:cs typeface="Times New Roman" pitchFamily="18" charset="0"/>
            </a:rPr>
            <a:t>Отражение запасов материальных оборотных средств в балансе активов и пассивов</a:t>
          </a:r>
          <a:endParaRPr lang="ru-RU" sz="1600" b="0" dirty="0">
            <a:latin typeface="Times New Roman" pitchFamily="18" charset="0"/>
            <a:cs typeface="Times New Roman" pitchFamily="18" charset="0"/>
          </a:endParaRPr>
        </a:p>
      </dgm:t>
    </dgm:pt>
    <dgm:pt modelId="{F62BC249-E44D-41E3-9E70-5E837519C376}" type="parTrans" cxnId="{4059089E-67A8-4D6A-A9BE-05A56A77DBB7}">
      <dgm:prSet/>
      <dgm:spPr/>
      <dgm:t>
        <a:bodyPr/>
        <a:lstStyle/>
        <a:p>
          <a:endParaRPr lang="ru-RU"/>
        </a:p>
      </dgm:t>
    </dgm:pt>
    <dgm:pt modelId="{C77F1381-6274-44FA-98BD-0348010C83B5}" type="sibTrans" cxnId="{4059089E-67A8-4D6A-A9BE-05A56A77DBB7}">
      <dgm:prSet/>
      <dgm:spPr/>
      <dgm:t>
        <a:bodyPr/>
        <a:lstStyle/>
        <a:p>
          <a:endParaRPr lang="ru-RU"/>
        </a:p>
      </dgm:t>
    </dgm:pt>
    <dgm:pt modelId="{EF84B5AC-AFB8-4C93-B587-CCBA29E0B4DC}">
      <dgm:prSet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pPr marL="114300" algn="ctr">
            <a:lnSpc>
              <a:spcPct val="150000"/>
            </a:lnSpc>
            <a:spcAft>
              <a:spcPts val="0"/>
            </a:spcAft>
          </a:pPr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2015 г.</a:t>
          </a:r>
          <a:endParaRPr lang="ru-RU" sz="1400" b="1" dirty="0">
            <a:latin typeface="Times New Roman" pitchFamily="18" charset="0"/>
            <a:cs typeface="Times New Roman" pitchFamily="18" charset="0"/>
          </a:endParaRPr>
        </a:p>
      </dgm:t>
    </dgm:pt>
    <dgm:pt modelId="{46E341C8-EAE5-4DB2-B509-16E7CBFEA5B2}" type="parTrans" cxnId="{7C126D5A-44C9-49C6-93E3-BE04065E4815}">
      <dgm:prSet/>
      <dgm:spPr/>
      <dgm:t>
        <a:bodyPr/>
        <a:lstStyle/>
        <a:p>
          <a:endParaRPr lang="ru-RU"/>
        </a:p>
      </dgm:t>
    </dgm:pt>
    <dgm:pt modelId="{27E4BE7F-4730-424E-BA93-44F1C349448C}" type="sibTrans" cxnId="{7C126D5A-44C9-49C6-93E3-BE04065E4815}">
      <dgm:prSet/>
      <dgm:spPr/>
      <dgm:t>
        <a:bodyPr/>
        <a:lstStyle/>
        <a:p>
          <a:endParaRPr lang="ru-RU"/>
        </a:p>
      </dgm:t>
    </dgm:pt>
    <dgm:pt modelId="{1BAB20D8-2E71-4860-835A-4EA10A51517E}">
      <dgm:prSet custT="1"/>
      <dgm:spPr>
        <a:solidFill>
          <a:schemeClr val="accent4">
            <a:lumMod val="20000"/>
            <a:lumOff val="80000"/>
          </a:schemeClr>
        </a:solidFill>
      </dgm:spPr>
      <dgm:t>
        <a:bodyPr/>
        <a:lstStyle/>
        <a:p>
          <a:pPr algn="ctr">
            <a:lnSpc>
              <a:spcPct val="150000"/>
            </a:lnSpc>
          </a:pPr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2017 г.</a:t>
          </a:r>
          <a:endParaRPr lang="ru-RU" sz="1400" b="1" dirty="0">
            <a:latin typeface="Times New Roman" pitchFamily="18" charset="0"/>
            <a:cs typeface="Times New Roman" pitchFamily="18" charset="0"/>
          </a:endParaRPr>
        </a:p>
      </dgm:t>
    </dgm:pt>
    <dgm:pt modelId="{2A7982D8-BAD8-463E-A230-2DE4F0A5D689}" type="parTrans" cxnId="{08D13BDA-271E-4E2C-8C45-61B1EFD3C1DD}">
      <dgm:prSet/>
      <dgm:spPr/>
      <dgm:t>
        <a:bodyPr/>
        <a:lstStyle/>
        <a:p>
          <a:endParaRPr lang="ru-RU"/>
        </a:p>
      </dgm:t>
    </dgm:pt>
    <dgm:pt modelId="{A55F2A12-681F-4153-B43D-4547F88DA4ED}" type="sibTrans" cxnId="{08D13BDA-271E-4E2C-8C45-61B1EFD3C1DD}">
      <dgm:prSet/>
      <dgm:spPr/>
      <dgm:t>
        <a:bodyPr/>
        <a:lstStyle/>
        <a:p>
          <a:endParaRPr lang="ru-RU"/>
        </a:p>
      </dgm:t>
    </dgm:pt>
    <dgm:pt modelId="{0110808A-6BD9-4C04-B9D3-7C80FDA81B81}">
      <dgm:prSet custT="1"/>
      <dgm:spPr>
        <a:solidFill>
          <a:schemeClr val="bg2">
            <a:lumMod val="75000"/>
          </a:schemeClr>
        </a:solidFill>
      </dgm:spPr>
      <dgm:t>
        <a:bodyPr/>
        <a:lstStyle/>
        <a:p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2018 г. (в</a:t>
          </a:r>
          <a:r>
            <a:rPr lang="ru-RU" sz="1200" b="1" dirty="0" smtClean="0">
              <a:latin typeface="Times New Roman" pitchFamily="18" charset="0"/>
              <a:cs typeface="Times New Roman" pitchFamily="18" charset="0"/>
            </a:rPr>
            <a:t> границах активов СНС 2008 )</a:t>
          </a:r>
          <a:endParaRPr lang="ru-RU" sz="1200" b="1" dirty="0">
            <a:latin typeface="Times New Roman" pitchFamily="18" charset="0"/>
            <a:cs typeface="Times New Roman" pitchFamily="18" charset="0"/>
          </a:endParaRPr>
        </a:p>
      </dgm:t>
    </dgm:pt>
    <dgm:pt modelId="{F880CADE-57C7-4F54-8F97-678903A77912}" type="parTrans" cxnId="{35BC9FA2-1308-4754-B6F5-65A27B202FCE}">
      <dgm:prSet/>
      <dgm:spPr/>
      <dgm:t>
        <a:bodyPr/>
        <a:lstStyle/>
        <a:p>
          <a:endParaRPr lang="ru-RU"/>
        </a:p>
      </dgm:t>
    </dgm:pt>
    <dgm:pt modelId="{D3E12486-DD47-4B7C-B737-13D09B7DF78B}" type="sibTrans" cxnId="{35BC9FA2-1308-4754-B6F5-65A27B202FCE}">
      <dgm:prSet/>
      <dgm:spPr/>
      <dgm:t>
        <a:bodyPr/>
        <a:lstStyle/>
        <a:p>
          <a:endParaRPr lang="ru-RU"/>
        </a:p>
      </dgm:t>
    </dgm:pt>
    <dgm:pt modelId="{E1E9C36E-B6BD-41DB-8891-35B1CA80EC8A}">
      <dgm:prSet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pPr marL="0" algn="ctr">
            <a:lnSpc>
              <a:spcPct val="150000"/>
            </a:lnSpc>
            <a:spcAft>
              <a:spcPts val="0"/>
            </a:spcAft>
          </a:pPr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2018 г.(</a:t>
          </a:r>
          <a:r>
            <a:rPr lang="ru-RU" sz="1200" b="1" dirty="0" smtClean="0">
              <a:latin typeface="Times New Roman" pitchFamily="18" charset="0"/>
              <a:cs typeface="Times New Roman" pitchFamily="18" charset="0"/>
            </a:rPr>
            <a:t>в границах активов СНС 2008 )</a:t>
          </a:r>
          <a:endParaRPr lang="ru-RU" sz="1200" b="1" dirty="0">
            <a:latin typeface="Times New Roman" pitchFamily="18" charset="0"/>
            <a:cs typeface="Times New Roman" pitchFamily="18" charset="0"/>
          </a:endParaRPr>
        </a:p>
      </dgm:t>
    </dgm:pt>
    <dgm:pt modelId="{F693BF7C-1EFC-4446-8C75-53087B7A4D82}" type="parTrans" cxnId="{4DBB48C1-1571-4B6B-A057-CB08F68AE108}">
      <dgm:prSet/>
      <dgm:spPr/>
      <dgm:t>
        <a:bodyPr/>
        <a:lstStyle/>
        <a:p>
          <a:endParaRPr lang="ru-RU"/>
        </a:p>
      </dgm:t>
    </dgm:pt>
    <dgm:pt modelId="{9160D57B-D9AA-42F8-BFBB-BB8A38CE4BD6}" type="sibTrans" cxnId="{4DBB48C1-1571-4B6B-A057-CB08F68AE108}">
      <dgm:prSet/>
      <dgm:spPr/>
      <dgm:t>
        <a:bodyPr/>
        <a:lstStyle/>
        <a:p>
          <a:endParaRPr lang="ru-RU"/>
        </a:p>
      </dgm:t>
    </dgm:pt>
    <dgm:pt modelId="{8E245880-7104-42C1-8DE0-0E54A2BBBC5E}" type="pres">
      <dgm:prSet presAssocID="{DCEA28A7-3B98-4BC0-92E7-DDC62A23C6E6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2C01C186-4210-45DA-994A-76FA425F0BEB}" type="pres">
      <dgm:prSet presAssocID="{BDFF4BA7-C345-4412-86C5-17F698358E77}" presName="linNode" presStyleCnt="0"/>
      <dgm:spPr/>
      <dgm:t>
        <a:bodyPr/>
        <a:lstStyle/>
        <a:p>
          <a:endParaRPr lang="ru-RU"/>
        </a:p>
      </dgm:t>
    </dgm:pt>
    <dgm:pt modelId="{7B74655C-787E-41A0-A515-D8DDFE69F782}" type="pres">
      <dgm:prSet presAssocID="{BDFF4BA7-C345-4412-86C5-17F698358E77}" presName="parentShp" presStyleLbl="node1" presStyleIdx="0" presStyleCnt="5" custScaleX="172240" custScaleY="105815" custLinFactNeighborX="-622" custLinFactNeighborY="4802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B7FF14A-349A-4E59-8A54-BA8F60FBF021}" type="pres">
      <dgm:prSet presAssocID="{BDFF4BA7-C345-4412-86C5-17F698358E77}" presName="childShp" presStyleLbl="bgAccFollowNode1" presStyleIdx="0" presStyleCnt="5" custScaleX="45198" custScaleY="127108" custLinFactNeighborX="900" custLinFactNeighborY="5212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C9587AE-52E7-4DA2-ADE0-9D2FE0034B45}" type="pres">
      <dgm:prSet presAssocID="{CB628606-F788-48D2-9DD0-30953ECC2FEB}" presName="spacing" presStyleCnt="0"/>
      <dgm:spPr/>
      <dgm:t>
        <a:bodyPr/>
        <a:lstStyle/>
        <a:p>
          <a:endParaRPr lang="ru-RU"/>
        </a:p>
      </dgm:t>
    </dgm:pt>
    <dgm:pt modelId="{D6489D48-DC6B-4A69-9DE2-74CB8F9A57D8}" type="pres">
      <dgm:prSet presAssocID="{31BFD7AA-9878-4AA3-9791-F40256EA3052}" presName="linNode" presStyleCnt="0"/>
      <dgm:spPr/>
      <dgm:t>
        <a:bodyPr/>
        <a:lstStyle/>
        <a:p>
          <a:endParaRPr lang="ru-RU"/>
        </a:p>
      </dgm:t>
    </dgm:pt>
    <dgm:pt modelId="{D0E837FB-99C0-4AF2-88FB-B58065221650}" type="pres">
      <dgm:prSet presAssocID="{31BFD7AA-9878-4AA3-9791-F40256EA3052}" presName="parentShp" presStyleLbl="node1" presStyleIdx="1" presStyleCnt="5" custAng="0" custScaleX="302314" custScaleY="88871" custLinFactNeighborX="-32" custLinFactNeighborY="3246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A2774C8-96E9-40A0-8876-A28A4BBC289F}" type="pres">
      <dgm:prSet presAssocID="{31BFD7AA-9878-4AA3-9791-F40256EA3052}" presName="childShp" presStyleLbl="bgAccFollowNode1" presStyleIdx="1" presStyleCnt="5" custScaleX="90340" custScaleY="102467" custLinFactNeighborX="-77" custLinFactNeighborY="2364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ABBB238-8CA6-404A-9310-05D8F46D7070}" type="pres">
      <dgm:prSet presAssocID="{C77F1381-6274-44FA-98BD-0348010C83B5}" presName="spacing" presStyleCnt="0"/>
      <dgm:spPr/>
      <dgm:t>
        <a:bodyPr/>
        <a:lstStyle/>
        <a:p>
          <a:endParaRPr lang="ru-RU"/>
        </a:p>
      </dgm:t>
    </dgm:pt>
    <dgm:pt modelId="{9FA514C2-E037-446E-821A-20139E2BD110}" type="pres">
      <dgm:prSet presAssocID="{565ED99C-C09D-4F79-BFBD-6269F52273E7}" presName="linNode" presStyleCnt="0"/>
      <dgm:spPr/>
      <dgm:t>
        <a:bodyPr/>
        <a:lstStyle/>
        <a:p>
          <a:endParaRPr lang="ru-RU"/>
        </a:p>
      </dgm:t>
    </dgm:pt>
    <dgm:pt modelId="{F517D3AC-9B2E-42DC-833E-2A0BD0B9CEA0}" type="pres">
      <dgm:prSet presAssocID="{565ED99C-C09D-4F79-BFBD-6269F52273E7}" presName="parentShp" presStyleLbl="node1" presStyleIdx="2" presStyleCnt="5" custScaleX="333094" custScaleY="72743" custLinFactNeighborX="149" custLinFactNeighborY="1699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69668CD-D68C-4CB6-80B3-06F60B47F821}" type="pres">
      <dgm:prSet presAssocID="{565ED99C-C09D-4F79-BFBD-6269F52273E7}" presName="childShp" presStyleLbl="bgAccFollowNode1" presStyleIdx="2" presStyleCnt="5" custScaleY="83639" custLinFactNeighborX="-1610" custLinFactNeighborY="1556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59FBD87-0B01-4C24-8FDB-0AA013E858EF}" type="pres">
      <dgm:prSet presAssocID="{DDDAB817-DAAE-473E-9183-86DB069DD390}" presName="spacing" presStyleCnt="0"/>
      <dgm:spPr/>
      <dgm:t>
        <a:bodyPr/>
        <a:lstStyle/>
        <a:p>
          <a:endParaRPr lang="ru-RU"/>
        </a:p>
      </dgm:t>
    </dgm:pt>
    <dgm:pt modelId="{7D94FAD4-3958-4113-83AE-8D15D49B85E2}" type="pres">
      <dgm:prSet presAssocID="{AB8A7D78-43AA-4C33-89A4-7D6111A986F4}" presName="linNode" presStyleCnt="0"/>
      <dgm:spPr/>
      <dgm:t>
        <a:bodyPr/>
        <a:lstStyle/>
        <a:p>
          <a:endParaRPr lang="ru-RU"/>
        </a:p>
      </dgm:t>
    </dgm:pt>
    <dgm:pt modelId="{1B077E1D-821F-4732-95D1-AE6D1D3DF794}" type="pres">
      <dgm:prSet presAssocID="{AB8A7D78-43AA-4C33-89A4-7D6111A986F4}" presName="parentShp" presStyleLbl="node1" presStyleIdx="3" presStyleCnt="5" custScaleX="332369" custScaleY="80904" custLinFactNeighborX="-75" custLinFactNeighborY="559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4B5FD46-4438-49E3-810E-A7C716CA73A5}" type="pres">
      <dgm:prSet presAssocID="{AB8A7D78-43AA-4C33-89A4-7D6111A986F4}" presName="childShp" presStyleLbl="bgAccFollowNode1" presStyleIdx="3" presStyleCnt="5" custScaleY="69565" custLinFactNeighborX="-1025" custLinFactNeighborY="325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6FE86DD-9758-4542-8430-A381825FE151}" type="pres">
      <dgm:prSet presAssocID="{943CFCA7-93A7-438C-B72A-6500A3C9E8AE}" presName="spacing" presStyleCnt="0"/>
      <dgm:spPr/>
      <dgm:t>
        <a:bodyPr/>
        <a:lstStyle/>
        <a:p>
          <a:endParaRPr lang="ru-RU"/>
        </a:p>
      </dgm:t>
    </dgm:pt>
    <dgm:pt modelId="{5A32990B-F720-44C8-98DD-B164CBC9FFAA}" type="pres">
      <dgm:prSet presAssocID="{CD4B8554-14A5-4E21-B501-AC3191441B16}" presName="linNode" presStyleCnt="0"/>
      <dgm:spPr/>
      <dgm:t>
        <a:bodyPr/>
        <a:lstStyle/>
        <a:p>
          <a:endParaRPr lang="ru-RU"/>
        </a:p>
      </dgm:t>
    </dgm:pt>
    <dgm:pt modelId="{6975A743-E9C9-4868-890D-19282A033039}" type="pres">
      <dgm:prSet presAssocID="{CD4B8554-14A5-4E21-B501-AC3191441B16}" presName="parentShp" presStyleLbl="node1" presStyleIdx="4" presStyleCnt="5" custScaleX="336188" custScaleY="7307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9D4004A-1A4C-4273-992B-87AA21EA14A3}" type="pres">
      <dgm:prSet presAssocID="{CD4B8554-14A5-4E21-B501-AC3191441B16}" presName="childShp" presStyleLbl="bgAccFollowNode1" presStyleIdx="4" presStyleCnt="5" custScaleY="68177" custLinFactNeighborX="-2469" custLinFactNeighborY="-218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5FCA12B-AFD8-42FA-9387-674021112BF9}" type="presOf" srcId="{CD4B8554-14A5-4E21-B501-AC3191441B16}" destId="{6975A743-E9C9-4868-890D-19282A033039}" srcOrd="0" destOrd="0" presId="urn:microsoft.com/office/officeart/2005/8/layout/vList6"/>
    <dgm:cxn modelId="{059241B0-71AE-4B43-B553-D3907951775C}" type="presOf" srcId="{0110808A-6BD9-4C04-B9D3-7C80FDA81B81}" destId="{7B7FF14A-349A-4E59-8A54-BA8F60FBF021}" srcOrd="0" destOrd="1" presId="urn:microsoft.com/office/officeart/2005/8/layout/vList6"/>
    <dgm:cxn modelId="{4059089E-67A8-4D6A-A9BE-05A56A77DBB7}" srcId="{DCEA28A7-3B98-4BC0-92E7-DDC62A23C6E6}" destId="{31BFD7AA-9878-4AA3-9791-F40256EA3052}" srcOrd="1" destOrd="0" parTransId="{F62BC249-E44D-41E3-9E70-5E837519C376}" sibTransId="{C77F1381-6274-44FA-98BD-0348010C83B5}"/>
    <dgm:cxn modelId="{4DBB48C1-1571-4B6B-A057-CB08F68AE108}" srcId="{31BFD7AA-9878-4AA3-9791-F40256EA3052}" destId="{E1E9C36E-B6BD-41DB-8891-35B1CA80EC8A}" srcOrd="1" destOrd="0" parTransId="{F693BF7C-1EFC-4446-8C75-53087B7A4D82}" sibTransId="{9160D57B-D9AA-42F8-BFBB-BB8A38CE4BD6}"/>
    <dgm:cxn modelId="{3EE87C71-49D6-4CF2-A767-8A31EF3C3FDB}" srcId="{DCEA28A7-3B98-4BC0-92E7-DDC62A23C6E6}" destId="{565ED99C-C09D-4F79-BFBD-6269F52273E7}" srcOrd="2" destOrd="0" parTransId="{D1D53110-5F65-4817-89DC-B76E6938A46E}" sibTransId="{DDDAB817-DAAE-473E-9183-86DB069DD390}"/>
    <dgm:cxn modelId="{08D13BDA-271E-4E2C-8C45-61B1EFD3C1DD}" srcId="{CD4B8554-14A5-4E21-B501-AC3191441B16}" destId="{1BAB20D8-2E71-4860-835A-4EA10A51517E}" srcOrd="0" destOrd="0" parTransId="{2A7982D8-BAD8-463E-A230-2DE4F0A5D689}" sibTransId="{A55F2A12-681F-4153-B43D-4547F88DA4ED}"/>
    <dgm:cxn modelId="{5B760CB8-D30A-49E3-972A-79D68E1E2300}" type="presOf" srcId="{BDFF4BA7-C345-4412-86C5-17F698358E77}" destId="{7B74655C-787E-41A0-A515-D8DDFE69F782}" srcOrd="0" destOrd="0" presId="urn:microsoft.com/office/officeart/2005/8/layout/vList6"/>
    <dgm:cxn modelId="{5A8F5C8B-4AEA-442E-8BD5-163B63C0B14E}" type="presOf" srcId="{565ED99C-C09D-4F79-BFBD-6269F52273E7}" destId="{F517D3AC-9B2E-42DC-833E-2A0BD0B9CEA0}" srcOrd="0" destOrd="0" presId="urn:microsoft.com/office/officeart/2005/8/layout/vList6"/>
    <dgm:cxn modelId="{F5989069-92F2-4278-A33C-5BAECD95005D}" srcId="{AB8A7D78-43AA-4C33-89A4-7D6111A986F4}" destId="{CEE5D769-5FE1-4F15-A0B7-DD57B810F8BC}" srcOrd="0" destOrd="0" parTransId="{1BE54215-4B63-436F-8D6E-E5C39D23CEA9}" sibTransId="{7F5FE319-C94F-4B01-BFA2-FF1D480FACD3}"/>
    <dgm:cxn modelId="{1C01B7B4-0F6F-4637-9FF5-F88628354811}" type="presOf" srcId="{4AFB6B9D-EE86-450D-AB9E-7BD14F0E09AC}" destId="{7B7FF14A-349A-4E59-8A54-BA8F60FBF021}" srcOrd="0" destOrd="0" presId="urn:microsoft.com/office/officeart/2005/8/layout/vList6"/>
    <dgm:cxn modelId="{7C126D5A-44C9-49C6-93E3-BE04065E4815}" srcId="{31BFD7AA-9878-4AA3-9791-F40256EA3052}" destId="{EF84B5AC-AFB8-4C93-B587-CCBA29E0B4DC}" srcOrd="0" destOrd="0" parTransId="{46E341C8-EAE5-4DB2-B509-16E7CBFEA5B2}" sibTransId="{27E4BE7F-4730-424E-BA93-44F1C349448C}"/>
    <dgm:cxn modelId="{1B0219DB-B180-4AA9-8157-3B4DD44A75B0}" type="presOf" srcId="{D076A41B-F8F8-4AB0-9A56-28DD15151937}" destId="{A69668CD-D68C-4CB6-80B3-06F60B47F821}" srcOrd="0" destOrd="0" presId="urn:microsoft.com/office/officeart/2005/8/layout/vList6"/>
    <dgm:cxn modelId="{DEB072FD-26A0-4C22-A551-DB5B8482446B}" type="presOf" srcId="{AB8A7D78-43AA-4C33-89A4-7D6111A986F4}" destId="{1B077E1D-821F-4732-95D1-AE6D1D3DF794}" srcOrd="0" destOrd="0" presId="urn:microsoft.com/office/officeart/2005/8/layout/vList6"/>
    <dgm:cxn modelId="{7C241924-AA4A-4B6B-A565-CDFCD227D7B8}" srcId="{BDFF4BA7-C345-4412-86C5-17F698358E77}" destId="{22D3CDFF-C4DB-4D48-A586-AAAF0C477EAB}" srcOrd="2" destOrd="0" parTransId="{347A466C-6734-4652-8ED0-8FDC8BC418DE}" sibTransId="{228BD1F5-B11D-47F7-AA92-471C5BEB2134}"/>
    <dgm:cxn modelId="{6359DE22-4161-4522-99FC-92AA19600CD0}" type="presOf" srcId="{31BFD7AA-9878-4AA3-9791-F40256EA3052}" destId="{D0E837FB-99C0-4AF2-88FB-B58065221650}" srcOrd="0" destOrd="0" presId="urn:microsoft.com/office/officeart/2005/8/layout/vList6"/>
    <dgm:cxn modelId="{FEBA4067-F41D-49F5-9D44-7204FCA2866B}" srcId="{DCEA28A7-3B98-4BC0-92E7-DDC62A23C6E6}" destId="{BDFF4BA7-C345-4412-86C5-17F698358E77}" srcOrd="0" destOrd="0" parTransId="{A756FB8B-A9AF-4219-B719-D3A397EFDE52}" sibTransId="{CB628606-F788-48D2-9DD0-30953ECC2FEB}"/>
    <dgm:cxn modelId="{3867CF50-9DF0-40DE-AC48-899F3BEB1B86}" type="presOf" srcId="{E1E9C36E-B6BD-41DB-8891-35B1CA80EC8A}" destId="{1A2774C8-96E9-40A0-8876-A28A4BBC289F}" srcOrd="0" destOrd="1" presId="urn:microsoft.com/office/officeart/2005/8/layout/vList6"/>
    <dgm:cxn modelId="{65B7456F-CD7D-4B54-B510-717A60599F6F}" srcId="{BDFF4BA7-C345-4412-86C5-17F698358E77}" destId="{4AFB6B9D-EE86-450D-AB9E-7BD14F0E09AC}" srcOrd="0" destOrd="0" parTransId="{23D6DC09-965B-43A4-9027-E9CD4BBC5B45}" sibTransId="{5147AB79-E2C2-44A2-B3E7-9E2A7FECEDF1}"/>
    <dgm:cxn modelId="{93422DF6-90A2-480B-A00F-CD955CAA1CF4}" srcId="{565ED99C-C09D-4F79-BFBD-6269F52273E7}" destId="{830C7510-0C22-4F17-A967-D88C97998BDB}" srcOrd="1" destOrd="0" parTransId="{690547E6-9E35-4379-BA5B-0615DA7CA5E5}" sibTransId="{DB5B80EE-1E11-485B-AA60-C4D2FC837546}"/>
    <dgm:cxn modelId="{870BB8F5-8B9B-410A-BED7-9897A6E09C3E}" type="presOf" srcId="{830C7510-0C22-4F17-A967-D88C97998BDB}" destId="{A69668CD-D68C-4CB6-80B3-06F60B47F821}" srcOrd="0" destOrd="1" presId="urn:microsoft.com/office/officeart/2005/8/layout/vList6"/>
    <dgm:cxn modelId="{E54DE99C-2FF2-43ED-9087-B1DC01A8B505}" type="presOf" srcId="{CEE5D769-5FE1-4F15-A0B7-DD57B810F8BC}" destId="{94B5FD46-4438-49E3-810E-A7C716CA73A5}" srcOrd="0" destOrd="0" presId="urn:microsoft.com/office/officeart/2005/8/layout/vList6"/>
    <dgm:cxn modelId="{2EEA0BB4-31A4-4851-975A-224CC73386E3}" type="presOf" srcId="{DCEA28A7-3B98-4BC0-92E7-DDC62A23C6E6}" destId="{8E245880-7104-42C1-8DE0-0E54A2BBBC5E}" srcOrd="0" destOrd="0" presId="urn:microsoft.com/office/officeart/2005/8/layout/vList6"/>
    <dgm:cxn modelId="{3002697F-7581-483F-9D2C-A87FEDD7C8A5}" type="presOf" srcId="{1BAB20D8-2E71-4860-835A-4EA10A51517E}" destId="{E9D4004A-1A4C-4273-992B-87AA21EA14A3}" srcOrd="0" destOrd="0" presId="urn:microsoft.com/office/officeart/2005/8/layout/vList6"/>
    <dgm:cxn modelId="{01FBF1EB-7263-4599-B92C-83B7A058D692}" srcId="{DCEA28A7-3B98-4BC0-92E7-DDC62A23C6E6}" destId="{AB8A7D78-43AA-4C33-89A4-7D6111A986F4}" srcOrd="3" destOrd="0" parTransId="{59775D10-AA5D-4BCD-AE14-0F2E7F7D4CCE}" sibTransId="{943CFCA7-93A7-438C-B72A-6500A3C9E8AE}"/>
    <dgm:cxn modelId="{BE66767F-4D35-42B6-B8B1-8EC79345141A}" type="presOf" srcId="{22D3CDFF-C4DB-4D48-A586-AAAF0C477EAB}" destId="{7B7FF14A-349A-4E59-8A54-BA8F60FBF021}" srcOrd="0" destOrd="2" presId="urn:microsoft.com/office/officeart/2005/8/layout/vList6"/>
    <dgm:cxn modelId="{35BC9FA2-1308-4754-B6F5-65A27B202FCE}" srcId="{BDFF4BA7-C345-4412-86C5-17F698358E77}" destId="{0110808A-6BD9-4C04-B9D3-7C80FDA81B81}" srcOrd="1" destOrd="0" parTransId="{F880CADE-57C7-4F54-8F97-678903A77912}" sibTransId="{D3E12486-DD47-4B7C-B737-13D09B7DF78B}"/>
    <dgm:cxn modelId="{142A7588-FF71-43AA-AAB6-134DE72BC2A6}" srcId="{565ED99C-C09D-4F79-BFBD-6269F52273E7}" destId="{D076A41B-F8F8-4AB0-9A56-28DD15151937}" srcOrd="0" destOrd="0" parTransId="{0C3A613B-7D35-4B9C-920F-EC83D933C5E3}" sibTransId="{0E26F3F6-62C3-4ABB-B33F-BC8D52384FA1}"/>
    <dgm:cxn modelId="{A3329E44-8E00-4756-85E6-B757CFDC3707}" srcId="{DCEA28A7-3B98-4BC0-92E7-DDC62A23C6E6}" destId="{CD4B8554-14A5-4E21-B501-AC3191441B16}" srcOrd="4" destOrd="0" parTransId="{A21CF4C3-A16E-444B-AE32-30539960738A}" sibTransId="{B3DC053B-673E-4504-87AE-31EFC7A5FEC2}"/>
    <dgm:cxn modelId="{966995C4-A6A0-4465-B0C8-2DC3C9DA9054}" type="presOf" srcId="{EF84B5AC-AFB8-4C93-B587-CCBA29E0B4DC}" destId="{1A2774C8-96E9-40A0-8876-A28A4BBC289F}" srcOrd="0" destOrd="0" presId="urn:microsoft.com/office/officeart/2005/8/layout/vList6"/>
    <dgm:cxn modelId="{CAE40E0A-BEC4-443B-988B-24C37DB937B5}" type="presParOf" srcId="{8E245880-7104-42C1-8DE0-0E54A2BBBC5E}" destId="{2C01C186-4210-45DA-994A-76FA425F0BEB}" srcOrd="0" destOrd="0" presId="urn:microsoft.com/office/officeart/2005/8/layout/vList6"/>
    <dgm:cxn modelId="{082E9B3B-E2F4-4CC9-A0D8-A026A5F9A6FF}" type="presParOf" srcId="{2C01C186-4210-45DA-994A-76FA425F0BEB}" destId="{7B74655C-787E-41A0-A515-D8DDFE69F782}" srcOrd="0" destOrd="0" presId="urn:microsoft.com/office/officeart/2005/8/layout/vList6"/>
    <dgm:cxn modelId="{135C3291-6489-40C1-805C-6326FCAEEAEA}" type="presParOf" srcId="{2C01C186-4210-45DA-994A-76FA425F0BEB}" destId="{7B7FF14A-349A-4E59-8A54-BA8F60FBF021}" srcOrd="1" destOrd="0" presId="urn:microsoft.com/office/officeart/2005/8/layout/vList6"/>
    <dgm:cxn modelId="{18F00594-A735-44B3-9269-78E843C7E1E3}" type="presParOf" srcId="{8E245880-7104-42C1-8DE0-0E54A2BBBC5E}" destId="{AC9587AE-52E7-4DA2-ADE0-9D2FE0034B45}" srcOrd="1" destOrd="0" presId="urn:microsoft.com/office/officeart/2005/8/layout/vList6"/>
    <dgm:cxn modelId="{858974FA-4EE1-48A8-82ED-BDAC3D248DF2}" type="presParOf" srcId="{8E245880-7104-42C1-8DE0-0E54A2BBBC5E}" destId="{D6489D48-DC6B-4A69-9DE2-74CB8F9A57D8}" srcOrd="2" destOrd="0" presId="urn:microsoft.com/office/officeart/2005/8/layout/vList6"/>
    <dgm:cxn modelId="{3B3A6DED-03E1-4C1C-A840-973EEEE616E6}" type="presParOf" srcId="{D6489D48-DC6B-4A69-9DE2-74CB8F9A57D8}" destId="{D0E837FB-99C0-4AF2-88FB-B58065221650}" srcOrd="0" destOrd="0" presId="urn:microsoft.com/office/officeart/2005/8/layout/vList6"/>
    <dgm:cxn modelId="{D970255F-501B-4157-926C-4F8CD8C2E15B}" type="presParOf" srcId="{D6489D48-DC6B-4A69-9DE2-74CB8F9A57D8}" destId="{1A2774C8-96E9-40A0-8876-A28A4BBC289F}" srcOrd="1" destOrd="0" presId="urn:microsoft.com/office/officeart/2005/8/layout/vList6"/>
    <dgm:cxn modelId="{02527E4B-691C-449A-9FA6-D4EC2935C931}" type="presParOf" srcId="{8E245880-7104-42C1-8DE0-0E54A2BBBC5E}" destId="{2ABBB238-8CA6-404A-9310-05D8F46D7070}" srcOrd="3" destOrd="0" presId="urn:microsoft.com/office/officeart/2005/8/layout/vList6"/>
    <dgm:cxn modelId="{41F78753-7CB3-488B-B496-AB049DF7B1C4}" type="presParOf" srcId="{8E245880-7104-42C1-8DE0-0E54A2BBBC5E}" destId="{9FA514C2-E037-446E-821A-20139E2BD110}" srcOrd="4" destOrd="0" presId="urn:microsoft.com/office/officeart/2005/8/layout/vList6"/>
    <dgm:cxn modelId="{2E7FE37F-3BE1-4344-9236-1E22EF162788}" type="presParOf" srcId="{9FA514C2-E037-446E-821A-20139E2BD110}" destId="{F517D3AC-9B2E-42DC-833E-2A0BD0B9CEA0}" srcOrd="0" destOrd="0" presId="urn:microsoft.com/office/officeart/2005/8/layout/vList6"/>
    <dgm:cxn modelId="{A2537CDF-FCC2-4E7C-A326-8C5B8457647E}" type="presParOf" srcId="{9FA514C2-E037-446E-821A-20139E2BD110}" destId="{A69668CD-D68C-4CB6-80B3-06F60B47F821}" srcOrd="1" destOrd="0" presId="urn:microsoft.com/office/officeart/2005/8/layout/vList6"/>
    <dgm:cxn modelId="{7BAD1680-0757-4BD9-A1EC-9A430057B812}" type="presParOf" srcId="{8E245880-7104-42C1-8DE0-0E54A2BBBC5E}" destId="{259FBD87-0B01-4C24-8FDB-0AA013E858EF}" srcOrd="5" destOrd="0" presId="urn:microsoft.com/office/officeart/2005/8/layout/vList6"/>
    <dgm:cxn modelId="{F4175D35-314C-4F64-B534-909BCF7FCB74}" type="presParOf" srcId="{8E245880-7104-42C1-8DE0-0E54A2BBBC5E}" destId="{7D94FAD4-3958-4113-83AE-8D15D49B85E2}" srcOrd="6" destOrd="0" presId="urn:microsoft.com/office/officeart/2005/8/layout/vList6"/>
    <dgm:cxn modelId="{EECA8286-A07D-4513-BDE6-6DA8419863A5}" type="presParOf" srcId="{7D94FAD4-3958-4113-83AE-8D15D49B85E2}" destId="{1B077E1D-821F-4732-95D1-AE6D1D3DF794}" srcOrd="0" destOrd="0" presId="urn:microsoft.com/office/officeart/2005/8/layout/vList6"/>
    <dgm:cxn modelId="{048B2E0B-EC92-433D-A101-2FD880214F27}" type="presParOf" srcId="{7D94FAD4-3958-4113-83AE-8D15D49B85E2}" destId="{94B5FD46-4438-49E3-810E-A7C716CA73A5}" srcOrd="1" destOrd="0" presId="urn:microsoft.com/office/officeart/2005/8/layout/vList6"/>
    <dgm:cxn modelId="{C35F7905-1220-457E-91AF-285A8CA0E3F6}" type="presParOf" srcId="{8E245880-7104-42C1-8DE0-0E54A2BBBC5E}" destId="{76FE86DD-9758-4542-8430-A381825FE151}" srcOrd="7" destOrd="0" presId="urn:microsoft.com/office/officeart/2005/8/layout/vList6"/>
    <dgm:cxn modelId="{93878EA1-FBBF-4FBE-B618-DAAB8BC39D22}" type="presParOf" srcId="{8E245880-7104-42C1-8DE0-0E54A2BBBC5E}" destId="{5A32990B-F720-44C8-98DD-B164CBC9FFAA}" srcOrd="8" destOrd="0" presId="urn:microsoft.com/office/officeart/2005/8/layout/vList6"/>
    <dgm:cxn modelId="{DBEA05CA-D40F-4212-9031-92152137F559}" type="presParOf" srcId="{5A32990B-F720-44C8-98DD-B164CBC9FFAA}" destId="{6975A743-E9C9-4868-890D-19282A033039}" srcOrd="0" destOrd="0" presId="urn:microsoft.com/office/officeart/2005/8/layout/vList6"/>
    <dgm:cxn modelId="{67B677A2-40BE-4DF2-B820-DD0D841884E5}" type="presParOf" srcId="{5A32990B-F720-44C8-98DD-B164CBC9FFAA}" destId="{E9D4004A-1A4C-4273-992B-87AA21EA14A3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547BA6C-1398-4EA2-B9E2-7CB0CE4951E4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9741B77-952C-4A35-B61D-E4B08C4B357B}">
      <dgm:prSet phldrT="[Текст]" custT="1"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pPr marL="0" marR="0" indent="0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n-US" sz="1600" dirty="0" smtClean="0"/>
        </a:p>
        <a:p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dirty="0" smtClean="0">
              <a:solidFill>
                <a:srgbClr val="002060"/>
              </a:solidFill>
            </a:rPr>
            <a:t>Утверждены распоряжением Правительства РФ от 12 октября 2012 г. № 1911-р изменения, вносимые в Федеральный план статистических работ в части оценки природных ресурсов</a:t>
          </a:r>
          <a:r>
            <a:rPr lang="ru-RU" sz="1600" dirty="0" smtClean="0">
              <a:solidFill>
                <a:srgbClr val="002060"/>
              </a:solidFill>
            </a:rPr>
            <a:t>.</a:t>
          </a:r>
        </a:p>
        <a:p>
          <a:pPr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dirty="0"/>
        </a:p>
      </dgm:t>
    </dgm:pt>
    <dgm:pt modelId="{A93D6140-9621-44D3-BA14-A47A7F75302C}" type="parTrans" cxnId="{1400974F-F043-461F-9D7F-6A9FAC9AE205}">
      <dgm:prSet/>
      <dgm:spPr/>
      <dgm:t>
        <a:bodyPr/>
        <a:lstStyle/>
        <a:p>
          <a:endParaRPr lang="ru-RU" sz="2000"/>
        </a:p>
      </dgm:t>
    </dgm:pt>
    <dgm:pt modelId="{903D9F40-AE07-4AE4-8E47-D6C693F0B9B3}" type="sibTrans" cxnId="{1400974F-F043-461F-9D7F-6A9FAC9AE205}">
      <dgm:prSet/>
      <dgm:spPr/>
      <dgm:t>
        <a:bodyPr/>
        <a:lstStyle/>
        <a:p>
          <a:endParaRPr lang="ru-RU" sz="2000"/>
        </a:p>
      </dgm:t>
    </dgm:pt>
    <dgm:pt modelId="{701E155F-9513-42FD-A82D-20B64E2338EF}">
      <dgm:prSet phldrT="[Текст]" custT="1"/>
      <dgm:spPr>
        <a:solidFill>
          <a:schemeClr val="accent3">
            <a:lumMod val="20000"/>
            <a:lumOff val="80000"/>
          </a:schemeClr>
        </a:solidFill>
      </dgm:spPr>
      <dgm:t>
        <a:bodyPr/>
        <a:lstStyle/>
        <a:p>
          <a:pPr algn="ctr"/>
          <a:r>
            <a:rPr lang="ru-RU" sz="1800" dirty="0" smtClean="0">
              <a:solidFill>
                <a:srgbClr val="002060"/>
              </a:solidFill>
            </a:rPr>
            <a:t>Оценка природных ресурсов по текущей рыночной стоимости будет осуществляться министерствами и ведомствами – субъектами официального статистического учета в 2017 году по итогам за 2016 год</a:t>
          </a:r>
          <a:endParaRPr lang="ru-RU" sz="1800" dirty="0">
            <a:solidFill>
              <a:srgbClr val="002060"/>
            </a:solidFill>
          </a:endParaRPr>
        </a:p>
      </dgm:t>
    </dgm:pt>
    <dgm:pt modelId="{8C985B32-553E-4980-B8EB-5AAAF98CA698}" type="parTrans" cxnId="{0AC03C52-F8CD-48CF-934B-8EF626031FE3}">
      <dgm:prSet/>
      <dgm:spPr/>
      <dgm:t>
        <a:bodyPr/>
        <a:lstStyle/>
        <a:p>
          <a:endParaRPr lang="ru-RU" sz="2000"/>
        </a:p>
      </dgm:t>
    </dgm:pt>
    <dgm:pt modelId="{88325FC0-6358-4595-9C77-2197B51C4B9B}" type="sibTrans" cxnId="{0AC03C52-F8CD-48CF-934B-8EF626031FE3}">
      <dgm:prSet/>
      <dgm:spPr/>
      <dgm:t>
        <a:bodyPr/>
        <a:lstStyle/>
        <a:p>
          <a:endParaRPr lang="ru-RU" sz="2000"/>
        </a:p>
      </dgm:t>
    </dgm:pt>
    <dgm:pt modelId="{A26F538F-A4D4-4414-A009-29EAECDFB94C}">
      <dgm:prSet phldrT="[Текст]" custT="1"/>
      <dgm:spPr>
        <a:solidFill>
          <a:schemeClr val="bg1">
            <a:lumMod val="95000"/>
          </a:schemeClr>
        </a:solidFill>
      </dgm:spPr>
      <dgm:t>
        <a:bodyPr/>
        <a:lstStyle/>
        <a:p>
          <a:pPr marL="0" marR="0" indent="0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n-US" sz="1600" dirty="0" smtClean="0"/>
        </a:p>
        <a:p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dirty="0" smtClean="0">
              <a:solidFill>
                <a:srgbClr val="002060"/>
              </a:solidFill>
            </a:rPr>
            <a:t>Разработан межведомственный План мероприятий по реализации работ, предусмотренных Распоряжением Правительства Российской Федерации от 12 октября 2012 года № 1911-р, в части оценки природных ресурсов.</a:t>
          </a:r>
        </a:p>
        <a:p>
          <a:pPr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dirty="0"/>
        </a:p>
      </dgm:t>
    </dgm:pt>
    <dgm:pt modelId="{417C37D3-A476-4475-B4E6-4BCDC800A8EA}" type="parTrans" cxnId="{55BB1DAB-9EC1-491C-B93F-0DAF3BEA2556}">
      <dgm:prSet/>
      <dgm:spPr/>
      <dgm:t>
        <a:bodyPr/>
        <a:lstStyle/>
        <a:p>
          <a:endParaRPr lang="ru-RU" sz="2000"/>
        </a:p>
      </dgm:t>
    </dgm:pt>
    <dgm:pt modelId="{62BB9222-64A3-443D-ABC7-152C74713D79}" type="sibTrans" cxnId="{55BB1DAB-9EC1-491C-B93F-0DAF3BEA2556}">
      <dgm:prSet/>
      <dgm:spPr/>
      <dgm:t>
        <a:bodyPr/>
        <a:lstStyle/>
        <a:p>
          <a:endParaRPr lang="ru-RU" sz="2000"/>
        </a:p>
      </dgm:t>
    </dgm:pt>
    <dgm:pt modelId="{858E91FC-348B-4848-9A18-B5078DCEAA1C}" type="pres">
      <dgm:prSet presAssocID="{7547BA6C-1398-4EA2-B9E2-7CB0CE4951E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9CDFDA2-4C1A-4378-B713-D976788D311B}" type="pres">
      <dgm:prSet presAssocID="{89741B77-952C-4A35-B61D-E4B08C4B357B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C0B8EF7-859E-4FC0-A1A8-8D8892AC252B}" type="pres">
      <dgm:prSet presAssocID="{903D9F40-AE07-4AE4-8E47-D6C693F0B9B3}" presName="spacer" presStyleCnt="0"/>
      <dgm:spPr/>
    </dgm:pt>
    <dgm:pt modelId="{EA91DE45-F4D3-42EE-AB6B-697CB2B1D488}" type="pres">
      <dgm:prSet presAssocID="{701E155F-9513-42FD-A82D-20B64E2338EF}" presName="parentText" presStyleLbl="node1" presStyleIdx="1" presStyleCnt="3" custLinFactY="-243" custLinFactNeighborX="-333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E3BCB78-6FC0-405B-8ECD-2232858CFE78}" type="pres">
      <dgm:prSet presAssocID="{88325FC0-6358-4595-9C77-2197B51C4B9B}" presName="spacer" presStyleCnt="0"/>
      <dgm:spPr/>
    </dgm:pt>
    <dgm:pt modelId="{D5F310F9-DA92-4FED-9B75-B48838A6C5E6}" type="pres">
      <dgm:prSet presAssocID="{A26F538F-A4D4-4414-A009-29EAECDFB94C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0211216-C8ED-4E30-A41C-0DB0435FB050}" type="presOf" srcId="{7547BA6C-1398-4EA2-B9E2-7CB0CE4951E4}" destId="{858E91FC-348B-4848-9A18-B5078DCEAA1C}" srcOrd="0" destOrd="0" presId="urn:microsoft.com/office/officeart/2005/8/layout/vList2"/>
    <dgm:cxn modelId="{1400974F-F043-461F-9D7F-6A9FAC9AE205}" srcId="{7547BA6C-1398-4EA2-B9E2-7CB0CE4951E4}" destId="{89741B77-952C-4A35-B61D-E4B08C4B357B}" srcOrd="0" destOrd="0" parTransId="{A93D6140-9621-44D3-BA14-A47A7F75302C}" sibTransId="{903D9F40-AE07-4AE4-8E47-D6C693F0B9B3}"/>
    <dgm:cxn modelId="{24F3DB77-B7D6-465E-A023-FA918A6E2471}" type="presOf" srcId="{89741B77-952C-4A35-B61D-E4B08C4B357B}" destId="{39CDFDA2-4C1A-4378-B713-D976788D311B}" srcOrd="0" destOrd="0" presId="urn:microsoft.com/office/officeart/2005/8/layout/vList2"/>
    <dgm:cxn modelId="{55BB1DAB-9EC1-491C-B93F-0DAF3BEA2556}" srcId="{7547BA6C-1398-4EA2-B9E2-7CB0CE4951E4}" destId="{A26F538F-A4D4-4414-A009-29EAECDFB94C}" srcOrd="2" destOrd="0" parTransId="{417C37D3-A476-4475-B4E6-4BCDC800A8EA}" sibTransId="{62BB9222-64A3-443D-ABC7-152C74713D79}"/>
    <dgm:cxn modelId="{0AC03C52-F8CD-48CF-934B-8EF626031FE3}" srcId="{7547BA6C-1398-4EA2-B9E2-7CB0CE4951E4}" destId="{701E155F-9513-42FD-A82D-20B64E2338EF}" srcOrd="1" destOrd="0" parTransId="{8C985B32-553E-4980-B8EB-5AAAF98CA698}" sibTransId="{88325FC0-6358-4595-9C77-2197B51C4B9B}"/>
    <dgm:cxn modelId="{620FE414-E18A-4460-BC22-8172D48748AA}" type="presOf" srcId="{701E155F-9513-42FD-A82D-20B64E2338EF}" destId="{EA91DE45-F4D3-42EE-AB6B-697CB2B1D488}" srcOrd="0" destOrd="0" presId="urn:microsoft.com/office/officeart/2005/8/layout/vList2"/>
    <dgm:cxn modelId="{1CE0AC79-6610-4FF0-ADB1-8D01AFAC5156}" type="presOf" srcId="{A26F538F-A4D4-4414-A009-29EAECDFB94C}" destId="{D5F310F9-DA92-4FED-9B75-B48838A6C5E6}" srcOrd="0" destOrd="0" presId="urn:microsoft.com/office/officeart/2005/8/layout/vList2"/>
    <dgm:cxn modelId="{6FB0D898-E241-4B82-B463-E52A50FE3D91}" type="presParOf" srcId="{858E91FC-348B-4848-9A18-B5078DCEAA1C}" destId="{39CDFDA2-4C1A-4378-B713-D976788D311B}" srcOrd="0" destOrd="0" presId="urn:microsoft.com/office/officeart/2005/8/layout/vList2"/>
    <dgm:cxn modelId="{AD583455-CFF2-4130-BBE8-6A22B9A3878F}" type="presParOf" srcId="{858E91FC-348B-4848-9A18-B5078DCEAA1C}" destId="{3C0B8EF7-859E-4FC0-A1A8-8D8892AC252B}" srcOrd="1" destOrd="0" presId="urn:microsoft.com/office/officeart/2005/8/layout/vList2"/>
    <dgm:cxn modelId="{7A983C96-8EED-4F56-92A3-E280602D3A50}" type="presParOf" srcId="{858E91FC-348B-4848-9A18-B5078DCEAA1C}" destId="{EA91DE45-F4D3-42EE-AB6B-697CB2B1D488}" srcOrd="2" destOrd="0" presId="urn:microsoft.com/office/officeart/2005/8/layout/vList2"/>
    <dgm:cxn modelId="{9B930CA9-C5AA-48D4-BED7-E0C367D28156}" type="presParOf" srcId="{858E91FC-348B-4848-9A18-B5078DCEAA1C}" destId="{AE3BCB78-6FC0-405B-8ECD-2232858CFE78}" srcOrd="3" destOrd="0" presId="urn:microsoft.com/office/officeart/2005/8/layout/vList2"/>
    <dgm:cxn modelId="{064621B5-BA4C-4553-9785-0D3D27909CBD}" type="presParOf" srcId="{858E91FC-348B-4848-9A18-B5078DCEAA1C}" destId="{D5F310F9-DA92-4FED-9B75-B48838A6C5E6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3DC9FC99-0DB6-49D5-8BE9-091BA2AA6143}" type="doc">
      <dgm:prSet loTypeId="urn:microsoft.com/office/officeart/2005/8/layout/vList6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32FF0C7-A76D-4E6A-A756-5B88524F221B}">
      <dgm:prSet phldrT="[Текст]" custT="1"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r>
            <a:rPr lang="ru-RU" sz="1700" dirty="0" smtClean="0">
              <a:solidFill>
                <a:schemeClr val="tx1"/>
              </a:solidFill>
            </a:rPr>
            <a:t>методология оценки минерально-энергетических ресурсов</a:t>
          </a:r>
          <a:endParaRPr lang="ru-RU" sz="1700" dirty="0">
            <a:solidFill>
              <a:schemeClr val="tx1"/>
            </a:solidFill>
          </a:endParaRPr>
        </a:p>
      </dgm:t>
    </dgm:pt>
    <dgm:pt modelId="{58500A3F-77AF-4F30-B69F-1396635C11A0}" type="parTrans" cxnId="{79741B81-0ABD-4731-A582-2D9B6E9A12C2}">
      <dgm:prSet/>
      <dgm:spPr/>
      <dgm:t>
        <a:bodyPr/>
        <a:lstStyle/>
        <a:p>
          <a:endParaRPr lang="ru-RU" sz="3200"/>
        </a:p>
      </dgm:t>
    </dgm:pt>
    <dgm:pt modelId="{3352552B-F139-476F-9350-A339B3B24785}" type="sibTrans" cxnId="{79741B81-0ABD-4731-A582-2D9B6E9A12C2}">
      <dgm:prSet/>
      <dgm:spPr/>
      <dgm:t>
        <a:bodyPr/>
        <a:lstStyle/>
        <a:p>
          <a:endParaRPr lang="ru-RU" sz="3200"/>
        </a:p>
      </dgm:t>
    </dgm:pt>
    <dgm:pt modelId="{EAE414C5-8500-45D0-99DC-4C5975358CCC}">
      <dgm:prSet phldrT="[Текст]" custT="1"/>
      <dgm:spPr>
        <a:solidFill>
          <a:schemeClr val="accent5">
            <a:lumMod val="20000"/>
            <a:lumOff val="80000"/>
            <a:alpha val="90000"/>
          </a:schemeClr>
        </a:solidFill>
      </dgm:spPr>
      <dgm:t>
        <a:bodyPr/>
        <a:lstStyle/>
        <a:p>
          <a:pPr algn="ctr"/>
          <a:r>
            <a:rPr lang="ru-RU" sz="2000" dirty="0" smtClean="0"/>
            <a:t>2013 г.</a:t>
          </a:r>
          <a:endParaRPr lang="ru-RU" sz="2000" dirty="0"/>
        </a:p>
      </dgm:t>
    </dgm:pt>
    <dgm:pt modelId="{70600B42-C87C-4952-B209-F5CC9A58FEFE}" type="parTrans" cxnId="{A64EEA7E-3510-4F45-8016-1755004D1226}">
      <dgm:prSet/>
      <dgm:spPr/>
      <dgm:t>
        <a:bodyPr/>
        <a:lstStyle/>
        <a:p>
          <a:endParaRPr lang="ru-RU" sz="3200"/>
        </a:p>
      </dgm:t>
    </dgm:pt>
    <dgm:pt modelId="{33E34929-69CC-4AFC-AE92-FF5F9520464A}" type="sibTrans" cxnId="{A64EEA7E-3510-4F45-8016-1755004D1226}">
      <dgm:prSet/>
      <dgm:spPr/>
      <dgm:t>
        <a:bodyPr/>
        <a:lstStyle/>
        <a:p>
          <a:endParaRPr lang="ru-RU" sz="3200"/>
        </a:p>
      </dgm:t>
    </dgm:pt>
    <dgm:pt modelId="{E70FAA4A-DC2B-4782-B460-0933A339494B}">
      <dgm:prSet phldrT="[Текст]" custT="1"/>
      <dgm:spPr/>
      <dgm:t>
        <a:bodyPr/>
        <a:lstStyle/>
        <a:p>
          <a:r>
            <a:rPr lang="ru-RU" sz="1700" dirty="0" smtClean="0">
              <a:solidFill>
                <a:schemeClr val="tx1"/>
              </a:solidFill>
            </a:rPr>
            <a:t>методологии оценки водных ресурсов</a:t>
          </a:r>
          <a:endParaRPr lang="ru-RU" sz="1700" dirty="0">
            <a:solidFill>
              <a:schemeClr val="tx1"/>
            </a:solidFill>
          </a:endParaRPr>
        </a:p>
      </dgm:t>
    </dgm:pt>
    <dgm:pt modelId="{CE9A5D25-7654-4713-A93D-C7B7ADEEC804}" type="parTrans" cxnId="{EEE1DD55-195B-43ED-A2B0-6C25AF2D2E3F}">
      <dgm:prSet/>
      <dgm:spPr/>
      <dgm:t>
        <a:bodyPr/>
        <a:lstStyle/>
        <a:p>
          <a:endParaRPr lang="ru-RU" sz="3200"/>
        </a:p>
      </dgm:t>
    </dgm:pt>
    <dgm:pt modelId="{5667EA24-208C-4208-AA84-8DF5AC78CA77}" type="sibTrans" cxnId="{EEE1DD55-195B-43ED-A2B0-6C25AF2D2E3F}">
      <dgm:prSet/>
      <dgm:spPr/>
      <dgm:t>
        <a:bodyPr/>
        <a:lstStyle/>
        <a:p>
          <a:endParaRPr lang="ru-RU" sz="3200"/>
        </a:p>
      </dgm:t>
    </dgm:pt>
    <dgm:pt modelId="{749E36C6-63D2-4097-9EE4-DCB13563D9DA}">
      <dgm:prSet phldrT="[Текст]" custT="1"/>
      <dgm:spPr>
        <a:solidFill>
          <a:schemeClr val="bg2">
            <a:lumMod val="90000"/>
            <a:alpha val="90000"/>
          </a:schemeClr>
        </a:solidFill>
      </dgm:spPr>
      <dgm:t>
        <a:bodyPr/>
        <a:lstStyle/>
        <a:p>
          <a:pPr algn="ctr"/>
          <a:r>
            <a:rPr lang="ru-RU" sz="2000" dirty="0" smtClean="0"/>
            <a:t>2013 г.</a:t>
          </a:r>
          <a:endParaRPr lang="ru-RU" sz="2000" dirty="0"/>
        </a:p>
      </dgm:t>
    </dgm:pt>
    <dgm:pt modelId="{2ECDD47A-E448-438B-875C-0691D9ABF529}" type="parTrans" cxnId="{B94BBAE7-4960-4285-BFE6-526AAD231446}">
      <dgm:prSet/>
      <dgm:spPr/>
      <dgm:t>
        <a:bodyPr/>
        <a:lstStyle/>
        <a:p>
          <a:endParaRPr lang="ru-RU" sz="3200"/>
        </a:p>
      </dgm:t>
    </dgm:pt>
    <dgm:pt modelId="{E873F18D-11F3-4422-BF6E-6459B22C1A94}" type="sibTrans" cxnId="{B94BBAE7-4960-4285-BFE6-526AAD231446}">
      <dgm:prSet/>
      <dgm:spPr/>
      <dgm:t>
        <a:bodyPr/>
        <a:lstStyle/>
        <a:p>
          <a:endParaRPr lang="ru-RU" sz="3200"/>
        </a:p>
      </dgm:t>
    </dgm:pt>
    <dgm:pt modelId="{7CACBA7A-EF62-423F-A937-709B02F3F96B}">
      <dgm:prSet phldrT="[Текст]" custT="1"/>
      <dgm:spPr>
        <a:solidFill>
          <a:schemeClr val="bg1">
            <a:lumMod val="85000"/>
          </a:schemeClr>
        </a:solidFill>
      </dgm:spPr>
      <dgm:t>
        <a:bodyPr/>
        <a:lstStyle/>
        <a:p>
          <a:r>
            <a:rPr lang="ru-RU" sz="1700" dirty="0" smtClean="0">
              <a:solidFill>
                <a:schemeClr val="tx1"/>
              </a:solidFill>
            </a:rPr>
            <a:t>методологии оценки земли</a:t>
          </a:r>
          <a:endParaRPr lang="ru-RU" sz="1700" dirty="0">
            <a:solidFill>
              <a:schemeClr val="tx1"/>
            </a:solidFill>
          </a:endParaRPr>
        </a:p>
      </dgm:t>
    </dgm:pt>
    <dgm:pt modelId="{0A3D7BA4-8352-480E-A637-2E7096270C4F}" type="parTrans" cxnId="{150643EE-E13F-4C3C-A354-756D5CB3E2E9}">
      <dgm:prSet/>
      <dgm:spPr/>
      <dgm:t>
        <a:bodyPr/>
        <a:lstStyle/>
        <a:p>
          <a:endParaRPr lang="ru-RU" sz="3200"/>
        </a:p>
      </dgm:t>
    </dgm:pt>
    <dgm:pt modelId="{4C900A62-3C13-4ADF-A41E-246CE07D28D5}" type="sibTrans" cxnId="{150643EE-E13F-4C3C-A354-756D5CB3E2E9}">
      <dgm:prSet/>
      <dgm:spPr/>
      <dgm:t>
        <a:bodyPr/>
        <a:lstStyle/>
        <a:p>
          <a:endParaRPr lang="ru-RU" sz="3200"/>
        </a:p>
      </dgm:t>
    </dgm:pt>
    <dgm:pt modelId="{04721283-1A5F-4450-9D9B-67A982CC9727}">
      <dgm:prSet phldrT="[Текст]" custT="1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r>
            <a:rPr lang="ru-RU" sz="1700" dirty="0" smtClean="0">
              <a:solidFill>
                <a:schemeClr val="tx1"/>
              </a:solidFill>
            </a:rPr>
            <a:t>методологии оценки некультивируемых биологических ресурсов животного и растительного происхождения</a:t>
          </a:r>
          <a:endParaRPr lang="ru-RU" sz="1700" dirty="0">
            <a:solidFill>
              <a:schemeClr val="tx1"/>
            </a:solidFill>
          </a:endParaRPr>
        </a:p>
      </dgm:t>
    </dgm:pt>
    <dgm:pt modelId="{7CC08E09-AD50-4FC5-B6F5-C6C69AB051AA}" type="parTrans" cxnId="{71555AE0-5C53-4F73-B6E4-D87A4DC1EF9D}">
      <dgm:prSet/>
      <dgm:spPr/>
      <dgm:t>
        <a:bodyPr/>
        <a:lstStyle/>
        <a:p>
          <a:endParaRPr lang="ru-RU" sz="3200"/>
        </a:p>
      </dgm:t>
    </dgm:pt>
    <dgm:pt modelId="{67A0A4F6-2DA5-4122-B034-409058072C39}" type="sibTrans" cxnId="{71555AE0-5C53-4F73-B6E4-D87A4DC1EF9D}">
      <dgm:prSet/>
      <dgm:spPr/>
      <dgm:t>
        <a:bodyPr/>
        <a:lstStyle/>
        <a:p>
          <a:endParaRPr lang="ru-RU" sz="3200"/>
        </a:p>
      </dgm:t>
    </dgm:pt>
    <dgm:pt modelId="{E9D06B56-A3EB-4D88-90A9-CF8645CE3B73}">
      <dgm:prSet phldrT="[Текст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ru-RU" sz="1700" dirty="0" smtClean="0">
              <a:solidFill>
                <a:schemeClr val="tx1"/>
              </a:solidFill>
            </a:rPr>
            <a:t>методологии оценки некультивируемых водных биологических ресурсов</a:t>
          </a:r>
          <a:endParaRPr lang="ru-RU" sz="1700" dirty="0">
            <a:solidFill>
              <a:schemeClr val="tx1"/>
            </a:solidFill>
          </a:endParaRPr>
        </a:p>
      </dgm:t>
    </dgm:pt>
    <dgm:pt modelId="{773F7AF1-1B08-4E75-A217-54853D1D243C}" type="parTrans" cxnId="{A1FBA5DE-B9D0-48D4-866E-DC9AAFEB0976}">
      <dgm:prSet/>
      <dgm:spPr/>
      <dgm:t>
        <a:bodyPr/>
        <a:lstStyle/>
        <a:p>
          <a:endParaRPr lang="ru-RU" sz="3200"/>
        </a:p>
      </dgm:t>
    </dgm:pt>
    <dgm:pt modelId="{62A79D00-3AF8-4C25-BB58-D36E76E435A0}" type="sibTrans" cxnId="{A1FBA5DE-B9D0-48D4-866E-DC9AAFEB0976}">
      <dgm:prSet/>
      <dgm:spPr/>
      <dgm:t>
        <a:bodyPr/>
        <a:lstStyle/>
        <a:p>
          <a:endParaRPr lang="ru-RU" sz="3200"/>
        </a:p>
      </dgm:t>
    </dgm:pt>
    <dgm:pt modelId="{6CD9A75B-AAD1-4113-89B6-A7CE30CEC0FA}">
      <dgm:prSet phldrT="[Текст]" custT="1"/>
      <dgm:spPr>
        <a:solidFill>
          <a:schemeClr val="bg1">
            <a:lumMod val="85000"/>
            <a:alpha val="90000"/>
          </a:schemeClr>
        </a:solidFill>
      </dgm:spPr>
      <dgm:t>
        <a:bodyPr/>
        <a:lstStyle/>
        <a:p>
          <a:pPr algn="ctr"/>
          <a:r>
            <a:rPr lang="ru-RU" sz="2000" dirty="0" smtClean="0"/>
            <a:t>2014 г.</a:t>
          </a:r>
          <a:endParaRPr lang="ru-RU" sz="2000" dirty="0"/>
        </a:p>
      </dgm:t>
    </dgm:pt>
    <dgm:pt modelId="{284B6919-FC2B-4F6A-A47F-351B951FEE2E}" type="parTrans" cxnId="{1DCA37AA-5986-4905-86BC-F6E963461231}">
      <dgm:prSet/>
      <dgm:spPr/>
      <dgm:t>
        <a:bodyPr/>
        <a:lstStyle/>
        <a:p>
          <a:endParaRPr lang="ru-RU" sz="3200"/>
        </a:p>
      </dgm:t>
    </dgm:pt>
    <dgm:pt modelId="{36FE0DFE-A814-48ED-8797-EB540AB59F00}" type="sibTrans" cxnId="{1DCA37AA-5986-4905-86BC-F6E963461231}">
      <dgm:prSet/>
      <dgm:spPr/>
      <dgm:t>
        <a:bodyPr/>
        <a:lstStyle/>
        <a:p>
          <a:endParaRPr lang="ru-RU" sz="3200"/>
        </a:p>
      </dgm:t>
    </dgm:pt>
    <dgm:pt modelId="{5A845E1A-A9B4-4A50-8558-13B936C36324}">
      <dgm:prSet phldrT="[Текст]" custT="1"/>
      <dgm:spPr>
        <a:solidFill>
          <a:schemeClr val="accent4">
            <a:lumMod val="60000"/>
            <a:lumOff val="40000"/>
            <a:alpha val="90000"/>
          </a:schemeClr>
        </a:solidFill>
      </dgm:spPr>
      <dgm:t>
        <a:bodyPr/>
        <a:lstStyle/>
        <a:p>
          <a:pPr algn="ctr"/>
          <a:r>
            <a:rPr lang="ru-RU" sz="2000" dirty="0" smtClean="0"/>
            <a:t>2014 г.</a:t>
          </a:r>
          <a:endParaRPr lang="ru-RU" sz="2000" dirty="0"/>
        </a:p>
      </dgm:t>
    </dgm:pt>
    <dgm:pt modelId="{EFC5D4F1-5611-4FD3-B84A-B28EC98F83FB}" type="parTrans" cxnId="{58D9D1C2-FAB4-441E-9310-07252EB780C9}">
      <dgm:prSet/>
      <dgm:spPr/>
      <dgm:t>
        <a:bodyPr/>
        <a:lstStyle/>
        <a:p>
          <a:endParaRPr lang="ru-RU" sz="3200"/>
        </a:p>
      </dgm:t>
    </dgm:pt>
    <dgm:pt modelId="{93DF3579-8222-4602-9AE0-4E58087948E4}" type="sibTrans" cxnId="{58D9D1C2-FAB4-441E-9310-07252EB780C9}">
      <dgm:prSet/>
      <dgm:spPr/>
      <dgm:t>
        <a:bodyPr/>
        <a:lstStyle/>
        <a:p>
          <a:endParaRPr lang="ru-RU" sz="3200"/>
        </a:p>
      </dgm:t>
    </dgm:pt>
    <dgm:pt modelId="{CDD15FC7-2ECB-4CEA-9ECB-9E498A727A5D}">
      <dgm:prSet custT="1"/>
      <dgm:spPr/>
      <dgm:t>
        <a:bodyPr/>
        <a:lstStyle/>
        <a:p>
          <a:pPr algn="ctr"/>
          <a:r>
            <a:rPr lang="ru-RU" sz="2000" dirty="0" smtClean="0"/>
            <a:t>2015 г.</a:t>
          </a:r>
          <a:endParaRPr lang="ru-RU" sz="2000" dirty="0"/>
        </a:p>
      </dgm:t>
    </dgm:pt>
    <dgm:pt modelId="{EF7799E7-9D3A-45DF-89FB-B768220D8CC2}" type="parTrans" cxnId="{50995256-D021-452C-B46C-9BEF92E4D23A}">
      <dgm:prSet/>
      <dgm:spPr/>
      <dgm:t>
        <a:bodyPr/>
        <a:lstStyle/>
        <a:p>
          <a:endParaRPr lang="ru-RU" sz="3200"/>
        </a:p>
      </dgm:t>
    </dgm:pt>
    <dgm:pt modelId="{ECB91836-ADC5-4CFB-A6C2-7037D30CF7A0}" type="sibTrans" cxnId="{50995256-D021-452C-B46C-9BEF92E4D23A}">
      <dgm:prSet/>
      <dgm:spPr/>
      <dgm:t>
        <a:bodyPr/>
        <a:lstStyle/>
        <a:p>
          <a:endParaRPr lang="ru-RU" sz="3200"/>
        </a:p>
      </dgm:t>
    </dgm:pt>
    <dgm:pt modelId="{304CD633-1475-4E26-BC62-B652ABF1BF13}">
      <dgm:prSet phldrT="[Текст]" custT="1"/>
      <dgm:spPr>
        <a:solidFill>
          <a:srgbClr val="FFCCCC"/>
        </a:solidFill>
      </dgm:spPr>
      <dgm:t>
        <a:bodyPr/>
        <a:lstStyle/>
        <a:p>
          <a:r>
            <a:rPr lang="ru-RU" sz="1700" dirty="0" smtClean="0">
              <a:solidFill>
                <a:schemeClr val="tx1"/>
              </a:solidFill>
            </a:rPr>
            <a:t>методологии оценки ресурсной продуктивности</a:t>
          </a:r>
          <a:endParaRPr lang="ru-RU" sz="1700" dirty="0">
            <a:solidFill>
              <a:schemeClr val="tx1"/>
            </a:solidFill>
          </a:endParaRPr>
        </a:p>
      </dgm:t>
    </dgm:pt>
    <dgm:pt modelId="{2F3CC1F8-10E8-4277-A474-EDDF43A0C785}" type="parTrans" cxnId="{7B5ED574-5B71-4089-89EB-828DFCE175DE}">
      <dgm:prSet/>
      <dgm:spPr/>
      <dgm:t>
        <a:bodyPr/>
        <a:lstStyle/>
        <a:p>
          <a:endParaRPr lang="ru-RU" sz="3200"/>
        </a:p>
      </dgm:t>
    </dgm:pt>
    <dgm:pt modelId="{21005232-3BE8-433E-957C-194914481759}" type="sibTrans" cxnId="{7B5ED574-5B71-4089-89EB-828DFCE175DE}">
      <dgm:prSet/>
      <dgm:spPr/>
      <dgm:t>
        <a:bodyPr/>
        <a:lstStyle/>
        <a:p>
          <a:endParaRPr lang="ru-RU" sz="3200"/>
        </a:p>
      </dgm:t>
    </dgm:pt>
    <dgm:pt modelId="{1B9730B0-A756-4C7D-B32F-83F0B524575D}">
      <dgm:prSet custT="1"/>
      <dgm:spPr>
        <a:solidFill>
          <a:srgbClr val="FFCCCC">
            <a:alpha val="90000"/>
          </a:srgbClr>
        </a:solidFill>
      </dgm:spPr>
      <dgm:t>
        <a:bodyPr/>
        <a:lstStyle/>
        <a:p>
          <a:pPr algn="ctr"/>
          <a:r>
            <a:rPr lang="ru-RU" sz="2000" dirty="0" smtClean="0"/>
            <a:t>2016 г.</a:t>
          </a:r>
          <a:endParaRPr lang="ru-RU" sz="2000" dirty="0"/>
        </a:p>
      </dgm:t>
    </dgm:pt>
    <dgm:pt modelId="{93DF5258-C9C1-4488-9D14-A602717EB66F}" type="parTrans" cxnId="{5F509BF4-DD65-4779-9E5B-DB6BF157BBB8}">
      <dgm:prSet/>
      <dgm:spPr/>
      <dgm:t>
        <a:bodyPr/>
        <a:lstStyle/>
        <a:p>
          <a:endParaRPr lang="ru-RU" sz="3200"/>
        </a:p>
      </dgm:t>
    </dgm:pt>
    <dgm:pt modelId="{EA24B083-8B72-42BD-BEDF-7AB99AF49920}" type="sibTrans" cxnId="{5F509BF4-DD65-4779-9E5B-DB6BF157BBB8}">
      <dgm:prSet/>
      <dgm:spPr/>
      <dgm:t>
        <a:bodyPr/>
        <a:lstStyle/>
        <a:p>
          <a:endParaRPr lang="ru-RU" sz="3200"/>
        </a:p>
      </dgm:t>
    </dgm:pt>
    <dgm:pt modelId="{B0E0387E-4A98-4F42-AC0E-C4CC6986F1E1}" type="pres">
      <dgm:prSet presAssocID="{3DC9FC99-0DB6-49D5-8BE9-091BA2AA6143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B671D004-2B21-4380-980C-B8968A48C9C1}" type="pres">
      <dgm:prSet presAssocID="{932FF0C7-A76D-4E6A-A756-5B88524F221B}" presName="linNode" presStyleCnt="0"/>
      <dgm:spPr/>
    </dgm:pt>
    <dgm:pt modelId="{0357EED8-FCD5-4825-92C3-83DED335DED4}" type="pres">
      <dgm:prSet presAssocID="{932FF0C7-A76D-4E6A-A756-5B88524F221B}" presName="parentShp" presStyleLbl="node1" presStyleIdx="0" presStyleCnt="6" custScaleX="199968" custLinFactNeighborX="-12" custLinFactNeighborY="-7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0DD0B9F-8D11-49F1-A202-13E62E673ADD}" type="pres">
      <dgm:prSet presAssocID="{932FF0C7-A76D-4E6A-A756-5B88524F221B}" presName="childShp" presStyleLbl="bgAccFollowNode1" presStyleIdx="0" presStyleCnt="6" custScaleX="5842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4C08381-E78D-46EE-BB39-A5328877458E}" type="pres">
      <dgm:prSet presAssocID="{3352552B-F139-476F-9350-A339B3B24785}" presName="spacing" presStyleCnt="0"/>
      <dgm:spPr/>
    </dgm:pt>
    <dgm:pt modelId="{31666BB8-58E1-4FC7-A464-0677414DCB73}" type="pres">
      <dgm:prSet presAssocID="{E70FAA4A-DC2B-4782-B460-0933A339494B}" presName="linNode" presStyleCnt="0"/>
      <dgm:spPr/>
    </dgm:pt>
    <dgm:pt modelId="{DC32E3D0-0FFC-4B1C-A249-E0183B8B4DA2}" type="pres">
      <dgm:prSet presAssocID="{E70FAA4A-DC2B-4782-B460-0933A339494B}" presName="parentShp" presStyleLbl="node1" presStyleIdx="1" presStyleCnt="6" custScaleX="202007" custLinFactNeighborX="-42" custLinFactNeighborY="-47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E88BAC8-3FC2-4F88-A1E7-AD1CCF9821E8}" type="pres">
      <dgm:prSet presAssocID="{E70FAA4A-DC2B-4782-B460-0933A339494B}" presName="childShp" presStyleLbl="bgAccFollowNode1" presStyleIdx="1" presStyleCnt="6" custScaleX="58691" custLinFactNeighborY="340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FF71E52-366C-483C-8879-7F0BBDD47B5C}" type="pres">
      <dgm:prSet presAssocID="{5667EA24-208C-4208-AA84-8DF5AC78CA77}" presName="spacing" presStyleCnt="0"/>
      <dgm:spPr/>
    </dgm:pt>
    <dgm:pt modelId="{58DFE319-2755-4BE6-BEBF-8C37B2F895AD}" type="pres">
      <dgm:prSet presAssocID="{7CACBA7A-EF62-423F-A937-709B02F3F96B}" presName="linNode" presStyleCnt="0"/>
      <dgm:spPr/>
    </dgm:pt>
    <dgm:pt modelId="{6E7A3454-8553-4F6E-8B86-DCF2EC9B8690}" type="pres">
      <dgm:prSet presAssocID="{7CACBA7A-EF62-423F-A937-709B02F3F96B}" presName="parentShp" presStyleLbl="node1" presStyleIdx="2" presStyleCnt="6" custScaleX="20434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AC3D7AE-E2EF-4B35-A8BC-AE9CDD2B99A4}" type="pres">
      <dgm:prSet presAssocID="{7CACBA7A-EF62-423F-A937-709B02F3F96B}" presName="childShp" presStyleLbl="bgAccFollowNode1" presStyleIdx="2" presStyleCnt="6" custScaleX="604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0D214AB-861E-42A0-A477-08736A366B25}" type="pres">
      <dgm:prSet presAssocID="{4C900A62-3C13-4ADF-A41E-246CE07D28D5}" presName="spacing" presStyleCnt="0"/>
      <dgm:spPr/>
    </dgm:pt>
    <dgm:pt modelId="{36DF2549-CF4F-4B91-B788-3D7C5DF33618}" type="pres">
      <dgm:prSet presAssocID="{04721283-1A5F-4450-9D9B-67A982CC9727}" presName="linNode" presStyleCnt="0"/>
      <dgm:spPr/>
    </dgm:pt>
    <dgm:pt modelId="{5DF99AC6-3266-4C7B-BFD0-578595DD162C}" type="pres">
      <dgm:prSet presAssocID="{04721283-1A5F-4450-9D9B-67A982CC9727}" presName="parentShp" presStyleLbl="node1" presStyleIdx="3" presStyleCnt="6" custScaleX="20396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F4DF138-6549-42F2-AEBA-AC434ADB3986}" type="pres">
      <dgm:prSet presAssocID="{04721283-1A5F-4450-9D9B-67A982CC9727}" presName="childShp" presStyleLbl="bgAccFollowNode1" presStyleIdx="3" presStyleCnt="6" custScaleX="6074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45E7D10-1956-479E-861C-889F1AC8BFBB}" type="pres">
      <dgm:prSet presAssocID="{67A0A4F6-2DA5-4122-B034-409058072C39}" presName="spacing" presStyleCnt="0"/>
      <dgm:spPr/>
    </dgm:pt>
    <dgm:pt modelId="{F28B1EB7-EBC6-47D3-970A-3F7E7F9A079C}" type="pres">
      <dgm:prSet presAssocID="{E9D06B56-A3EB-4D88-90A9-CF8645CE3B73}" presName="linNode" presStyleCnt="0"/>
      <dgm:spPr/>
    </dgm:pt>
    <dgm:pt modelId="{2D09C0A6-D75A-4D99-9371-DEAD0433959B}" type="pres">
      <dgm:prSet presAssocID="{E9D06B56-A3EB-4D88-90A9-CF8645CE3B73}" presName="parentShp" presStyleLbl="node1" presStyleIdx="4" presStyleCnt="6" custScaleX="20104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3AA3E1E-A86F-4BBC-9DE9-61806355F1DE}" type="pres">
      <dgm:prSet presAssocID="{E9D06B56-A3EB-4D88-90A9-CF8645CE3B73}" presName="childShp" presStyleLbl="bgAccFollowNode1" presStyleIdx="4" presStyleCnt="6" custScaleX="6100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4376129-E4EC-4DE8-9844-9B3367ECD215}" type="pres">
      <dgm:prSet presAssocID="{62A79D00-3AF8-4C25-BB58-D36E76E435A0}" presName="spacing" presStyleCnt="0"/>
      <dgm:spPr/>
    </dgm:pt>
    <dgm:pt modelId="{B21F22EC-6ADC-4FC7-A0C7-851E741E7B4D}" type="pres">
      <dgm:prSet presAssocID="{304CD633-1475-4E26-BC62-B652ABF1BF13}" presName="linNode" presStyleCnt="0"/>
      <dgm:spPr/>
    </dgm:pt>
    <dgm:pt modelId="{17347D2D-9559-4F82-AD4F-B1F29B1944C1}" type="pres">
      <dgm:prSet presAssocID="{304CD633-1475-4E26-BC62-B652ABF1BF13}" presName="parentShp" presStyleLbl="node1" presStyleIdx="5" presStyleCnt="6" custScaleX="20011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8446A38-0223-4B7C-9302-ABC9EBA0D48B}" type="pres">
      <dgm:prSet presAssocID="{304CD633-1475-4E26-BC62-B652ABF1BF13}" presName="childShp" presStyleLbl="bgAccFollowNode1" presStyleIdx="5" presStyleCnt="6" custScaleX="5910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D4FC8EA-3DF9-4ECD-8CEF-2467EE8DA3C2}" type="presOf" srcId="{5A845E1A-A9B4-4A50-8558-13B936C36324}" destId="{BF4DF138-6549-42F2-AEBA-AC434ADB3986}" srcOrd="0" destOrd="0" presId="urn:microsoft.com/office/officeart/2005/8/layout/vList6"/>
    <dgm:cxn modelId="{6FEF62CD-5FA1-4ABA-96FC-D408EC023D5D}" type="presOf" srcId="{6CD9A75B-AAD1-4113-89B6-A7CE30CEC0FA}" destId="{CAC3D7AE-E2EF-4B35-A8BC-AE9CDD2B99A4}" srcOrd="0" destOrd="0" presId="urn:microsoft.com/office/officeart/2005/8/layout/vList6"/>
    <dgm:cxn modelId="{60A10B98-1F32-4975-87BA-117DC17640A7}" type="presOf" srcId="{749E36C6-63D2-4097-9EE4-DCB13563D9DA}" destId="{4E88BAC8-3FC2-4F88-A1E7-AD1CCF9821E8}" srcOrd="0" destOrd="0" presId="urn:microsoft.com/office/officeart/2005/8/layout/vList6"/>
    <dgm:cxn modelId="{845B7B85-7795-46A7-AB76-A14C4AF85D05}" type="presOf" srcId="{CDD15FC7-2ECB-4CEA-9ECB-9E498A727A5D}" destId="{B3AA3E1E-A86F-4BBC-9DE9-61806355F1DE}" srcOrd="0" destOrd="0" presId="urn:microsoft.com/office/officeart/2005/8/layout/vList6"/>
    <dgm:cxn modelId="{7B5ED574-5B71-4089-89EB-828DFCE175DE}" srcId="{3DC9FC99-0DB6-49D5-8BE9-091BA2AA6143}" destId="{304CD633-1475-4E26-BC62-B652ABF1BF13}" srcOrd="5" destOrd="0" parTransId="{2F3CC1F8-10E8-4277-A474-EDDF43A0C785}" sibTransId="{21005232-3BE8-433E-957C-194914481759}"/>
    <dgm:cxn modelId="{8E8D3932-C94A-4D9D-ABF4-977D75ADB50C}" type="presOf" srcId="{7CACBA7A-EF62-423F-A937-709B02F3F96B}" destId="{6E7A3454-8553-4F6E-8B86-DCF2EC9B8690}" srcOrd="0" destOrd="0" presId="urn:microsoft.com/office/officeart/2005/8/layout/vList6"/>
    <dgm:cxn modelId="{A1FBA5DE-B9D0-48D4-866E-DC9AAFEB0976}" srcId="{3DC9FC99-0DB6-49D5-8BE9-091BA2AA6143}" destId="{E9D06B56-A3EB-4D88-90A9-CF8645CE3B73}" srcOrd="4" destOrd="0" parTransId="{773F7AF1-1B08-4E75-A217-54853D1D243C}" sibTransId="{62A79D00-3AF8-4C25-BB58-D36E76E435A0}"/>
    <dgm:cxn modelId="{B94BBAE7-4960-4285-BFE6-526AAD231446}" srcId="{E70FAA4A-DC2B-4782-B460-0933A339494B}" destId="{749E36C6-63D2-4097-9EE4-DCB13563D9DA}" srcOrd="0" destOrd="0" parTransId="{2ECDD47A-E448-438B-875C-0691D9ABF529}" sibTransId="{E873F18D-11F3-4422-BF6E-6459B22C1A94}"/>
    <dgm:cxn modelId="{25A861E0-1497-4177-8A9B-10AB9C3623AF}" type="presOf" srcId="{3DC9FC99-0DB6-49D5-8BE9-091BA2AA6143}" destId="{B0E0387E-4A98-4F42-AC0E-C4CC6986F1E1}" srcOrd="0" destOrd="0" presId="urn:microsoft.com/office/officeart/2005/8/layout/vList6"/>
    <dgm:cxn modelId="{5F509BF4-DD65-4779-9E5B-DB6BF157BBB8}" srcId="{304CD633-1475-4E26-BC62-B652ABF1BF13}" destId="{1B9730B0-A756-4C7D-B32F-83F0B524575D}" srcOrd="0" destOrd="0" parTransId="{93DF5258-C9C1-4488-9D14-A602717EB66F}" sibTransId="{EA24B083-8B72-42BD-BEDF-7AB99AF49920}"/>
    <dgm:cxn modelId="{8DABACC3-277D-4C0D-B588-D1927A9642C7}" type="presOf" srcId="{1B9730B0-A756-4C7D-B32F-83F0B524575D}" destId="{98446A38-0223-4B7C-9302-ABC9EBA0D48B}" srcOrd="0" destOrd="0" presId="urn:microsoft.com/office/officeart/2005/8/layout/vList6"/>
    <dgm:cxn modelId="{150643EE-E13F-4C3C-A354-756D5CB3E2E9}" srcId="{3DC9FC99-0DB6-49D5-8BE9-091BA2AA6143}" destId="{7CACBA7A-EF62-423F-A937-709B02F3F96B}" srcOrd="2" destOrd="0" parTransId="{0A3D7BA4-8352-480E-A637-2E7096270C4F}" sibTransId="{4C900A62-3C13-4ADF-A41E-246CE07D28D5}"/>
    <dgm:cxn modelId="{58D9D1C2-FAB4-441E-9310-07252EB780C9}" srcId="{04721283-1A5F-4450-9D9B-67A982CC9727}" destId="{5A845E1A-A9B4-4A50-8558-13B936C36324}" srcOrd="0" destOrd="0" parTransId="{EFC5D4F1-5611-4FD3-B84A-B28EC98F83FB}" sibTransId="{93DF3579-8222-4602-9AE0-4E58087948E4}"/>
    <dgm:cxn modelId="{A64EEA7E-3510-4F45-8016-1755004D1226}" srcId="{932FF0C7-A76D-4E6A-A756-5B88524F221B}" destId="{EAE414C5-8500-45D0-99DC-4C5975358CCC}" srcOrd="0" destOrd="0" parTransId="{70600B42-C87C-4952-B209-F5CC9A58FEFE}" sibTransId="{33E34929-69CC-4AFC-AE92-FF5F9520464A}"/>
    <dgm:cxn modelId="{D7D02385-FED7-4315-AD67-DAFF9FE5FEC9}" type="presOf" srcId="{304CD633-1475-4E26-BC62-B652ABF1BF13}" destId="{17347D2D-9559-4F82-AD4F-B1F29B1944C1}" srcOrd="0" destOrd="0" presId="urn:microsoft.com/office/officeart/2005/8/layout/vList6"/>
    <dgm:cxn modelId="{71555AE0-5C53-4F73-B6E4-D87A4DC1EF9D}" srcId="{3DC9FC99-0DB6-49D5-8BE9-091BA2AA6143}" destId="{04721283-1A5F-4450-9D9B-67A982CC9727}" srcOrd="3" destOrd="0" parTransId="{7CC08E09-AD50-4FC5-B6F5-C6C69AB051AA}" sibTransId="{67A0A4F6-2DA5-4122-B034-409058072C39}"/>
    <dgm:cxn modelId="{72ECBE6A-DC5B-4240-988D-89F3E4888EFF}" type="presOf" srcId="{E9D06B56-A3EB-4D88-90A9-CF8645CE3B73}" destId="{2D09C0A6-D75A-4D99-9371-DEAD0433959B}" srcOrd="0" destOrd="0" presId="urn:microsoft.com/office/officeart/2005/8/layout/vList6"/>
    <dgm:cxn modelId="{50995256-D021-452C-B46C-9BEF92E4D23A}" srcId="{E9D06B56-A3EB-4D88-90A9-CF8645CE3B73}" destId="{CDD15FC7-2ECB-4CEA-9ECB-9E498A727A5D}" srcOrd="0" destOrd="0" parTransId="{EF7799E7-9D3A-45DF-89FB-B768220D8CC2}" sibTransId="{ECB91836-ADC5-4CFB-A6C2-7037D30CF7A0}"/>
    <dgm:cxn modelId="{A282B9CA-F1A0-497C-9C62-07276FFD8337}" type="presOf" srcId="{EAE414C5-8500-45D0-99DC-4C5975358CCC}" destId="{80DD0B9F-8D11-49F1-A202-13E62E673ADD}" srcOrd="0" destOrd="0" presId="urn:microsoft.com/office/officeart/2005/8/layout/vList6"/>
    <dgm:cxn modelId="{63260558-DA3D-4F01-8A28-8D6B3B077B02}" type="presOf" srcId="{E70FAA4A-DC2B-4782-B460-0933A339494B}" destId="{DC32E3D0-0FFC-4B1C-A249-E0183B8B4DA2}" srcOrd="0" destOrd="0" presId="urn:microsoft.com/office/officeart/2005/8/layout/vList6"/>
    <dgm:cxn modelId="{4337F633-2392-42B0-9EB5-E4C48D96EE29}" type="presOf" srcId="{932FF0C7-A76D-4E6A-A756-5B88524F221B}" destId="{0357EED8-FCD5-4825-92C3-83DED335DED4}" srcOrd="0" destOrd="0" presId="urn:microsoft.com/office/officeart/2005/8/layout/vList6"/>
    <dgm:cxn modelId="{79741B81-0ABD-4731-A582-2D9B6E9A12C2}" srcId="{3DC9FC99-0DB6-49D5-8BE9-091BA2AA6143}" destId="{932FF0C7-A76D-4E6A-A756-5B88524F221B}" srcOrd="0" destOrd="0" parTransId="{58500A3F-77AF-4F30-B69F-1396635C11A0}" sibTransId="{3352552B-F139-476F-9350-A339B3B24785}"/>
    <dgm:cxn modelId="{1DCA37AA-5986-4905-86BC-F6E963461231}" srcId="{7CACBA7A-EF62-423F-A937-709B02F3F96B}" destId="{6CD9A75B-AAD1-4113-89B6-A7CE30CEC0FA}" srcOrd="0" destOrd="0" parTransId="{284B6919-FC2B-4F6A-A47F-351B951FEE2E}" sibTransId="{36FE0DFE-A814-48ED-8797-EB540AB59F00}"/>
    <dgm:cxn modelId="{EEE1DD55-195B-43ED-A2B0-6C25AF2D2E3F}" srcId="{3DC9FC99-0DB6-49D5-8BE9-091BA2AA6143}" destId="{E70FAA4A-DC2B-4782-B460-0933A339494B}" srcOrd="1" destOrd="0" parTransId="{CE9A5D25-7654-4713-A93D-C7B7ADEEC804}" sibTransId="{5667EA24-208C-4208-AA84-8DF5AC78CA77}"/>
    <dgm:cxn modelId="{4066C16B-F3A4-45A4-8818-FE8302D88A1C}" type="presOf" srcId="{04721283-1A5F-4450-9D9B-67A982CC9727}" destId="{5DF99AC6-3266-4C7B-BFD0-578595DD162C}" srcOrd="0" destOrd="0" presId="urn:microsoft.com/office/officeart/2005/8/layout/vList6"/>
    <dgm:cxn modelId="{BCB51455-CB9D-49FC-8ABB-11804039E685}" type="presParOf" srcId="{B0E0387E-4A98-4F42-AC0E-C4CC6986F1E1}" destId="{B671D004-2B21-4380-980C-B8968A48C9C1}" srcOrd="0" destOrd="0" presId="urn:microsoft.com/office/officeart/2005/8/layout/vList6"/>
    <dgm:cxn modelId="{4EDF960B-4C94-49A1-B46B-747BDEF07D42}" type="presParOf" srcId="{B671D004-2B21-4380-980C-B8968A48C9C1}" destId="{0357EED8-FCD5-4825-92C3-83DED335DED4}" srcOrd="0" destOrd="0" presId="urn:microsoft.com/office/officeart/2005/8/layout/vList6"/>
    <dgm:cxn modelId="{626A3F62-6CCB-4D4B-A0DC-288986D3BA87}" type="presParOf" srcId="{B671D004-2B21-4380-980C-B8968A48C9C1}" destId="{80DD0B9F-8D11-49F1-A202-13E62E673ADD}" srcOrd="1" destOrd="0" presId="urn:microsoft.com/office/officeart/2005/8/layout/vList6"/>
    <dgm:cxn modelId="{38162797-A356-4A58-8B6B-0C5C51711FCF}" type="presParOf" srcId="{B0E0387E-4A98-4F42-AC0E-C4CC6986F1E1}" destId="{34C08381-E78D-46EE-BB39-A5328877458E}" srcOrd="1" destOrd="0" presId="urn:microsoft.com/office/officeart/2005/8/layout/vList6"/>
    <dgm:cxn modelId="{17C17D07-A8A6-4EE0-AC9F-127147D80894}" type="presParOf" srcId="{B0E0387E-4A98-4F42-AC0E-C4CC6986F1E1}" destId="{31666BB8-58E1-4FC7-A464-0677414DCB73}" srcOrd="2" destOrd="0" presId="urn:microsoft.com/office/officeart/2005/8/layout/vList6"/>
    <dgm:cxn modelId="{2B03AA69-EEBC-4F5B-80C5-ECE752DF280A}" type="presParOf" srcId="{31666BB8-58E1-4FC7-A464-0677414DCB73}" destId="{DC32E3D0-0FFC-4B1C-A249-E0183B8B4DA2}" srcOrd="0" destOrd="0" presId="urn:microsoft.com/office/officeart/2005/8/layout/vList6"/>
    <dgm:cxn modelId="{513BAE7E-8A34-4649-9B26-F3365F245869}" type="presParOf" srcId="{31666BB8-58E1-4FC7-A464-0677414DCB73}" destId="{4E88BAC8-3FC2-4F88-A1E7-AD1CCF9821E8}" srcOrd="1" destOrd="0" presId="urn:microsoft.com/office/officeart/2005/8/layout/vList6"/>
    <dgm:cxn modelId="{C56528EC-2E59-4031-A70E-57EC72EC2340}" type="presParOf" srcId="{B0E0387E-4A98-4F42-AC0E-C4CC6986F1E1}" destId="{FFF71E52-366C-483C-8879-7F0BBDD47B5C}" srcOrd="3" destOrd="0" presId="urn:microsoft.com/office/officeart/2005/8/layout/vList6"/>
    <dgm:cxn modelId="{CD32917C-E353-4C32-8110-F08BE2AE2A24}" type="presParOf" srcId="{B0E0387E-4A98-4F42-AC0E-C4CC6986F1E1}" destId="{58DFE319-2755-4BE6-BEBF-8C37B2F895AD}" srcOrd="4" destOrd="0" presId="urn:microsoft.com/office/officeart/2005/8/layout/vList6"/>
    <dgm:cxn modelId="{70DCE60D-9538-45A0-8EB0-E789560B40B8}" type="presParOf" srcId="{58DFE319-2755-4BE6-BEBF-8C37B2F895AD}" destId="{6E7A3454-8553-4F6E-8B86-DCF2EC9B8690}" srcOrd="0" destOrd="0" presId="urn:microsoft.com/office/officeart/2005/8/layout/vList6"/>
    <dgm:cxn modelId="{A9CAF51E-028C-4B88-AB24-CB04432F4FED}" type="presParOf" srcId="{58DFE319-2755-4BE6-BEBF-8C37B2F895AD}" destId="{CAC3D7AE-E2EF-4B35-A8BC-AE9CDD2B99A4}" srcOrd="1" destOrd="0" presId="urn:microsoft.com/office/officeart/2005/8/layout/vList6"/>
    <dgm:cxn modelId="{BCAD11F8-6E7B-4658-9055-0F3A1B28AABF}" type="presParOf" srcId="{B0E0387E-4A98-4F42-AC0E-C4CC6986F1E1}" destId="{00D214AB-861E-42A0-A477-08736A366B25}" srcOrd="5" destOrd="0" presId="urn:microsoft.com/office/officeart/2005/8/layout/vList6"/>
    <dgm:cxn modelId="{3454158F-6BE7-48C9-9372-3C206E997DDF}" type="presParOf" srcId="{B0E0387E-4A98-4F42-AC0E-C4CC6986F1E1}" destId="{36DF2549-CF4F-4B91-B788-3D7C5DF33618}" srcOrd="6" destOrd="0" presId="urn:microsoft.com/office/officeart/2005/8/layout/vList6"/>
    <dgm:cxn modelId="{E4EF7F8E-8011-4630-BEBE-B1DB18633697}" type="presParOf" srcId="{36DF2549-CF4F-4B91-B788-3D7C5DF33618}" destId="{5DF99AC6-3266-4C7B-BFD0-578595DD162C}" srcOrd="0" destOrd="0" presId="urn:microsoft.com/office/officeart/2005/8/layout/vList6"/>
    <dgm:cxn modelId="{967BF343-D40C-4592-8AA2-C23F8FD58A04}" type="presParOf" srcId="{36DF2549-CF4F-4B91-B788-3D7C5DF33618}" destId="{BF4DF138-6549-42F2-AEBA-AC434ADB3986}" srcOrd="1" destOrd="0" presId="urn:microsoft.com/office/officeart/2005/8/layout/vList6"/>
    <dgm:cxn modelId="{4F18C534-838D-4247-8A0D-5D0C22FA7837}" type="presParOf" srcId="{B0E0387E-4A98-4F42-AC0E-C4CC6986F1E1}" destId="{E45E7D10-1956-479E-861C-889F1AC8BFBB}" srcOrd="7" destOrd="0" presId="urn:microsoft.com/office/officeart/2005/8/layout/vList6"/>
    <dgm:cxn modelId="{D6C09F04-4B37-44CA-85F7-C5927A33146B}" type="presParOf" srcId="{B0E0387E-4A98-4F42-AC0E-C4CC6986F1E1}" destId="{F28B1EB7-EBC6-47D3-970A-3F7E7F9A079C}" srcOrd="8" destOrd="0" presId="urn:microsoft.com/office/officeart/2005/8/layout/vList6"/>
    <dgm:cxn modelId="{842EE626-0E34-4727-8BBE-9641729E9517}" type="presParOf" srcId="{F28B1EB7-EBC6-47D3-970A-3F7E7F9A079C}" destId="{2D09C0A6-D75A-4D99-9371-DEAD0433959B}" srcOrd="0" destOrd="0" presId="urn:microsoft.com/office/officeart/2005/8/layout/vList6"/>
    <dgm:cxn modelId="{F15141B2-851F-4B2D-AE34-E4D5AC81579F}" type="presParOf" srcId="{F28B1EB7-EBC6-47D3-970A-3F7E7F9A079C}" destId="{B3AA3E1E-A86F-4BBC-9DE9-61806355F1DE}" srcOrd="1" destOrd="0" presId="urn:microsoft.com/office/officeart/2005/8/layout/vList6"/>
    <dgm:cxn modelId="{DD9A4DA4-D01D-4595-AEEA-29D97FBDB84F}" type="presParOf" srcId="{B0E0387E-4A98-4F42-AC0E-C4CC6986F1E1}" destId="{B4376129-E4EC-4DE8-9844-9B3367ECD215}" srcOrd="9" destOrd="0" presId="urn:microsoft.com/office/officeart/2005/8/layout/vList6"/>
    <dgm:cxn modelId="{97E5B88E-E5DB-4DA9-AF43-C84EEA06C5B5}" type="presParOf" srcId="{B0E0387E-4A98-4F42-AC0E-C4CC6986F1E1}" destId="{B21F22EC-6ADC-4FC7-A0C7-851E741E7B4D}" srcOrd="10" destOrd="0" presId="urn:microsoft.com/office/officeart/2005/8/layout/vList6"/>
    <dgm:cxn modelId="{857CE717-A1A7-4217-B86C-3A3B89B55F6E}" type="presParOf" srcId="{B21F22EC-6ADC-4FC7-A0C7-851E741E7B4D}" destId="{17347D2D-9559-4F82-AD4F-B1F29B1944C1}" srcOrd="0" destOrd="0" presId="urn:microsoft.com/office/officeart/2005/8/layout/vList6"/>
    <dgm:cxn modelId="{710D3086-A560-459B-BF29-C71E09EDDC05}" type="presParOf" srcId="{B21F22EC-6ADC-4FC7-A0C7-851E741E7B4D}" destId="{98446A38-0223-4B7C-9302-ABC9EBA0D48B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7547BA6C-1398-4EA2-B9E2-7CB0CE4951E4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9741B77-952C-4A35-B61D-E4B08C4B357B}">
      <dgm:prSet phldrT="[Текст]" custT="1"/>
      <dgm:spPr>
        <a:solidFill>
          <a:schemeClr val="accent2">
            <a:lumMod val="40000"/>
            <a:lumOff val="60000"/>
          </a:schemeClr>
        </a:solidFill>
      </dgm:spPr>
      <dgm:t>
        <a:bodyPr/>
        <a:lstStyle/>
        <a:p>
          <a:pPr marL="0" marR="0" indent="0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n-US" sz="1600" dirty="0" smtClean="0"/>
        </a:p>
        <a:p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dirty="0" smtClean="0">
              <a:solidFill>
                <a:srgbClr val="002060"/>
              </a:solidFill>
            </a:rPr>
            <a:t>Утверждены Методические указания  по оценке запасов материальных оборотных средств</a:t>
          </a:r>
          <a:r>
            <a:rPr lang="ru-RU" sz="1600" dirty="0" smtClean="0">
              <a:solidFill>
                <a:srgbClr val="002060"/>
              </a:solidFill>
            </a:rPr>
            <a:t>.</a:t>
          </a:r>
        </a:p>
        <a:p>
          <a:pPr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dirty="0"/>
        </a:p>
      </dgm:t>
    </dgm:pt>
    <dgm:pt modelId="{A93D6140-9621-44D3-BA14-A47A7F75302C}" type="parTrans" cxnId="{1400974F-F043-461F-9D7F-6A9FAC9AE205}">
      <dgm:prSet/>
      <dgm:spPr/>
      <dgm:t>
        <a:bodyPr/>
        <a:lstStyle/>
        <a:p>
          <a:endParaRPr lang="ru-RU" sz="2000"/>
        </a:p>
      </dgm:t>
    </dgm:pt>
    <dgm:pt modelId="{903D9F40-AE07-4AE4-8E47-D6C693F0B9B3}" type="sibTrans" cxnId="{1400974F-F043-461F-9D7F-6A9FAC9AE205}">
      <dgm:prSet/>
      <dgm:spPr/>
      <dgm:t>
        <a:bodyPr/>
        <a:lstStyle/>
        <a:p>
          <a:endParaRPr lang="ru-RU" sz="2000"/>
        </a:p>
      </dgm:t>
    </dgm:pt>
    <dgm:pt modelId="{701E155F-9513-42FD-A82D-20B64E2338EF}">
      <dgm:prSet phldrT="[Текст]" custT="1"/>
      <dgm:spPr>
        <a:solidFill>
          <a:srgbClr val="FFCCCC"/>
        </a:solidFill>
      </dgm:spPr>
      <dgm:t>
        <a:bodyPr/>
        <a:lstStyle/>
        <a:p>
          <a:pPr algn="ctr"/>
          <a:r>
            <a:rPr lang="ru-RU" sz="1800" dirty="0" smtClean="0">
              <a:solidFill>
                <a:srgbClr val="002060"/>
              </a:solidFill>
            </a:rPr>
            <a:t>В 2014 г. впервые проведено федеральное статистическое наблюдение за наличием, движением и составом контрактов, договоров аренды, лицензий, гудвилла и маркетинговых активов.</a:t>
          </a:r>
          <a:endParaRPr lang="ru-RU" sz="1800" dirty="0">
            <a:solidFill>
              <a:srgbClr val="002060"/>
            </a:solidFill>
          </a:endParaRPr>
        </a:p>
      </dgm:t>
    </dgm:pt>
    <dgm:pt modelId="{8C985B32-553E-4980-B8EB-5AAAF98CA698}" type="parTrans" cxnId="{0AC03C52-F8CD-48CF-934B-8EF626031FE3}">
      <dgm:prSet/>
      <dgm:spPr/>
      <dgm:t>
        <a:bodyPr/>
        <a:lstStyle/>
        <a:p>
          <a:endParaRPr lang="ru-RU" sz="2000"/>
        </a:p>
      </dgm:t>
    </dgm:pt>
    <dgm:pt modelId="{88325FC0-6358-4595-9C77-2197B51C4B9B}" type="sibTrans" cxnId="{0AC03C52-F8CD-48CF-934B-8EF626031FE3}">
      <dgm:prSet/>
      <dgm:spPr/>
      <dgm:t>
        <a:bodyPr/>
        <a:lstStyle/>
        <a:p>
          <a:endParaRPr lang="ru-RU" sz="2000"/>
        </a:p>
      </dgm:t>
    </dgm:pt>
    <dgm:pt modelId="{A26F538F-A4D4-4414-A009-29EAECDFB94C}">
      <dgm:prSet phldrT="[Текст]" custT="1"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pPr marL="0" marR="0" indent="0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n-US" sz="1600" dirty="0" smtClean="0"/>
        </a:p>
        <a:p>
          <a:pPr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dirty="0" smtClean="0">
              <a:solidFill>
                <a:srgbClr val="002060"/>
              </a:solidFill>
            </a:rPr>
            <a:t>Разработаны методологические основы учета ценностей как экономического актива и их стоимостной оценки.</a:t>
          </a:r>
          <a:endParaRPr lang="ru-RU" sz="1800" dirty="0">
            <a:solidFill>
              <a:srgbClr val="002060"/>
            </a:solidFill>
          </a:endParaRPr>
        </a:p>
      </dgm:t>
    </dgm:pt>
    <dgm:pt modelId="{417C37D3-A476-4475-B4E6-4BCDC800A8EA}" type="parTrans" cxnId="{55BB1DAB-9EC1-491C-B93F-0DAF3BEA2556}">
      <dgm:prSet/>
      <dgm:spPr/>
      <dgm:t>
        <a:bodyPr/>
        <a:lstStyle/>
        <a:p>
          <a:endParaRPr lang="ru-RU" sz="2000"/>
        </a:p>
      </dgm:t>
    </dgm:pt>
    <dgm:pt modelId="{62BB9222-64A3-443D-ABC7-152C74713D79}" type="sibTrans" cxnId="{55BB1DAB-9EC1-491C-B93F-0DAF3BEA2556}">
      <dgm:prSet/>
      <dgm:spPr/>
      <dgm:t>
        <a:bodyPr/>
        <a:lstStyle/>
        <a:p>
          <a:endParaRPr lang="ru-RU" sz="2000"/>
        </a:p>
      </dgm:t>
    </dgm:pt>
    <dgm:pt modelId="{858E91FC-348B-4848-9A18-B5078DCEAA1C}" type="pres">
      <dgm:prSet presAssocID="{7547BA6C-1398-4EA2-B9E2-7CB0CE4951E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9CDFDA2-4C1A-4378-B713-D976788D311B}" type="pres">
      <dgm:prSet presAssocID="{89741B77-952C-4A35-B61D-E4B08C4B357B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C0B8EF7-859E-4FC0-A1A8-8D8892AC252B}" type="pres">
      <dgm:prSet presAssocID="{903D9F40-AE07-4AE4-8E47-D6C693F0B9B3}" presName="spacer" presStyleCnt="0"/>
      <dgm:spPr/>
    </dgm:pt>
    <dgm:pt modelId="{EA91DE45-F4D3-42EE-AB6B-697CB2B1D488}" type="pres">
      <dgm:prSet presAssocID="{701E155F-9513-42FD-A82D-20B64E2338EF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E3BCB78-6FC0-405B-8ECD-2232858CFE78}" type="pres">
      <dgm:prSet presAssocID="{88325FC0-6358-4595-9C77-2197B51C4B9B}" presName="spacer" presStyleCnt="0"/>
      <dgm:spPr/>
    </dgm:pt>
    <dgm:pt modelId="{D5F310F9-DA92-4FED-9B75-B48838A6C5E6}" type="pres">
      <dgm:prSet presAssocID="{A26F538F-A4D4-4414-A009-29EAECDFB94C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FCADA00-3368-43DA-9A01-2C37BFDBCE1B}" type="presOf" srcId="{701E155F-9513-42FD-A82D-20B64E2338EF}" destId="{EA91DE45-F4D3-42EE-AB6B-697CB2B1D488}" srcOrd="0" destOrd="0" presId="urn:microsoft.com/office/officeart/2005/8/layout/vList2"/>
    <dgm:cxn modelId="{1400974F-F043-461F-9D7F-6A9FAC9AE205}" srcId="{7547BA6C-1398-4EA2-B9E2-7CB0CE4951E4}" destId="{89741B77-952C-4A35-B61D-E4B08C4B357B}" srcOrd="0" destOrd="0" parTransId="{A93D6140-9621-44D3-BA14-A47A7F75302C}" sibTransId="{903D9F40-AE07-4AE4-8E47-D6C693F0B9B3}"/>
    <dgm:cxn modelId="{A369C483-6217-4ACC-B018-0E43FD8D67DF}" type="presOf" srcId="{7547BA6C-1398-4EA2-B9E2-7CB0CE4951E4}" destId="{858E91FC-348B-4848-9A18-B5078DCEAA1C}" srcOrd="0" destOrd="0" presId="urn:microsoft.com/office/officeart/2005/8/layout/vList2"/>
    <dgm:cxn modelId="{55BB1DAB-9EC1-491C-B93F-0DAF3BEA2556}" srcId="{7547BA6C-1398-4EA2-B9E2-7CB0CE4951E4}" destId="{A26F538F-A4D4-4414-A009-29EAECDFB94C}" srcOrd="2" destOrd="0" parTransId="{417C37D3-A476-4475-B4E6-4BCDC800A8EA}" sibTransId="{62BB9222-64A3-443D-ABC7-152C74713D79}"/>
    <dgm:cxn modelId="{0AC03C52-F8CD-48CF-934B-8EF626031FE3}" srcId="{7547BA6C-1398-4EA2-B9E2-7CB0CE4951E4}" destId="{701E155F-9513-42FD-A82D-20B64E2338EF}" srcOrd="1" destOrd="0" parTransId="{8C985B32-553E-4980-B8EB-5AAAF98CA698}" sibTransId="{88325FC0-6358-4595-9C77-2197B51C4B9B}"/>
    <dgm:cxn modelId="{F8594A8E-C667-4014-B32D-AE863213F181}" type="presOf" srcId="{89741B77-952C-4A35-B61D-E4B08C4B357B}" destId="{39CDFDA2-4C1A-4378-B713-D976788D311B}" srcOrd="0" destOrd="0" presId="urn:microsoft.com/office/officeart/2005/8/layout/vList2"/>
    <dgm:cxn modelId="{5743C887-2C15-4E2E-8CE9-161926BA9D82}" type="presOf" srcId="{A26F538F-A4D4-4414-A009-29EAECDFB94C}" destId="{D5F310F9-DA92-4FED-9B75-B48838A6C5E6}" srcOrd="0" destOrd="0" presId="urn:microsoft.com/office/officeart/2005/8/layout/vList2"/>
    <dgm:cxn modelId="{1E1A29D1-0769-4484-83F1-7DD7FB80F40A}" type="presParOf" srcId="{858E91FC-348B-4848-9A18-B5078DCEAA1C}" destId="{39CDFDA2-4C1A-4378-B713-D976788D311B}" srcOrd="0" destOrd="0" presId="urn:microsoft.com/office/officeart/2005/8/layout/vList2"/>
    <dgm:cxn modelId="{F392788E-D3BF-4896-9038-C5556A1D5B3E}" type="presParOf" srcId="{858E91FC-348B-4848-9A18-B5078DCEAA1C}" destId="{3C0B8EF7-859E-4FC0-A1A8-8D8892AC252B}" srcOrd="1" destOrd="0" presId="urn:microsoft.com/office/officeart/2005/8/layout/vList2"/>
    <dgm:cxn modelId="{C4639333-BF57-482F-9B27-E523F5F8F1E2}" type="presParOf" srcId="{858E91FC-348B-4848-9A18-B5078DCEAA1C}" destId="{EA91DE45-F4D3-42EE-AB6B-697CB2B1D488}" srcOrd="2" destOrd="0" presId="urn:microsoft.com/office/officeart/2005/8/layout/vList2"/>
    <dgm:cxn modelId="{056C0372-4323-491E-9D8A-40A75AC4A2A4}" type="presParOf" srcId="{858E91FC-348B-4848-9A18-B5078DCEAA1C}" destId="{AE3BCB78-6FC0-405B-8ECD-2232858CFE78}" srcOrd="3" destOrd="0" presId="urn:microsoft.com/office/officeart/2005/8/layout/vList2"/>
    <dgm:cxn modelId="{8D68DCC2-7602-4FDB-8B6B-F34B53C4C498}" type="presParOf" srcId="{858E91FC-348B-4848-9A18-B5078DCEAA1C}" destId="{D5F310F9-DA92-4FED-9B75-B48838A6C5E6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77DB4AC-5D6D-45D2-AC0E-BE1A900B14BF}">
      <dsp:nvSpPr>
        <dsp:cNvPr id="0" name=""/>
        <dsp:cNvSpPr/>
      </dsp:nvSpPr>
      <dsp:spPr>
        <a:xfrm>
          <a:off x="3744" y="105544"/>
          <a:ext cx="5154317" cy="509716"/>
        </a:xfrm>
        <a:prstGeom prst="roundRect">
          <a:avLst>
            <a:gd name="adj" fmla="val 10000"/>
          </a:avLst>
        </a:prstGeom>
        <a:solidFill>
          <a:schemeClr val="accent5">
            <a:lumMod val="40000"/>
            <a:lumOff val="60000"/>
          </a:schemeClr>
        </a:soli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Счета, составляемые на регулярной основе</a:t>
          </a:r>
          <a:endParaRPr lang="ru-RU" sz="1600" b="1" kern="1200" dirty="0">
            <a:solidFill>
              <a:srgbClr val="C000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8673" y="120473"/>
        <a:ext cx="5124459" cy="479858"/>
      </dsp:txXfrm>
    </dsp:sp>
    <dsp:sp modelId="{FA1F930A-6975-4F28-A617-60CBDE064754}">
      <dsp:nvSpPr>
        <dsp:cNvPr id="0" name=""/>
        <dsp:cNvSpPr/>
      </dsp:nvSpPr>
      <dsp:spPr>
        <a:xfrm>
          <a:off x="519176" y="615260"/>
          <a:ext cx="515431" cy="28194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1942"/>
              </a:lnTo>
              <a:lnTo>
                <a:pt x="515431" y="281942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22E5369-427B-4E6E-A733-B475F86D8EF3}">
      <dsp:nvSpPr>
        <dsp:cNvPr id="0" name=""/>
        <dsp:cNvSpPr/>
      </dsp:nvSpPr>
      <dsp:spPr>
        <a:xfrm>
          <a:off x="1034607" y="742690"/>
          <a:ext cx="3102593" cy="30902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Счет товаров и услуг</a:t>
          </a:r>
          <a:endParaRPr lang="ru-RU" sz="1400" kern="1200" dirty="0"/>
        </a:p>
      </dsp:txBody>
      <dsp:txXfrm>
        <a:off x="1043658" y="751741"/>
        <a:ext cx="3084491" cy="290923"/>
      </dsp:txXfrm>
    </dsp:sp>
    <dsp:sp modelId="{CE3DB8DB-BA15-4B11-8BB0-A3375D1D43E1}">
      <dsp:nvSpPr>
        <dsp:cNvPr id="0" name=""/>
        <dsp:cNvSpPr/>
      </dsp:nvSpPr>
      <dsp:spPr>
        <a:xfrm>
          <a:off x="519176" y="615260"/>
          <a:ext cx="515431" cy="72186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21866"/>
              </a:lnTo>
              <a:lnTo>
                <a:pt x="515431" y="721866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5442736-C892-4E15-BEFE-C928F23BC153}">
      <dsp:nvSpPr>
        <dsp:cNvPr id="0" name=""/>
        <dsp:cNvSpPr/>
      </dsp:nvSpPr>
      <dsp:spPr>
        <a:xfrm>
          <a:off x="1034607" y="1179145"/>
          <a:ext cx="3055470" cy="31596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-179598"/>
              <a:satOff val="2028"/>
              <a:lumOff val="1087"/>
              <a:alphaOff val="0"/>
            </a:schemeClr>
          </a:solidFill>
          <a:prstDash val="solid"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Счет производства</a:t>
          </a:r>
          <a:endParaRPr lang="ru-RU" sz="1400" kern="1200" dirty="0"/>
        </a:p>
      </dsp:txBody>
      <dsp:txXfrm>
        <a:off x="1043861" y="1188399"/>
        <a:ext cx="3036962" cy="297455"/>
      </dsp:txXfrm>
    </dsp:sp>
    <dsp:sp modelId="{F65EE640-0415-44E7-9CDC-A8D225CF0269}">
      <dsp:nvSpPr>
        <dsp:cNvPr id="0" name=""/>
        <dsp:cNvSpPr/>
      </dsp:nvSpPr>
      <dsp:spPr>
        <a:xfrm>
          <a:off x="519176" y="615260"/>
          <a:ext cx="515431" cy="117410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74107"/>
              </a:lnTo>
              <a:lnTo>
                <a:pt x="515431" y="1174107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3FEA43E-0244-4428-A1D0-FF0445853C68}">
      <dsp:nvSpPr>
        <dsp:cNvPr id="0" name=""/>
        <dsp:cNvSpPr/>
      </dsp:nvSpPr>
      <dsp:spPr>
        <a:xfrm>
          <a:off x="1034607" y="1622537"/>
          <a:ext cx="3253860" cy="33366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-359197"/>
              <a:satOff val="4056"/>
              <a:lumOff val="2175"/>
              <a:alphaOff val="0"/>
            </a:schemeClr>
          </a:solidFill>
          <a:prstDash val="solid"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Счет образования доходов</a:t>
          </a:r>
          <a:endParaRPr lang="ru-RU" sz="1400" kern="1200" dirty="0"/>
        </a:p>
      </dsp:txBody>
      <dsp:txXfrm>
        <a:off x="1044380" y="1632310"/>
        <a:ext cx="3234314" cy="314114"/>
      </dsp:txXfrm>
    </dsp:sp>
    <dsp:sp modelId="{5A956154-B24D-4144-B3EF-5C721651E34E}">
      <dsp:nvSpPr>
        <dsp:cNvPr id="0" name=""/>
        <dsp:cNvSpPr/>
      </dsp:nvSpPr>
      <dsp:spPr>
        <a:xfrm>
          <a:off x="519176" y="615260"/>
          <a:ext cx="515431" cy="163411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34116"/>
              </a:lnTo>
              <a:lnTo>
                <a:pt x="515431" y="1634116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A265724-D042-4E86-9E8C-AB02168A2410}">
      <dsp:nvSpPr>
        <dsp:cNvPr id="0" name=""/>
        <dsp:cNvSpPr/>
      </dsp:nvSpPr>
      <dsp:spPr>
        <a:xfrm>
          <a:off x="1034607" y="2083627"/>
          <a:ext cx="4391532" cy="33149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-538795"/>
              <a:satOff val="6084"/>
              <a:lumOff val="3262"/>
              <a:alphaOff val="0"/>
            </a:schemeClr>
          </a:solidFill>
          <a:prstDash val="solid"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Счет первичного распределения доходов</a:t>
          </a:r>
          <a:endParaRPr lang="ru-RU" sz="1400" kern="1200" dirty="0"/>
        </a:p>
      </dsp:txBody>
      <dsp:txXfrm>
        <a:off x="1044316" y="2093336"/>
        <a:ext cx="4372114" cy="312081"/>
      </dsp:txXfrm>
    </dsp:sp>
    <dsp:sp modelId="{BE60100E-7529-4F1E-B7C7-740B2588F4A6}">
      <dsp:nvSpPr>
        <dsp:cNvPr id="0" name=""/>
        <dsp:cNvSpPr/>
      </dsp:nvSpPr>
      <dsp:spPr>
        <a:xfrm>
          <a:off x="519176" y="615260"/>
          <a:ext cx="515431" cy="210493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04936"/>
              </a:lnTo>
              <a:lnTo>
                <a:pt x="515431" y="2104936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69A0F8C-8010-4C5B-8525-0566880DB9A3}">
      <dsp:nvSpPr>
        <dsp:cNvPr id="0" name=""/>
        <dsp:cNvSpPr/>
      </dsp:nvSpPr>
      <dsp:spPr>
        <a:xfrm>
          <a:off x="1034607" y="2542556"/>
          <a:ext cx="4104769" cy="35528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-718393"/>
              <a:satOff val="8112"/>
              <a:lumOff val="4349"/>
              <a:alphaOff val="0"/>
            </a:schemeClr>
          </a:solidFill>
          <a:prstDash val="solid"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Счет вторичного распределения доходов</a:t>
          </a:r>
          <a:endParaRPr lang="ru-RU" sz="1400" kern="1200" dirty="0"/>
        </a:p>
      </dsp:txBody>
      <dsp:txXfrm>
        <a:off x="1045013" y="2552962"/>
        <a:ext cx="4083957" cy="334470"/>
      </dsp:txXfrm>
    </dsp:sp>
    <dsp:sp modelId="{BA239F58-5855-4B4D-BAB7-606C287B1338}">
      <dsp:nvSpPr>
        <dsp:cNvPr id="0" name=""/>
        <dsp:cNvSpPr/>
      </dsp:nvSpPr>
      <dsp:spPr>
        <a:xfrm>
          <a:off x="519176" y="615260"/>
          <a:ext cx="515431" cy="258933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89335"/>
              </a:lnTo>
              <a:lnTo>
                <a:pt x="515431" y="2589335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60F618E-8E83-4601-B8ED-71BE2B0C7491}">
      <dsp:nvSpPr>
        <dsp:cNvPr id="0" name=""/>
        <dsp:cNvSpPr/>
      </dsp:nvSpPr>
      <dsp:spPr>
        <a:xfrm>
          <a:off x="1034607" y="3025268"/>
          <a:ext cx="4042771" cy="35865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-897992"/>
              <a:satOff val="10140"/>
              <a:lumOff val="5436"/>
              <a:alphaOff val="0"/>
            </a:schemeClr>
          </a:solidFill>
          <a:prstDash val="solid"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Счет использования располагаемого дохода</a:t>
          </a:r>
          <a:endParaRPr lang="ru-RU" sz="1400" kern="1200" dirty="0"/>
        </a:p>
      </dsp:txBody>
      <dsp:txXfrm>
        <a:off x="1045112" y="3035773"/>
        <a:ext cx="4021761" cy="337647"/>
      </dsp:txXfrm>
    </dsp:sp>
    <dsp:sp modelId="{156E2F43-F316-4D3E-A183-CEFD0BBB9608}">
      <dsp:nvSpPr>
        <dsp:cNvPr id="0" name=""/>
        <dsp:cNvSpPr/>
      </dsp:nvSpPr>
      <dsp:spPr>
        <a:xfrm>
          <a:off x="519176" y="615260"/>
          <a:ext cx="515431" cy="30685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68599"/>
              </a:lnTo>
              <a:lnTo>
                <a:pt x="515431" y="3068599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85982F3-7B41-4771-BE8B-CFBE8F30EA9A}">
      <dsp:nvSpPr>
        <dsp:cNvPr id="0" name=""/>
        <dsp:cNvSpPr/>
      </dsp:nvSpPr>
      <dsp:spPr>
        <a:xfrm>
          <a:off x="1034607" y="3511354"/>
          <a:ext cx="4384102" cy="34501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-1077590"/>
              <a:satOff val="12169"/>
              <a:lumOff val="6524"/>
              <a:alphaOff val="0"/>
            </a:schemeClr>
          </a:solidFill>
          <a:prstDash val="solid"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Счет использования скорректированного дохода</a:t>
          </a:r>
          <a:endParaRPr lang="ru-RU" sz="1400" kern="1200" dirty="0"/>
        </a:p>
      </dsp:txBody>
      <dsp:txXfrm>
        <a:off x="1044712" y="3521459"/>
        <a:ext cx="4363892" cy="324802"/>
      </dsp:txXfrm>
    </dsp:sp>
    <dsp:sp modelId="{080CE535-C5F1-4B48-A601-8AD7174BFC2F}">
      <dsp:nvSpPr>
        <dsp:cNvPr id="0" name=""/>
        <dsp:cNvSpPr/>
      </dsp:nvSpPr>
      <dsp:spPr>
        <a:xfrm>
          <a:off x="519176" y="615260"/>
          <a:ext cx="515431" cy="353588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35884"/>
              </a:lnTo>
              <a:lnTo>
                <a:pt x="515431" y="3535884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40868D8-2B23-43E6-BC49-E28F6740F46E}">
      <dsp:nvSpPr>
        <dsp:cNvPr id="0" name=""/>
        <dsp:cNvSpPr/>
      </dsp:nvSpPr>
      <dsp:spPr>
        <a:xfrm>
          <a:off x="1034607" y="3983795"/>
          <a:ext cx="3411546" cy="334700"/>
        </a:xfrm>
        <a:prstGeom prst="roundRect">
          <a:avLst>
            <a:gd name="adj" fmla="val 10000"/>
          </a:avLst>
        </a:prstGeom>
        <a:solidFill>
          <a:schemeClr val="accent1">
            <a:lumMod val="20000"/>
            <a:lumOff val="80000"/>
            <a:alpha val="90000"/>
          </a:schemeClr>
        </a:solidFill>
        <a:ln w="9525" cap="flat" cmpd="sng" algn="ctr">
          <a:solidFill>
            <a:schemeClr val="accent4">
              <a:hueOff val="-1257188"/>
              <a:satOff val="14197"/>
              <a:lumOff val="7611"/>
              <a:alphaOff val="0"/>
            </a:schemeClr>
          </a:solidFill>
          <a:prstDash val="solid"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Счет операций с капиталом</a:t>
          </a:r>
          <a:endParaRPr lang="ru-RU" sz="1600" kern="1200" dirty="0"/>
        </a:p>
      </dsp:txBody>
      <dsp:txXfrm>
        <a:off x="1044410" y="3993598"/>
        <a:ext cx="3391940" cy="315094"/>
      </dsp:txXfrm>
    </dsp:sp>
    <dsp:sp modelId="{BF30C224-DDD8-4C43-8BB7-D83F68451B2D}">
      <dsp:nvSpPr>
        <dsp:cNvPr id="0" name=""/>
        <dsp:cNvSpPr/>
      </dsp:nvSpPr>
      <dsp:spPr>
        <a:xfrm>
          <a:off x="5412920" y="105544"/>
          <a:ext cx="2197786" cy="509716"/>
        </a:xfrm>
        <a:prstGeom prst="roundRect">
          <a:avLst>
            <a:gd name="adj" fmla="val 10000"/>
          </a:avLst>
        </a:prstGeom>
        <a:solidFill>
          <a:schemeClr val="accent1">
            <a:lumMod val="60000"/>
            <a:lumOff val="40000"/>
          </a:schemeClr>
        </a:soli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rPr>
            <a:t>Неразрабатываемые счета</a:t>
          </a:r>
          <a:endParaRPr lang="ru-RU" sz="1600" b="1" kern="1200" dirty="0">
            <a:solidFill>
              <a:srgbClr val="C000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5427849" y="120473"/>
        <a:ext cx="2167928" cy="479858"/>
      </dsp:txXfrm>
    </dsp:sp>
    <dsp:sp modelId="{1A6C3D45-8E3C-41DC-87B6-CEC1EB7B3CD0}">
      <dsp:nvSpPr>
        <dsp:cNvPr id="0" name=""/>
        <dsp:cNvSpPr/>
      </dsp:nvSpPr>
      <dsp:spPr>
        <a:xfrm>
          <a:off x="5632698" y="615260"/>
          <a:ext cx="219778" cy="3876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87652"/>
              </a:lnTo>
              <a:lnTo>
                <a:pt x="219778" y="387652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D22BB59-BC40-4A91-9F60-4BA313E0EF54}">
      <dsp:nvSpPr>
        <dsp:cNvPr id="0" name=""/>
        <dsp:cNvSpPr/>
      </dsp:nvSpPr>
      <dsp:spPr>
        <a:xfrm>
          <a:off x="5852477" y="742690"/>
          <a:ext cx="1775176" cy="520446"/>
        </a:xfrm>
        <a:prstGeom prst="roundRect">
          <a:avLst>
            <a:gd name="adj" fmla="val 10000"/>
          </a:avLst>
        </a:prstGeom>
        <a:solidFill>
          <a:schemeClr val="accent1">
            <a:lumMod val="20000"/>
            <a:lumOff val="80000"/>
            <a:alpha val="90000"/>
          </a:schemeClr>
        </a:solidFill>
        <a:ln w="9525" cap="flat" cmpd="sng" algn="ctr">
          <a:solidFill>
            <a:schemeClr val="accent4">
              <a:hueOff val="-1436787"/>
              <a:satOff val="16225"/>
              <a:lumOff val="8698"/>
              <a:alphaOff val="0"/>
            </a:schemeClr>
          </a:solidFill>
          <a:prstDash val="solid"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baseline="0" dirty="0" smtClean="0"/>
            <a:t>Финансовый счет</a:t>
          </a:r>
          <a:endParaRPr lang="ru-RU" sz="1600" kern="1200" baseline="0" dirty="0"/>
        </a:p>
      </dsp:txBody>
      <dsp:txXfrm>
        <a:off x="5867720" y="757933"/>
        <a:ext cx="1744690" cy="489960"/>
      </dsp:txXfrm>
    </dsp:sp>
    <dsp:sp modelId="{67AD57F2-753F-4CF7-B263-67BE39F8E47F}">
      <dsp:nvSpPr>
        <dsp:cNvPr id="0" name=""/>
        <dsp:cNvSpPr/>
      </dsp:nvSpPr>
      <dsp:spPr>
        <a:xfrm>
          <a:off x="5632698" y="615260"/>
          <a:ext cx="219778" cy="10213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21362"/>
              </a:lnTo>
              <a:lnTo>
                <a:pt x="219778" y="1021362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E9280F9-9659-478D-97E0-1192B2025AB7}">
      <dsp:nvSpPr>
        <dsp:cNvPr id="0" name=""/>
        <dsp:cNvSpPr/>
      </dsp:nvSpPr>
      <dsp:spPr>
        <a:xfrm>
          <a:off x="5852477" y="1390565"/>
          <a:ext cx="1875195" cy="492116"/>
        </a:xfrm>
        <a:prstGeom prst="roundRect">
          <a:avLst>
            <a:gd name="adj" fmla="val 10000"/>
          </a:avLst>
        </a:prstGeom>
        <a:solidFill>
          <a:schemeClr val="accent1">
            <a:lumMod val="20000"/>
            <a:lumOff val="80000"/>
            <a:alpha val="90000"/>
          </a:schemeClr>
        </a:solidFill>
        <a:ln w="9525" cap="flat" cmpd="sng" algn="ctr">
          <a:solidFill>
            <a:schemeClr val="accent4">
              <a:hueOff val="-1616385"/>
              <a:satOff val="18253"/>
              <a:lumOff val="9785"/>
              <a:alphaOff val="0"/>
            </a:schemeClr>
          </a:solidFill>
          <a:prstDash val="solid"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Счет переоценки</a:t>
          </a:r>
          <a:endParaRPr lang="ru-RU" sz="1600" kern="1200" dirty="0"/>
        </a:p>
      </dsp:txBody>
      <dsp:txXfrm>
        <a:off x="5866891" y="1404979"/>
        <a:ext cx="1846367" cy="463288"/>
      </dsp:txXfrm>
    </dsp:sp>
    <dsp:sp modelId="{614D161C-6933-47F0-962B-DEF4D036E0AA}">
      <dsp:nvSpPr>
        <dsp:cNvPr id="0" name=""/>
        <dsp:cNvSpPr/>
      </dsp:nvSpPr>
      <dsp:spPr>
        <a:xfrm>
          <a:off x="5632698" y="615260"/>
          <a:ext cx="219778" cy="174214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42145"/>
              </a:lnTo>
              <a:lnTo>
                <a:pt x="219778" y="1742145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9EE5161-CCF8-45A3-9386-74FB53D435AB}">
      <dsp:nvSpPr>
        <dsp:cNvPr id="0" name=""/>
        <dsp:cNvSpPr/>
      </dsp:nvSpPr>
      <dsp:spPr>
        <a:xfrm>
          <a:off x="5852477" y="2010110"/>
          <a:ext cx="1992650" cy="694591"/>
        </a:xfrm>
        <a:prstGeom prst="roundRect">
          <a:avLst>
            <a:gd name="adj" fmla="val 10000"/>
          </a:avLst>
        </a:prstGeom>
        <a:solidFill>
          <a:schemeClr val="accent1">
            <a:lumMod val="20000"/>
            <a:lumOff val="80000"/>
            <a:alpha val="90000"/>
          </a:schemeClr>
        </a:solidFill>
        <a:ln w="9525" cap="flat" cmpd="sng" algn="ctr">
          <a:solidFill>
            <a:schemeClr val="accent4">
              <a:hueOff val="-1795984"/>
              <a:satOff val="20281"/>
              <a:lumOff val="10873"/>
              <a:alphaOff val="0"/>
            </a:schemeClr>
          </a:solidFill>
          <a:prstDash val="solid"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Счет прочих изменений в активах и пассивах</a:t>
          </a:r>
          <a:endParaRPr lang="ru-RU" sz="1600" kern="1200" dirty="0"/>
        </a:p>
      </dsp:txBody>
      <dsp:txXfrm>
        <a:off x="5872821" y="2030454"/>
        <a:ext cx="1951962" cy="653903"/>
      </dsp:txXfrm>
    </dsp:sp>
    <dsp:sp modelId="{0DF57666-A52E-4132-8EB5-061648B6A7B8}">
      <dsp:nvSpPr>
        <dsp:cNvPr id="0" name=""/>
        <dsp:cNvSpPr/>
      </dsp:nvSpPr>
      <dsp:spPr>
        <a:xfrm>
          <a:off x="5632698" y="615260"/>
          <a:ext cx="219778" cy="258107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81075"/>
              </a:lnTo>
              <a:lnTo>
                <a:pt x="219778" y="2581075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5187F90-D4F6-4550-881D-0D6CBE1FD6A0}">
      <dsp:nvSpPr>
        <dsp:cNvPr id="0" name=""/>
        <dsp:cNvSpPr/>
      </dsp:nvSpPr>
      <dsp:spPr>
        <a:xfrm>
          <a:off x="5852477" y="2876547"/>
          <a:ext cx="1906936" cy="639577"/>
        </a:xfrm>
        <a:prstGeom prst="roundRect">
          <a:avLst>
            <a:gd name="adj" fmla="val 10000"/>
          </a:avLst>
        </a:prstGeom>
        <a:solidFill>
          <a:schemeClr val="tx2">
            <a:lumMod val="60000"/>
            <a:lumOff val="40000"/>
            <a:alpha val="90000"/>
          </a:schemeClr>
        </a:solidFill>
        <a:ln w="9525" cap="flat" cmpd="sng" algn="ctr">
          <a:solidFill>
            <a:schemeClr val="accent4">
              <a:hueOff val="-1975582"/>
              <a:satOff val="22309"/>
              <a:lumOff val="11960"/>
              <a:alphaOff val="0"/>
            </a:schemeClr>
          </a:solidFill>
          <a:prstDash val="solid"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bg1"/>
              </a:solidFill>
              <a:latin typeface="+mn-lt"/>
            </a:rPr>
            <a:t>Баланс активов и пассивов</a:t>
          </a:r>
          <a:endParaRPr lang="ru-RU" sz="1600" kern="1200" dirty="0">
            <a:solidFill>
              <a:schemeClr val="bg1"/>
            </a:solidFill>
            <a:latin typeface="+mn-lt"/>
          </a:endParaRPr>
        </a:p>
      </dsp:txBody>
      <dsp:txXfrm>
        <a:off x="5871210" y="2895280"/>
        <a:ext cx="1869470" cy="60211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95C5BBF-33A5-4F1E-A266-585026905301}">
      <dsp:nvSpPr>
        <dsp:cNvPr id="0" name=""/>
        <dsp:cNvSpPr/>
      </dsp:nvSpPr>
      <dsp:spPr>
        <a:xfrm>
          <a:off x="0" y="0"/>
          <a:ext cx="7410677" cy="1174138"/>
        </a:xfrm>
        <a:prstGeom prst="roundRect">
          <a:avLst/>
        </a:prstGeom>
        <a:solidFill>
          <a:schemeClr val="bg2">
            <a:lumMod val="90000"/>
          </a:schemeClr>
        </a:soli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rPr>
            <a:t>Построение баланса активов и пассивов</a:t>
          </a:r>
          <a:endParaRPr lang="ru-RU" sz="2800" b="1" kern="1200" dirty="0">
            <a:solidFill>
              <a:srgbClr val="7030A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  <a:cs typeface="Times New Roman" pitchFamily="18" charset="0"/>
          </a:endParaRPr>
        </a:p>
      </dsp:txBody>
      <dsp:txXfrm>
        <a:off x="57317" y="57317"/>
        <a:ext cx="7296043" cy="1059504"/>
      </dsp:txXfrm>
    </dsp:sp>
    <dsp:sp modelId="{6B210DA1-52D5-4613-BF59-84DE4F18053D}">
      <dsp:nvSpPr>
        <dsp:cNvPr id="0" name=""/>
        <dsp:cNvSpPr/>
      </dsp:nvSpPr>
      <dsp:spPr>
        <a:xfrm>
          <a:off x="145292" y="1570114"/>
          <a:ext cx="7550323" cy="3189660"/>
        </a:xfrm>
        <a:prstGeom prst="roundRect">
          <a:avLst/>
        </a:prstGeom>
        <a:solidFill>
          <a:schemeClr val="accent5">
            <a:lumMod val="20000"/>
            <a:lumOff val="80000"/>
          </a:schemeClr>
        </a:soli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b="1" kern="1200" dirty="0" smtClean="0">
              <a:latin typeface="Times New Roman" pitchFamily="18" charset="0"/>
              <a:cs typeface="Times New Roman" pitchFamily="18" charset="0"/>
            </a:rPr>
            <a:t>План мероприятий 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по реализации </a:t>
          </a:r>
          <a:br>
            <a:rPr lang="ru-RU" sz="2000" kern="1200" dirty="0" smtClean="0">
              <a:latin typeface="Times New Roman" pitchFamily="18" charset="0"/>
              <a:cs typeface="Times New Roman" pitchFamily="18" charset="0"/>
            </a:rPr>
          </a:b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рекомендаций ОЭСР по развитию СНС России, утвержденный приказом Росстата, Минэкономразвития России, Минфина России № 602</a:t>
          </a:r>
          <a:r>
            <a:rPr lang="en-US" sz="2000" kern="1200" dirty="0" smtClean="0">
              <a:latin typeface="Times New Roman" pitchFamily="18" charset="0"/>
              <a:cs typeface="Times New Roman" pitchFamily="18" charset="0"/>
            </a:rPr>
            <a:t>/634/112</a:t>
          </a:r>
          <a:r>
            <a:rPr lang="ru-RU" sz="2000" kern="1200" dirty="0" smtClean="0">
              <a:latin typeface="Times New Roman" pitchFamily="18" charset="0"/>
              <a:cs typeface="Times New Roman" pitchFamily="18" charset="0"/>
            </a:rPr>
            <a:t>н  от 03.10.2014 г.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300998" y="1725820"/>
        <a:ext cx="7238911" cy="287824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7FF14A-349A-4E59-8A54-BA8F60FBF021}">
      <dsp:nvSpPr>
        <dsp:cNvPr id="0" name=""/>
        <dsp:cNvSpPr/>
      </dsp:nvSpPr>
      <dsp:spPr>
        <a:xfrm>
          <a:off x="6154769" y="576064"/>
          <a:ext cx="2341036" cy="1399713"/>
        </a:xfrm>
        <a:prstGeom prst="rightArrow">
          <a:avLst>
            <a:gd name="adj1" fmla="val 75000"/>
            <a:gd name="adj2" fmla="val 50000"/>
          </a:avLst>
        </a:prstGeom>
        <a:solidFill>
          <a:schemeClr val="bg2">
            <a:lumMod val="75000"/>
          </a:schemeClr>
        </a:solidFill>
        <a:ln w="9525" cap="flat" cmpd="sng" algn="ctr">
          <a:solidFill>
            <a:schemeClr val="dk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t" anchorCtr="0">
          <a:noAutofit/>
        </a:bodyPr>
        <a:lstStyle/>
        <a:p>
          <a:pPr marL="114300" lvl="1" indent="0" algn="ctr" defTabSz="6223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2015 г. </a:t>
          </a:r>
          <a:r>
            <a:rPr lang="ru-RU" sz="1200" b="1" kern="1200" dirty="0" smtClean="0">
              <a:latin typeface="Times New Roman" pitchFamily="18" charset="0"/>
              <a:cs typeface="Times New Roman" pitchFamily="18" charset="0"/>
            </a:rPr>
            <a:t>(годовой)</a:t>
          </a:r>
          <a:endParaRPr lang="ru-RU" sz="1200" b="1" kern="1200" dirty="0">
            <a:latin typeface="Times New Roman" pitchFamily="18" charset="0"/>
            <a:cs typeface="Times New Roman" pitchFamily="18" charset="0"/>
          </a:endParaRPr>
        </a:p>
        <a:p>
          <a:pPr marL="0" marR="0" lvl="1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2018 г. (в</a:t>
          </a:r>
          <a:r>
            <a:rPr lang="ru-RU" sz="1200" b="1" kern="1200" dirty="0" smtClean="0">
              <a:latin typeface="Times New Roman" pitchFamily="18" charset="0"/>
              <a:cs typeface="Times New Roman" pitchFamily="18" charset="0"/>
            </a:rPr>
            <a:t> границах активов СНС 2008 )</a:t>
          </a:r>
          <a:endParaRPr lang="ru-RU" sz="1200" b="1" kern="1200" dirty="0">
            <a:latin typeface="Times New Roman" pitchFamily="18" charset="0"/>
            <a:cs typeface="Times New Roman" pitchFamily="18" charset="0"/>
          </a:endParaRPr>
        </a:p>
        <a:p>
          <a:pPr marL="114300" lvl="1" indent="0" algn="ctr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2019 г. </a:t>
          </a:r>
          <a:r>
            <a:rPr lang="ru-RU" sz="1200" b="1" kern="1200" dirty="0" smtClean="0">
              <a:latin typeface="Times New Roman" pitchFamily="18" charset="0"/>
              <a:cs typeface="Times New Roman" pitchFamily="18" charset="0"/>
            </a:rPr>
            <a:t>(квартальный)</a:t>
          </a:r>
          <a:endParaRPr lang="ru-RU" sz="12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6154769" y="751028"/>
        <a:ext cx="1816144" cy="1049785"/>
      </dsp:txXfrm>
    </dsp:sp>
    <dsp:sp modelId="{7B74655C-787E-41A0-A515-D8DDFE69F782}">
      <dsp:nvSpPr>
        <dsp:cNvPr id="0" name=""/>
        <dsp:cNvSpPr/>
      </dsp:nvSpPr>
      <dsp:spPr>
        <a:xfrm>
          <a:off x="144014" y="648077"/>
          <a:ext cx="5947462" cy="1165235"/>
        </a:xfrm>
        <a:prstGeom prst="roundRect">
          <a:avLst/>
        </a:prstGeom>
        <a:solidFill>
          <a:schemeClr val="bg2">
            <a:lumMod val="75000"/>
          </a:schemeClr>
        </a:soli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100000"/>
          </a:lightRig>
        </a:scene3d>
        <a:sp3d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Публикация начального и заключительного баланса активов и пассивов в части основного капитала по его видам, увязанного со счетами накопления</a:t>
          </a:r>
          <a:endParaRPr lang="ru-RU" sz="1600" kern="1200" dirty="0"/>
        </a:p>
      </dsp:txBody>
      <dsp:txXfrm>
        <a:off x="200896" y="704959"/>
        <a:ext cx="5833698" cy="1051471"/>
      </dsp:txXfrm>
    </dsp:sp>
    <dsp:sp modelId="{1A2774C8-96E9-40A0-8876-A28A4BBC289F}">
      <dsp:nvSpPr>
        <dsp:cNvPr id="0" name=""/>
        <dsp:cNvSpPr/>
      </dsp:nvSpPr>
      <dsp:spPr>
        <a:xfrm>
          <a:off x="5962998" y="1772298"/>
          <a:ext cx="2671198" cy="1128366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lumMod val="20000"/>
            <a:lumOff val="80000"/>
          </a:schemeClr>
        </a:solidFill>
        <a:ln w="9525" cap="flat" cmpd="sng" algn="ctr">
          <a:solidFill>
            <a:schemeClr val="dk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t" anchorCtr="0">
          <a:noAutofit/>
        </a:bodyPr>
        <a:lstStyle/>
        <a:p>
          <a:pPr marL="114300" lvl="1" indent="-114300" algn="ctr" defTabSz="622300">
            <a:lnSpc>
              <a:spcPct val="15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2015 г.</a:t>
          </a:r>
          <a:endParaRPr lang="ru-RU" sz="1400" b="1" kern="1200" dirty="0">
            <a:latin typeface="Times New Roman" pitchFamily="18" charset="0"/>
            <a:cs typeface="Times New Roman" pitchFamily="18" charset="0"/>
          </a:endParaRPr>
        </a:p>
        <a:p>
          <a:pPr marL="0" lvl="1" indent="-114300" algn="ctr" defTabSz="622300">
            <a:lnSpc>
              <a:spcPct val="15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2018 г.(</a:t>
          </a:r>
          <a:r>
            <a:rPr lang="ru-RU" sz="1200" b="1" kern="1200" dirty="0" smtClean="0">
              <a:latin typeface="Times New Roman" pitchFamily="18" charset="0"/>
              <a:cs typeface="Times New Roman" pitchFamily="18" charset="0"/>
            </a:rPr>
            <a:t>в границах активов СНС 2008 )</a:t>
          </a:r>
          <a:endParaRPr lang="ru-RU" sz="12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5962998" y="1913344"/>
        <a:ext cx="2248061" cy="846274"/>
      </dsp:txXfrm>
    </dsp:sp>
    <dsp:sp modelId="{D0E837FB-99C0-4AF2-88FB-B58065221650}">
      <dsp:nvSpPr>
        <dsp:cNvPr id="0" name=""/>
        <dsp:cNvSpPr/>
      </dsp:nvSpPr>
      <dsp:spPr>
        <a:xfrm>
          <a:off x="4298" y="1944218"/>
          <a:ext cx="5959271" cy="978647"/>
        </a:xfrm>
        <a:prstGeom prst="roundRect">
          <a:avLst/>
        </a:prstGeom>
        <a:solidFill>
          <a:schemeClr val="accent1">
            <a:lumMod val="20000"/>
            <a:lumOff val="80000"/>
          </a:schemeClr>
        </a:soli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100000"/>
          </a:lightRig>
        </a:scene3d>
        <a:sp3d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kern="1200" dirty="0" smtClean="0">
              <a:latin typeface="Times New Roman" pitchFamily="18" charset="0"/>
              <a:cs typeface="Times New Roman" pitchFamily="18" charset="0"/>
            </a:rPr>
            <a:t>Отражение запасов материальных оборотных средств в балансе активов и пассивов</a:t>
          </a:r>
          <a:endParaRPr lang="ru-RU" sz="1600" b="0" kern="1200" dirty="0">
            <a:latin typeface="Times New Roman" pitchFamily="18" charset="0"/>
            <a:cs typeface="Times New Roman" pitchFamily="18" charset="0"/>
          </a:endParaRPr>
        </a:p>
      </dsp:txBody>
      <dsp:txXfrm>
        <a:off x="52072" y="1991992"/>
        <a:ext cx="5863723" cy="883099"/>
      </dsp:txXfrm>
    </dsp:sp>
    <dsp:sp modelId="{A69668CD-D68C-4CB6-80B3-06F60B47F821}">
      <dsp:nvSpPr>
        <dsp:cNvPr id="0" name=""/>
        <dsp:cNvSpPr/>
      </dsp:nvSpPr>
      <dsp:spPr>
        <a:xfrm>
          <a:off x="5926371" y="2921731"/>
          <a:ext cx="2678360" cy="921032"/>
        </a:xfrm>
        <a:prstGeom prst="rightArrow">
          <a:avLst>
            <a:gd name="adj1" fmla="val 75000"/>
            <a:gd name="adj2" fmla="val 50000"/>
          </a:avLst>
        </a:prstGeom>
        <a:solidFill>
          <a:srgbClr val="FFE7E7"/>
        </a:solidFill>
        <a:ln w="9525" cap="flat" cmpd="sng" algn="ctr">
          <a:solidFill>
            <a:schemeClr val="dk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t" anchorCtr="0">
          <a:noAutofit/>
        </a:bodyPr>
        <a:lstStyle/>
        <a:p>
          <a:pPr marL="114300" lvl="1" indent="-114300" algn="ctr" defTabSz="6223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2014</a:t>
          </a:r>
          <a:r>
            <a:rPr lang="en-US" sz="1400" b="1" kern="1200" dirty="0" smtClean="0">
              <a:latin typeface="Times New Roman" pitchFamily="18" charset="0"/>
              <a:cs typeface="Times New Roman" pitchFamily="18" charset="0"/>
            </a:rPr>
            <a:t>-2015</a:t>
          </a: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г. г. </a:t>
          </a:r>
          <a:r>
            <a:rPr lang="ru-RU" sz="1200" b="1" kern="1200" dirty="0" smtClean="0">
              <a:latin typeface="Times New Roman" pitchFamily="18" charset="0"/>
              <a:cs typeface="Times New Roman" pitchFamily="18" charset="0"/>
            </a:rPr>
            <a:t>(годовой)</a:t>
          </a:r>
          <a:endParaRPr lang="ru-RU" sz="1200" b="1" kern="1200" dirty="0">
            <a:latin typeface="Times New Roman" pitchFamily="18" charset="0"/>
            <a:cs typeface="Times New Roman" pitchFamily="18" charset="0"/>
          </a:endParaRPr>
        </a:p>
        <a:p>
          <a:pPr marL="114300" lvl="1" indent="-114300" algn="ctr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2016 г. </a:t>
          </a:r>
          <a:r>
            <a:rPr lang="ru-RU" sz="1200" b="1" kern="1200" dirty="0" smtClean="0">
              <a:latin typeface="Times New Roman" pitchFamily="18" charset="0"/>
              <a:cs typeface="Times New Roman" pitchFamily="18" charset="0"/>
            </a:rPr>
            <a:t>(квартальный)</a:t>
          </a:r>
          <a:endParaRPr lang="ru-RU" sz="12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5926371" y="3036860"/>
        <a:ext cx="2332973" cy="690774"/>
      </dsp:txXfrm>
    </dsp:sp>
    <dsp:sp modelId="{F517D3AC-9B2E-42DC-833E-2A0BD0B9CEA0}">
      <dsp:nvSpPr>
        <dsp:cNvPr id="0" name=""/>
        <dsp:cNvSpPr/>
      </dsp:nvSpPr>
      <dsp:spPr>
        <a:xfrm>
          <a:off x="11471" y="2997461"/>
          <a:ext cx="5947637" cy="801046"/>
        </a:xfrm>
        <a:prstGeom prst="roundRect">
          <a:avLst/>
        </a:prstGeom>
        <a:solidFill>
          <a:srgbClr val="FFCCCC"/>
        </a:soli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100000"/>
          </a:lightRig>
        </a:scene3d>
        <a:sp3d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Times New Roman" pitchFamily="18" charset="0"/>
              <a:cs typeface="Times New Roman" pitchFamily="18" charset="0"/>
            </a:rPr>
            <a:t>Построение финансового счета и оценка финансовых активов и обязательств в балансе активов и пассивов</a:t>
          </a:r>
          <a:endParaRPr lang="ru-RU" sz="1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50575" y="3036565"/>
        <a:ext cx="5869429" cy="722838"/>
      </dsp:txXfrm>
    </dsp:sp>
    <dsp:sp modelId="{94B5FD46-4438-49E3-810E-A7C716CA73A5}">
      <dsp:nvSpPr>
        <dsp:cNvPr id="0" name=""/>
        <dsp:cNvSpPr/>
      </dsp:nvSpPr>
      <dsp:spPr>
        <a:xfrm>
          <a:off x="5933387" y="3879825"/>
          <a:ext cx="2683423" cy="766050"/>
        </a:xfrm>
        <a:prstGeom prst="rightArrow">
          <a:avLst>
            <a:gd name="adj1" fmla="val 75000"/>
            <a:gd name="adj2" fmla="val 50000"/>
          </a:avLst>
        </a:prstGeom>
        <a:solidFill>
          <a:schemeClr val="bg1">
            <a:lumMod val="85000"/>
          </a:schemeClr>
        </a:solidFill>
        <a:ln w="9525" cap="flat" cmpd="sng" algn="ctr">
          <a:solidFill>
            <a:schemeClr val="dk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t" anchorCtr="0">
          <a:noAutofit/>
        </a:bodyPr>
        <a:lstStyle/>
        <a:p>
          <a:pPr marL="114300" lvl="1" indent="-114300" algn="ctr" defTabSz="6223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201</a:t>
          </a:r>
          <a:r>
            <a:rPr lang="en-US" sz="1400" b="1" kern="1200" dirty="0" smtClean="0">
              <a:latin typeface="Times New Roman" pitchFamily="18" charset="0"/>
              <a:cs typeface="Times New Roman" pitchFamily="18" charset="0"/>
            </a:rPr>
            <a:t>7</a:t>
          </a: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 г.</a:t>
          </a:r>
          <a:endParaRPr lang="ru-RU" sz="14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5933387" y="3975581"/>
        <a:ext cx="2396154" cy="574538"/>
      </dsp:txXfrm>
    </dsp:sp>
    <dsp:sp modelId="{1B077E1D-821F-4732-95D1-AE6D1D3DF794}">
      <dsp:nvSpPr>
        <dsp:cNvPr id="0" name=""/>
        <dsp:cNvSpPr/>
      </dsp:nvSpPr>
      <dsp:spPr>
        <a:xfrm>
          <a:off x="3800" y="3843094"/>
          <a:ext cx="5945911" cy="890915"/>
        </a:xfrm>
        <a:prstGeom prst="roundRect">
          <a:avLst/>
        </a:prstGeom>
        <a:solidFill>
          <a:schemeClr val="bg1">
            <a:lumMod val="85000"/>
          </a:schemeClr>
        </a:soli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100000"/>
          </a:lightRig>
        </a:scene3d>
        <a:sp3d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kern="1200" dirty="0" smtClean="0">
              <a:latin typeface="Times New Roman" pitchFamily="18" charset="0"/>
              <a:cs typeface="Times New Roman" pitchFamily="18" charset="0"/>
            </a:rPr>
            <a:t>Отражение контрактов, договоров аренды, гудвилла, маркетинговых активов в балансе активов и пассивов</a:t>
          </a:r>
          <a:endParaRPr lang="ru-RU" sz="1600" b="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7291" y="3886585"/>
        <a:ext cx="5858929" cy="803933"/>
      </dsp:txXfrm>
    </dsp:sp>
    <dsp:sp modelId="{E9D4004A-1A4C-4273-992B-87AA21EA14A3}">
      <dsp:nvSpPr>
        <dsp:cNvPr id="0" name=""/>
        <dsp:cNvSpPr/>
      </dsp:nvSpPr>
      <dsp:spPr>
        <a:xfrm>
          <a:off x="5929479" y="4785474"/>
          <a:ext cx="2663170" cy="750765"/>
        </a:xfrm>
        <a:prstGeom prst="rightArrow">
          <a:avLst>
            <a:gd name="adj1" fmla="val 75000"/>
            <a:gd name="adj2" fmla="val 50000"/>
          </a:avLst>
        </a:prstGeom>
        <a:solidFill>
          <a:schemeClr val="accent4">
            <a:lumMod val="20000"/>
            <a:lumOff val="80000"/>
          </a:schemeClr>
        </a:solidFill>
        <a:ln w="9525" cap="flat" cmpd="sng" algn="ctr">
          <a:solidFill>
            <a:schemeClr val="dk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t" anchorCtr="0">
          <a:noAutofit/>
        </a:bodyPr>
        <a:lstStyle/>
        <a:p>
          <a:pPr marL="114300" lvl="1" indent="-114300" algn="ctr" defTabSz="622300">
            <a:lnSpc>
              <a:spcPct val="15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2017 г.</a:t>
          </a:r>
          <a:endParaRPr lang="ru-RU" sz="14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5929479" y="4879320"/>
        <a:ext cx="2381633" cy="563073"/>
      </dsp:txXfrm>
    </dsp:sp>
    <dsp:sp modelId="{6975A743-E9C9-4868-890D-19282A033039}">
      <dsp:nvSpPr>
        <dsp:cNvPr id="0" name=""/>
        <dsp:cNvSpPr/>
      </dsp:nvSpPr>
      <dsp:spPr>
        <a:xfrm>
          <a:off x="4474" y="4782550"/>
          <a:ext cx="5968840" cy="804647"/>
        </a:xfrm>
        <a:prstGeom prst="roundRect">
          <a:avLst/>
        </a:prstGeom>
        <a:solidFill>
          <a:schemeClr val="accent4">
            <a:lumMod val="20000"/>
            <a:lumOff val="80000"/>
          </a:schemeClr>
        </a:soli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 fov="0">
            <a:rot lat="0" lon="0" rev="0"/>
          </a:camera>
          <a:lightRig rig="soft" dir="tl">
            <a:rot lat="0" lon="0" rev="20100000"/>
          </a:lightRig>
        </a:scene3d>
        <a:sp3d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kern="1200" dirty="0" smtClean="0">
              <a:latin typeface="Times New Roman" pitchFamily="18" charset="0"/>
              <a:cs typeface="Times New Roman" pitchFamily="18" charset="0"/>
            </a:rPr>
            <a:t>Отражение природных ресурсов, ценностей в балансе активов и пассивов</a:t>
          </a:r>
          <a:endParaRPr lang="ru-RU" sz="1600" b="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3754" y="4821830"/>
        <a:ext cx="5890280" cy="726087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9CDFDA2-4C1A-4378-B713-D976788D311B}">
      <dsp:nvSpPr>
        <dsp:cNvPr id="0" name=""/>
        <dsp:cNvSpPr/>
      </dsp:nvSpPr>
      <dsp:spPr>
        <a:xfrm>
          <a:off x="0" y="1435"/>
          <a:ext cx="8064896" cy="1562404"/>
        </a:xfrm>
        <a:prstGeom prst="roundRect">
          <a:avLst/>
        </a:prstGeom>
        <a:solidFill>
          <a:schemeClr val="accent5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n-US" sz="1600" kern="1200" dirty="0" smtClean="0"/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kern="1200" dirty="0" smtClean="0">
              <a:solidFill>
                <a:srgbClr val="002060"/>
              </a:solidFill>
            </a:rPr>
            <a:t>Утверждены распоряжением Правительства РФ от 12 октября 2012 г. № 1911-р изменения, вносимые в Федеральный план статистических работ в части оценки природных ресурсов</a:t>
          </a:r>
          <a:r>
            <a:rPr lang="ru-RU" sz="1600" kern="1200" dirty="0" smtClean="0">
              <a:solidFill>
                <a:srgbClr val="002060"/>
              </a:solidFill>
            </a:rPr>
            <a:t>.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/>
        </a:p>
      </dsp:txBody>
      <dsp:txXfrm>
        <a:off x="76270" y="77705"/>
        <a:ext cx="7912356" cy="1409864"/>
      </dsp:txXfrm>
    </dsp:sp>
    <dsp:sp modelId="{EA91DE45-F4D3-42EE-AB6B-697CB2B1D488}">
      <dsp:nvSpPr>
        <dsp:cNvPr id="0" name=""/>
        <dsp:cNvSpPr/>
      </dsp:nvSpPr>
      <dsp:spPr>
        <a:xfrm>
          <a:off x="0" y="1560042"/>
          <a:ext cx="8064896" cy="1562404"/>
        </a:xfrm>
        <a:prstGeom prst="roundRect">
          <a:avLst/>
        </a:prstGeom>
        <a:solidFill>
          <a:schemeClr val="accent3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rgbClr val="002060"/>
              </a:solidFill>
            </a:rPr>
            <a:t>Оценка природных ресурсов по текущей рыночной стоимости будет осуществляться министерствами и ведомствами – субъектами официального статистического учета в 2017 году по итогам за 2016 год</a:t>
          </a:r>
          <a:endParaRPr lang="ru-RU" sz="1800" kern="1200" dirty="0">
            <a:solidFill>
              <a:srgbClr val="002060"/>
            </a:solidFill>
          </a:endParaRPr>
        </a:p>
      </dsp:txBody>
      <dsp:txXfrm>
        <a:off x="76270" y="1636312"/>
        <a:ext cx="7912356" cy="1409864"/>
      </dsp:txXfrm>
    </dsp:sp>
    <dsp:sp modelId="{D5F310F9-DA92-4FED-9B75-B48838A6C5E6}">
      <dsp:nvSpPr>
        <dsp:cNvPr id="0" name=""/>
        <dsp:cNvSpPr/>
      </dsp:nvSpPr>
      <dsp:spPr>
        <a:xfrm>
          <a:off x="0" y="3153665"/>
          <a:ext cx="8064896" cy="1562404"/>
        </a:xfrm>
        <a:prstGeom prst="roundRect">
          <a:avLst/>
        </a:prstGeom>
        <a:solidFill>
          <a:schemeClr val="bg1">
            <a:lumMod val="9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n-US" sz="1600" kern="1200" dirty="0" smtClean="0"/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kern="1200" dirty="0" smtClean="0">
              <a:solidFill>
                <a:srgbClr val="002060"/>
              </a:solidFill>
            </a:rPr>
            <a:t>Разработан межведомственный План мероприятий по реализации работ, предусмотренных Распоряжением Правительства Российской Федерации от 12 октября 2012 года № 1911-р, в части оценки природных ресурсов.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 dirty="0"/>
        </a:p>
      </dsp:txBody>
      <dsp:txXfrm>
        <a:off x="76270" y="3229935"/>
        <a:ext cx="7912356" cy="1409864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0DD0B9F-8D11-49F1-A202-13E62E673ADD}">
      <dsp:nvSpPr>
        <dsp:cNvPr id="0" name=""/>
        <dsp:cNvSpPr/>
      </dsp:nvSpPr>
      <dsp:spPr>
        <a:xfrm>
          <a:off x="5306829" y="588"/>
          <a:ext cx="2325555" cy="742055"/>
        </a:xfrm>
        <a:prstGeom prst="rightArrow">
          <a:avLst>
            <a:gd name="adj1" fmla="val 75000"/>
            <a:gd name="adj2" fmla="val 50000"/>
          </a:avLst>
        </a:prstGeom>
        <a:solidFill>
          <a:schemeClr val="accent5">
            <a:lumMod val="20000"/>
            <a:lumOff val="80000"/>
            <a:alpha val="9000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t" anchorCtr="0">
          <a:noAutofit/>
        </a:bodyPr>
        <a:lstStyle/>
        <a:p>
          <a:pPr marL="228600" lvl="1" indent="-228600" algn="ctr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2013 г.</a:t>
          </a:r>
          <a:endParaRPr lang="ru-RU" sz="2000" kern="1200" dirty="0"/>
        </a:p>
      </dsp:txBody>
      <dsp:txXfrm>
        <a:off x="5306829" y="93345"/>
        <a:ext cx="2047284" cy="556541"/>
      </dsp:txXfrm>
    </dsp:sp>
    <dsp:sp modelId="{0357EED8-FCD5-4825-92C3-83DED335DED4}">
      <dsp:nvSpPr>
        <dsp:cNvPr id="0" name=""/>
        <dsp:cNvSpPr/>
      </dsp:nvSpPr>
      <dsp:spPr>
        <a:xfrm>
          <a:off x="0" y="2"/>
          <a:ext cx="5306365" cy="742055"/>
        </a:xfrm>
        <a:prstGeom prst="roundRect">
          <a:avLst/>
        </a:prstGeom>
        <a:solidFill>
          <a:schemeClr val="accent5">
            <a:lumMod val="20000"/>
            <a:lumOff val="80000"/>
          </a:schemeClr>
        </a:soli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>
              <a:solidFill>
                <a:schemeClr val="tx1"/>
              </a:solidFill>
            </a:rPr>
            <a:t>методология оценки минерально-энергетических ресурсов</a:t>
          </a:r>
          <a:endParaRPr lang="ru-RU" sz="1700" kern="1200" dirty="0">
            <a:solidFill>
              <a:schemeClr val="tx1"/>
            </a:solidFill>
          </a:endParaRPr>
        </a:p>
      </dsp:txBody>
      <dsp:txXfrm>
        <a:off x="36224" y="36226"/>
        <a:ext cx="5233917" cy="669607"/>
      </dsp:txXfrm>
    </dsp:sp>
    <dsp:sp modelId="{4E88BAC8-3FC2-4F88-A1E7-AD1CCF9821E8}">
      <dsp:nvSpPr>
        <dsp:cNvPr id="0" name=""/>
        <dsp:cNvSpPr/>
      </dsp:nvSpPr>
      <dsp:spPr>
        <a:xfrm>
          <a:off x="5314996" y="842123"/>
          <a:ext cx="2315143" cy="742055"/>
        </a:xfrm>
        <a:prstGeom prst="rightArrow">
          <a:avLst>
            <a:gd name="adj1" fmla="val 75000"/>
            <a:gd name="adj2" fmla="val 50000"/>
          </a:avLst>
        </a:prstGeom>
        <a:solidFill>
          <a:schemeClr val="bg2">
            <a:lumMod val="90000"/>
            <a:alpha val="9000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t" anchorCtr="0">
          <a:noAutofit/>
        </a:bodyPr>
        <a:lstStyle/>
        <a:p>
          <a:pPr marL="228600" lvl="1" indent="-228600" algn="ctr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2013 г.</a:t>
          </a:r>
          <a:endParaRPr lang="ru-RU" sz="2000" kern="1200" dirty="0"/>
        </a:p>
      </dsp:txBody>
      <dsp:txXfrm>
        <a:off x="5314996" y="934880"/>
        <a:ext cx="2036872" cy="556541"/>
      </dsp:txXfrm>
    </dsp:sp>
    <dsp:sp modelId="{DC32E3D0-0FFC-4B1C-A249-E0183B8B4DA2}">
      <dsp:nvSpPr>
        <dsp:cNvPr id="0" name=""/>
        <dsp:cNvSpPr/>
      </dsp:nvSpPr>
      <dsp:spPr>
        <a:xfrm>
          <a:off x="1051" y="813354"/>
          <a:ext cx="5312288" cy="74205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60000"/>
              </a:schemeClr>
            </a:gs>
            <a:gs pos="33000">
              <a:schemeClr val="accent1">
                <a:hueOff val="0"/>
                <a:satOff val="0"/>
                <a:lumOff val="0"/>
                <a:alphaOff val="0"/>
                <a:tint val="86500"/>
              </a:schemeClr>
            </a:gs>
            <a:gs pos="46750">
              <a:schemeClr val="accent1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53000">
              <a:schemeClr val="accent1">
                <a:hueOff val="0"/>
                <a:satOff val="0"/>
                <a:lumOff val="0"/>
                <a:alphaOff val="0"/>
                <a:tint val="71000"/>
                <a:satMod val="112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60000"/>
              </a:schemeClr>
            </a:gs>
          </a:gsLst>
          <a:lin ang="8350000" scaled="1"/>
        </a:gra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>
              <a:solidFill>
                <a:schemeClr val="tx1"/>
              </a:solidFill>
            </a:rPr>
            <a:t>методологии оценки водных ресурсов</a:t>
          </a:r>
          <a:endParaRPr lang="ru-RU" sz="1700" kern="1200" dirty="0">
            <a:solidFill>
              <a:schemeClr val="tx1"/>
            </a:solidFill>
          </a:endParaRPr>
        </a:p>
      </dsp:txBody>
      <dsp:txXfrm>
        <a:off x="37275" y="849578"/>
        <a:ext cx="5239840" cy="669607"/>
      </dsp:txXfrm>
    </dsp:sp>
    <dsp:sp modelId="{CAC3D7AE-E2EF-4B35-A8BC-AE9CDD2B99A4}">
      <dsp:nvSpPr>
        <dsp:cNvPr id="0" name=""/>
        <dsp:cNvSpPr/>
      </dsp:nvSpPr>
      <dsp:spPr>
        <a:xfrm>
          <a:off x="5286401" y="1633110"/>
          <a:ext cx="2342503" cy="742055"/>
        </a:xfrm>
        <a:prstGeom prst="rightArrow">
          <a:avLst>
            <a:gd name="adj1" fmla="val 75000"/>
            <a:gd name="adj2" fmla="val 50000"/>
          </a:avLst>
        </a:prstGeom>
        <a:solidFill>
          <a:schemeClr val="bg1">
            <a:lumMod val="85000"/>
            <a:alpha val="9000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t" anchorCtr="0">
          <a:noAutofit/>
        </a:bodyPr>
        <a:lstStyle/>
        <a:p>
          <a:pPr marL="228600" lvl="1" indent="-228600" algn="ctr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2014 г.</a:t>
          </a:r>
          <a:endParaRPr lang="ru-RU" sz="2000" kern="1200" dirty="0"/>
        </a:p>
      </dsp:txBody>
      <dsp:txXfrm>
        <a:off x="5286401" y="1725867"/>
        <a:ext cx="2064232" cy="556541"/>
      </dsp:txXfrm>
    </dsp:sp>
    <dsp:sp modelId="{6E7A3454-8553-4F6E-8B86-DCF2EC9B8690}">
      <dsp:nvSpPr>
        <dsp:cNvPr id="0" name=""/>
        <dsp:cNvSpPr/>
      </dsp:nvSpPr>
      <dsp:spPr>
        <a:xfrm>
          <a:off x="3942" y="1633110"/>
          <a:ext cx="5282459" cy="742055"/>
        </a:xfrm>
        <a:prstGeom prst="roundRect">
          <a:avLst/>
        </a:prstGeom>
        <a:solidFill>
          <a:schemeClr val="bg1">
            <a:lumMod val="85000"/>
          </a:schemeClr>
        </a:soli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>
              <a:solidFill>
                <a:schemeClr val="tx1"/>
              </a:solidFill>
            </a:rPr>
            <a:t>методологии оценки земли</a:t>
          </a:r>
          <a:endParaRPr lang="ru-RU" sz="1700" kern="1200" dirty="0">
            <a:solidFill>
              <a:schemeClr val="tx1"/>
            </a:solidFill>
          </a:endParaRPr>
        </a:p>
      </dsp:txBody>
      <dsp:txXfrm>
        <a:off x="40166" y="1669334"/>
        <a:ext cx="5210011" cy="669607"/>
      </dsp:txXfrm>
    </dsp:sp>
    <dsp:sp modelId="{BF4DF138-6549-42F2-AEBA-AC434ADB3986}">
      <dsp:nvSpPr>
        <dsp:cNvPr id="0" name=""/>
        <dsp:cNvSpPr/>
      </dsp:nvSpPr>
      <dsp:spPr>
        <a:xfrm>
          <a:off x="5275085" y="2449370"/>
          <a:ext cx="2355338" cy="742055"/>
        </a:xfrm>
        <a:prstGeom prst="rightArrow">
          <a:avLst>
            <a:gd name="adj1" fmla="val 75000"/>
            <a:gd name="adj2" fmla="val 50000"/>
          </a:avLst>
        </a:prstGeom>
        <a:solidFill>
          <a:schemeClr val="accent4">
            <a:lumMod val="60000"/>
            <a:lumOff val="40000"/>
            <a:alpha val="9000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t" anchorCtr="0">
          <a:noAutofit/>
        </a:bodyPr>
        <a:lstStyle/>
        <a:p>
          <a:pPr marL="228600" lvl="1" indent="-228600" algn="ctr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2014 г.</a:t>
          </a:r>
          <a:endParaRPr lang="ru-RU" sz="2000" kern="1200" dirty="0"/>
        </a:p>
      </dsp:txBody>
      <dsp:txXfrm>
        <a:off x="5275085" y="2542127"/>
        <a:ext cx="2077067" cy="556541"/>
      </dsp:txXfrm>
    </dsp:sp>
    <dsp:sp modelId="{5DF99AC6-3266-4C7B-BFD0-578595DD162C}">
      <dsp:nvSpPr>
        <dsp:cNvPr id="0" name=""/>
        <dsp:cNvSpPr/>
      </dsp:nvSpPr>
      <dsp:spPr>
        <a:xfrm>
          <a:off x="2424" y="2449370"/>
          <a:ext cx="5272661" cy="742055"/>
        </a:xfrm>
        <a:prstGeom prst="roundRect">
          <a:avLst/>
        </a:prstGeom>
        <a:solidFill>
          <a:schemeClr val="accent4">
            <a:lumMod val="40000"/>
            <a:lumOff val="60000"/>
          </a:schemeClr>
        </a:soli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>
              <a:solidFill>
                <a:schemeClr val="tx1"/>
              </a:solidFill>
            </a:rPr>
            <a:t>методологии оценки некультивируемых биологических ресурсов животного и растительного происхождения</a:t>
          </a:r>
          <a:endParaRPr lang="ru-RU" sz="1700" kern="1200" dirty="0">
            <a:solidFill>
              <a:schemeClr val="tx1"/>
            </a:solidFill>
          </a:endParaRPr>
        </a:p>
      </dsp:txBody>
      <dsp:txXfrm>
        <a:off x="38648" y="2485594"/>
        <a:ext cx="5200213" cy="669607"/>
      </dsp:txXfrm>
    </dsp:sp>
    <dsp:sp modelId="{B3AA3E1E-A86F-4BBC-9DE9-61806355F1DE}">
      <dsp:nvSpPr>
        <dsp:cNvPr id="0" name=""/>
        <dsp:cNvSpPr/>
      </dsp:nvSpPr>
      <dsp:spPr>
        <a:xfrm>
          <a:off x="5245309" y="3265631"/>
          <a:ext cx="2387285" cy="742055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t" anchorCtr="0">
          <a:noAutofit/>
        </a:bodyPr>
        <a:lstStyle/>
        <a:p>
          <a:pPr marL="228600" lvl="1" indent="-228600" algn="ctr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2015 г.</a:t>
          </a:r>
          <a:endParaRPr lang="ru-RU" sz="2000" kern="1200" dirty="0"/>
        </a:p>
      </dsp:txBody>
      <dsp:txXfrm>
        <a:off x="5245309" y="3358388"/>
        <a:ext cx="2109014" cy="556541"/>
      </dsp:txXfrm>
    </dsp:sp>
    <dsp:sp modelId="{2D09C0A6-D75A-4D99-9371-DEAD0433959B}">
      <dsp:nvSpPr>
        <dsp:cNvPr id="0" name=""/>
        <dsp:cNvSpPr/>
      </dsp:nvSpPr>
      <dsp:spPr>
        <a:xfrm>
          <a:off x="253" y="3265631"/>
          <a:ext cx="5245056" cy="742055"/>
        </a:xfrm>
        <a:prstGeom prst="roundRect">
          <a:avLst/>
        </a:prstGeom>
        <a:solidFill>
          <a:schemeClr val="accent1">
            <a:lumMod val="20000"/>
            <a:lumOff val="80000"/>
          </a:schemeClr>
        </a:soli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>
              <a:solidFill>
                <a:schemeClr val="tx1"/>
              </a:solidFill>
            </a:rPr>
            <a:t>методологии оценки некультивируемых водных биологических ресурсов</a:t>
          </a:r>
          <a:endParaRPr lang="ru-RU" sz="1700" kern="1200" dirty="0">
            <a:solidFill>
              <a:schemeClr val="tx1"/>
            </a:solidFill>
          </a:endParaRPr>
        </a:p>
      </dsp:txBody>
      <dsp:txXfrm>
        <a:off x="36477" y="3301855"/>
        <a:ext cx="5172608" cy="669607"/>
      </dsp:txXfrm>
    </dsp:sp>
    <dsp:sp modelId="{98446A38-0223-4B7C-9302-ABC9EBA0D48B}">
      <dsp:nvSpPr>
        <dsp:cNvPr id="0" name=""/>
        <dsp:cNvSpPr/>
      </dsp:nvSpPr>
      <dsp:spPr>
        <a:xfrm>
          <a:off x="5288712" y="4081891"/>
          <a:ext cx="2341929" cy="742055"/>
        </a:xfrm>
        <a:prstGeom prst="rightArrow">
          <a:avLst>
            <a:gd name="adj1" fmla="val 75000"/>
            <a:gd name="adj2" fmla="val 50000"/>
          </a:avLst>
        </a:prstGeom>
        <a:solidFill>
          <a:srgbClr val="FFCCCC">
            <a:alpha val="90000"/>
          </a:srgb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t" anchorCtr="0">
          <a:noAutofit/>
        </a:bodyPr>
        <a:lstStyle/>
        <a:p>
          <a:pPr marL="228600" lvl="1" indent="-228600" algn="ctr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2016 г.</a:t>
          </a:r>
          <a:endParaRPr lang="ru-RU" sz="2000" kern="1200" dirty="0"/>
        </a:p>
      </dsp:txBody>
      <dsp:txXfrm>
        <a:off x="5288712" y="4174648"/>
        <a:ext cx="2063658" cy="556541"/>
      </dsp:txXfrm>
    </dsp:sp>
    <dsp:sp modelId="{17347D2D-9559-4F82-AD4F-B1F29B1944C1}">
      <dsp:nvSpPr>
        <dsp:cNvPr id="0" name=""/>
        <dsp:cNvSpPr/>
      </dsp:nvSpPr>
      <dsp:spPr>
        <a:xfrm>
          <a:off x="2206" y="4081891"/>
          <a:ext cx="5286505" cy="742055"/>
        </a:xfrm>
        <a:prstGeom prst="roundRect">
          <a:avLst/>
        </a:prstGeom>
        <a:solidFill>
          <a:srgbClr val="FFCCCC"/>
        </a:soli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>
              <a:solidFill>
                <a:schemeClr val="tx1"/>
              </a:solidFill>
            </a:rPr>
            <a:t>методологии оценки ресурсной продуктивности</a:t>
          </a:r>
          <a:endParaRPr lang="ru-RU" sz="1700" kern="1200" dirty="0">
            <a:solidFill>
              <a:schemeClr val="tx1"/>
            </a:solidFill>
          </a:endParaRPr>
        </a:p>
      </dsp:txBody>
      <dsp:txXfrm>
        <a:off x="38430" y="4118115"/>
        <a:ext cx="5214057" cy="669607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9CDFDA2-4C1A-4378-B713-D976788D311B}">
      <dsp:nvSpPr>
        <dsp:cNvPr id="0" name=""/>
        <dsp:cNvSpPr/>
      </dsp:nvSpPr>
      <dsp:spPr>
        <a:xfrm>
          <a:off x="0" y="232277"/>
          <a:ext cx="8064896" cy="1292850"/>
        </a:xfrm>
        <a:prstGeom prst="roundRect">
          <a:avLst/>
        </a:prstGeom>
        <a:solidFill>
          <a:schemeClr val="accent2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n-US" sz="1600" kern="1200" dirty="0" smtClean="0"/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kern="1200" dirty="0" smtClean="0">
              <a:solidFill>
                <a:srgbClr val="002060"/>
              </a:solidFill>
            </a:rPr>
            <a:t>Утверждены Методические указания  по оценке запасов материальных оборотных средств</a:t>
          </a:r>
          <a:r>
            <a:rPr lang="ru-RU" sz="1600" kern="1200" dirty="0" smtClean="0">
              <a:solidFill>
                <a:srgbClr val="002060"/>
              </a:solidFill>
            </a:rPr>
            <a:t>.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/>
        </a:p>
      </dsp:txBody>
      <dsp:txXfrm>
        <a:off x="63112" y="295389"/>
        <a:ext cx="7938672" cy="1166626"/>
      </dsp:txXfrm>
    </dsp:sp>
    <dsp:sp modelId="{EA91DE45-F4D3-42EE-AB6B-697CB2B1D488}">
      <dsp:nvSpPr>
        <dsp:cNvPr id="0" name=""/>
        <dsp:cNvSpPr/>
      </dsp:nvSpPr>
      <dsp:spPr>
        <a:xfrm>
          <a:off x="0" y="1712327"/>
          <a:ext cx="8064896" cy="1292850"/>
        </a:xfrm>
        <a:prstGeom prst="roundRect">
          <a:avLst/>
        </a:prstGeom>
        <a:solidFill>
          <a:srgbClr val="FFCCCC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rgbClr val="002060"/>
              </a:solidFill>
            </a:rPr>
            <a:t>В 2014 г. впервые проведено федеральное статистическое наблюдение за наличием, движением и составом контрактов, договоров аренды, лицензий, гудвилла и маркетинговых активов.</a:t>
          </a:r>
          <a:endParaRPr lang="ru-RU" sz="1800" kern="1200" dirty="0">
            <a:solidFill>
              <a:srgbClr val="002060"/>
            </a:solidFill>
          </a:endParaRPr>
        </a:p>
      </dsp:txBody>
      <dsp:txXfrm>
        <a:off x="63112" y="1775439"/>
        <a:ext cx="7938672" cy="1166626"/>
      </dsp:txXfrm>
    </dsp:sp>
    <dsp:sp modelId="{D5F310F9-DA92-4FED-9B75-B48838A6C5E6}">
      <dsp:nvSpPr>
        <dsp:cNvPr id="0" name=""/>
        <dsp:cNvSpPr/>
      </dsp:nvSpPr>
      <dsp:spPr>
        <a:xfrm>
          <a:off x="0" y="3192377"/>
          <a:ext cx="8064896" cy="1292850"/>
        </a:xfrm>
        <a:prstGeom prst="roundRect">
          <a:avLst/>
        </a:prstGeom>
        <a:solidFill>
          <a:schemeClr val="accent5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n-US" sz="1600" kern="1200" dirty="0" smtClean="0"/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rgbClr val="002060"/>
              </a:solidFill>
            </a:rPr>
            <a:t>Разработаны методологические основы учета ценностей как экономического актива и их стоимостной оценки.</a:t>
          </a:r>
          <a:endParaRPr lang="ru-RU" sz="1800" kern="1200" dirty="0">
            <a:solidFill>
              <a:srgbClr val="002060"/>
            </a:solidFill>
          </a:endParaRPr>
        </a:p>
      </dsp:txBody>
      <dsp:txXfrm>
        <a:off x="63112" y="3255489"/>
        <a:ext cx="7938672" cy="116662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5857"/>
          </a:xfrm>
          <a:prstGeom prst="rect">
            <a:avLst/>
          </a:prstGeom>
        </p:spPr>
        <p:txBody>
          <a:bodyPr vert="horz" lIns="90992" tIns="45496" rIns="90992" bIns="45496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5857"/>
          </a:xfrm>
          <a:prstGeom prst="rect">
            <a:avLst/>
          </a:prstGeom>
        </p:spPr>
        <p:txBody>
          <a:bodyPr vert="horz" lIns="90992" tIns="45496" rIns="90992" bIns="45496" rtlCol="0"/>
          <a:lstStyle>
            <a:lvl1pPr algn="r">
              <a:defRPr sz="1200"/>
            </a:lvl1pPr>
          </a:lstStyle>
          <a:p>
            <a:fld id="{8FE3A381-21A2-44E0-81F0-438C45174E63}" type="datetimeFigureOut">
              <a:rPr lang="ru-RU" smtClean="0"/>
              <a:t>11.02.2015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9197"/>
            <a:ext cx="2945659" cy="495857"/>
          </a:xfrm>
          <a:prstGeom prst="rect">
            <a:avLst/>
          </a:prstGeom>
        </p:spPr>
        <p:txBody>
          <a:bodyPr vert="horz" lIns="90992" tIns="45496" rIns="90992" bIns="45496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429197"/>
            <a:ext cx="2945659" cy="495857"/>
          </a:xfrm>
          <a:prstGeom prst="rect">
            <a:avLst/>
          </a:prstGeom>
        </p:spPr>
        <p:txBody>
          <a:bodyPr vert="horz" lIns="90992" tIns="45496" rIns="90992" bIns="45496" rtlCol="0" anchor="b"/>
          <a:lstStyle>
            <a:lvl1pPr algn="r">
              <a:defRPr sz="1200"/>
            </a:lvl1pPr>
          </a:lstStyle>
          <a:p>
            <a:fld id="{8C4A859D-97C5-4AB0-85D5-A9605A8EE72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673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0992" tIns="45496" rIns="90992" bIns="45496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0992" tIns="45496" rIns="90992" bIns="45496" rtlCol="0"/>
          <a:lstStyle>
            <a:lvl1pPr algn="r">
              <a:defRPr sz="1200"/>
            </a:lvl1pPr>
          </a:lstStyle>
          <a:p>
            <a:fld id="{F6760A1D-9EEF-442C-A806-961591EB3D4D}" type="datetimeFigureOut">
              <a:rPr lang="ru-RU" smtClean="0"/>
              <a:t>11.02.2015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992" tIns="45496" rIns="90992" bIns="45496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0992" tIns="45496" rIns="90992" bIns="45496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6332"/>
          </a:xfrm>
          <a:prstGeom prst="rect">
            <a:avLst/>
          </a:prstGeom>
        </p:spPr>
        <p:txBody>
          <a:bodyPr vert="horz" lIns="90992" tIns="45496" rIns="90992" bIns="45496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6332"/>
          </a:xfrm>
          <a:prstGeom prst="rect">
            <a:avLst/>
          </a:prstGeom>
        </p:spPr>
        <p:txBody>
          <a:bodyPr vert="horz" lIns="90992" tIns="45496" rIns="90992" bIns="45496" rtlCol="0" anchor="b"/>
          <a:lstStyle>
            <a:lvl1pPr algn="r">
              <a:defRPr sz="1200"/>
            </a:lvl1pPr>
          </a:lstStyle>
          <a:p>
            <a:fld id="{617881FF-2D17-481E-A6A2-BD2781AAC079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65454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7881FF-2D17-481E-A6A2-BD2781AAC079}" type="slidenum">
              <a:rPr lang="ru-RU" smtClean="0"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8363082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2042F1-D8B6-4B29-9D2C-DA147E8082D0}" type="slidenum">
              <a:rPr lang="ru-RU" smtClean="0"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923840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7881FF-2D17-481E-A6A2-BD2781AAC079}" type="slidenum">
              <a:rPr lang="ru-RU" smtClean="0"/>
              <a:t>18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331613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7881FF-2D17-481E-A6A2-BD2781AAC079}" type="slidenum">
              <a:rPr lang="ru-RU" smtClean="0"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907374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2042F1-D8B6-4B29-9D2C-DA147E8082D0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21721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7881FF-2D17-481E-A6A2-BD2781AAC079}" type="slidenum">
              <a:rPr lang="ru-RU" smtClean="0"/>
              <a:pPr/>
              <a:t>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498518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2042F1-D8B6-4B29-9D2C-DA147E8082D0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92384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7881FF-2D17-481E-A6A2-BD2781AAC079}" type="slidenum">
              <a:rPr lang="ru-RU" smtClean="0"/>
              <a:t>12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6614378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7881FF-2D17-481E-A6A2-BD2781AAC079}" type="slidenum">
              <a:rPr lang="ru-RU" smtClean="0"/>
              <a:t>14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7839427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7881FF-2D17-481E-A6A2-BD2781AAC079}" type="slidenum">
              <a:rPr lang="ru-RU" smtClean="0"/>
              <a:t>15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7839427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7881FF-2D17-481E-A6A2-BD2781AAC079}" type="slidenum">
              <a:rPr lang="ru-RU" smtClean="0"/>
              <a:t>16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170761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0"/>
          </p:nvPr>
        </p:nvSpPr>
        <p:spPr>
          <a:xfrm>
            <a:off x="8532440" y="6250163"/>
            <a:ext cx="288032" cy="365125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ru-RU" dirty="0" smtClean="0"/>
              <a:t>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10436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0"/>
          </p:nvPr>
        </p:nvSpPr>
        <p:spPr>
          <a:xfrm>
            <a:off x="8532440" y="6250163"/>
            <a:ext cx="288032" cy="365125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ru-RU" dirty="0" smtClean="0"/>
              <a:t>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50340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283073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9283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0" y="6629400"/>
            <a:ext cx="2133600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10400" y="6657975"/>
            <a:ext cx="2133600" cy="2000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F3F738-BD88-4A03-A5DB-ADAE2CAF3BA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6919105"/>
      </p:ext>
    </p:extLst>
  </p:cSld>
  <p:clrMapOvr>
    <a:masterClrMapping/>
  </p:clrMapOvr>
  <p:transition spd="med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0" y="76200"/>
            <a:ext cx="8229600" cy="685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152400" y="914400"/>
            <a:ext cx="4343400" cy="4724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914400"/>
            <a:ext cx="4343400" cy="4724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0" y="6629400"/>
            <a:ext cx="2133600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10400" y="6657975"/>
            <a:ext cx="2133600" cy="20002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8956EB-82E4-4F26-9E8D-996D736C35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9104458"/>
      </p:ext>
    </p:extLst>
  </p:cSld>
  <p:clrMapOvr>
    <a:masterClrMapping/>
  </p:clrMapOvr>
  <p:transition spd="med"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xfrm>
            <a:off x="2438400" y="6248400"/>
            <a:ext cx="2130425" cy="474663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4138" y="6242050"/>
            <a:ext cx="587375" cy="4889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D67C98-C25C-453F-8C2A-B779AD0EC2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91979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xfrm>
            <a:off x="2438400" y="6248400"/>
            <a:ext cx="2130425" cy="474663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4138" y="6242050"/>
            <a:ext cx="587375" cy="4889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6E6A53-BB90-4D1B-893C-392FCD3FC8F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25537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39097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61000">
                <a:schemeClr val="accent1">
                  <a:lumMod val="40000"/>
                  <a:lumOff val="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8" name="Group 15"/>
          <p:cNvGrpSpPr>
            <a:grpSpLocks noChangeAspect="1"/>
          </p:cNvGrpSpPr>
          <p:nvPr userDrawn="1"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pic>
        <p:nvPicPr>
          <p:cNvPr id="15" name="Picture 3"/>
          <p:cNvPicPr>
            <a:picLocks noChangeAspect="1" noChangeArrowheads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678" y="332656"/>
            <a:ext cx="8205787" cy="719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Текст 6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endParaRPr lang="ru-RU" b="1" i="1" dirty="0" smtClean="0"/>
          </a:p>
          <a:p>
            <a:pPr lvl="0"/>
            <a:r>
              <a:rPr lang="ru-RU" b="1" i="1" dirty="0" smtClean="0"/>
              <a:t>СИСТЕМА НАЦИОНАЛЬНЫХ СЧЕТОВ РОССИИ</a:t>
            </a:r>
          </a:p>
          <a:p>
            <a:pPr lvl="0"/>
            <a:endParaRPr lang="ru-RU" b="1" i="1" dirty="0" smtClean="0"/>
          </a:p>
          <a:p>
            <a:pPr lvl="0"/>
            <a:r>
              <a:rPr lang="ru-RU" b="1" i="1" dirty="0" smtClean="0"/>
              <a:t> СЧЕТ ОПЕРАЦИЙ С КАПИТАЛОМ </a:t>
            </a:r>
          </a:p>
          <a:p>
            <a:pPr lvl="0"/>
            <a:r>
              <a:rPr lang="ru-RU" b="1" i="1" dirty="0" smtClean="0"/>
              <a:t>И БАЛАНС АКТИВОВ И ПАССИВОВ: </a:t>
            </a:r>
          </a:p>
          <a:p>
            <a:pPr lvl="0"/>
            <a:r>
              <a:rPr lang="ru-RU" b="1" i="1" dirty="0" smtClean="0"/>
              <a:t>СОВРЕМЕННОЕ СОСТОЯНИЕ, ПРОБЛЕМЫ И ПЕРСПЕКТИВЫ РАЗВИТИЯ</a:t>
            </a:r>
            <a:endParaRPr lang="en-US" b="1" i="1" dirty="0" smtClean="0"/>
          </a:p>
          <a:p>
            <a:pPr lvl="0"/>
            <a:endParaRPr lang="ru-RU" b="1" i="1" dirty="0" smtClean="0"/>
          </a:p>
          <a:p>
            <a:pPr lvl="0"/>
            <a:endParaRPr lang="ru-RU" b="1" i="1" dirty="0" smtClean="0"/>
          </a:p>
          <a:p>
            <a:pPr lvl="0"/>
            <a:endParaRPr lang="ru-RU" dirty="0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3"/>
          </p:nvPr>
        </p:nvSpPr>
        <p:spPr>
          <a:xfrm>
            <a:off x="463021" y="6237312"/>
            <a:ext cx="55514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just">
              <a:defRPr sz="12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467290" y="5229200"/>
            <a:ext cx="8229600" cy="7829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Федеральная служба государственной статистики (Росстат)</a:t>
            </a:r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1" r:id="rId5"/>
    <p:sldLayoutId id="2147483656" r:id="rId6"/>
    <p:sldLayoutId id="2147483657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 ftr="0" dt="0"/>
  <p:txStyles>
    <p:titleStyle>
      <a:lvl1pPr algn="r" defTabSz="914400" rtl="0" eaLnBrk="1" latinLnBrk="0" hangingPunct="1">
        <a:spcBef>
          <a:spcPct val="0"/>
        </a:spcBef>
        <a:buNone/>
        <a:defRPr sz="1400" b="1" kern="1200" baseline="0">
          <a:solidFill>
            <a:srgbClr val="002060"/>
          </a:solidFill>
          <a:latin typeface="Times New Roman" pitchFamily="18" charset="0"/>
          <a:ea typeface="+mj-ea"/>
          <a:cs typeface="Times New Roman" pitchFamily="18" charset="0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0" indent="0" algn="ctr" defTabSz="914400" rtl="0" eaLnBrk="1" latinLnBrk="0" hangingPunct="1">
        <a:spcBef>
          <a:spcPts val="0"/>
        </a:spcBef>
        <a:buClr>
          <a:schemeClr val="accent1"/>
        </a:buClr>
        <a:buSzPct val="100000"/>
        <a:buFont typeface="Symbol" pitchFamily="18" charset="2"/>
        <a:buNone/>
        <a:defRPr lang="ru-RU" sz="3200" b="1" i="1" kern="1200" baseline="0" smtClean="0">
          <a:solidFill>
            <a:srgbClr val="7030A0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mailto:romashkina@gks.ru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3.xml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12" Type="http://schemas.microsoft.com/office/2007/relationships/diagramDrawing" Target="../diagrams/drawing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2.xml"/><Relationship Id="rId11" Type="http://schemas.openxmlformats.org/officeDocument/2006/relationships/diagramColors" Target="../diagrams/colors3.xml"/><Relationship Id="rId5" Type="http://schemas.openxmlformats.org/officeDocument/2006/relationships/diagramQuickStyle" Target="../diagrams/quickStyle2.xml"/><Relationship Id="rId10" Type="http://schemas.openxmlformats.org/officeDocument/2006/relationships/diagramQuickStyle" Target="../diagrams/quickStyle3.xml"/><Relationship Id="rId4" Type="http://schemas.openxmlformats.org/officeDocument/2006/relationships/diagramLayout" Target="../diagrams/layout2.xml"/><Relationship Id="rId9" Type="http://schemas.openxmlformats.org/officeDocument/2006/relationships/diagramLayout" Target="../diagrams/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685800" y="1988840"/>
            <a:ext cx="7772400" cy="2736304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>
              <a:spcBef>
                <a:spcPts val="1200"/>
              </a:spcBef>
            </a:pPr>
            <a:r>
              <a:rPr lang="ru-RU" sz="3200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 работе, проводимой Росстатом по стоимостной оценке </a:t>
            </a:r>
            <a:br>
              <a:rPr lang="ru-RU" sz="3200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200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нефинансовых активов</a:t>
            </a:r>
            <a:endParaRPr lang="ru-RU" sz="3200" i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2843808" y="6169650"/>
            <a:ext cx="2448272" cy="360040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r"/>
            <a:r>
              <a:rPr lang="ru-RU" sz="1400" i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Москва, февраль 2015 г.</a:t>
            </a:r>
            <a:endParaRPr lang="ru-RU" sz="1400" i="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6156176" y="4869160"/>
            <a:ext cx="2376264" cy="10801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lang="ru-RU" sz="3200" b="1" i="1" kern="1200" baseline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sz="1400" i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Ромашкина Г.Н.-заместитель начальника </a:t>
            </a:r>
            <a:br>
              <a:rPr lang="ru-RU" sz="1400" i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400" i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Управления национальных счетов</a:t>
            </a:r>
            <a:endParaRPr lang="ru-RU" sz="1400" i="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1357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530" y="1052736"/>
            <a:ext cx="8573556" cy="726140"/>
          </a:xfrm>
        </p:spPr>
        <p:txBody>
          <a:bodyPr>
            <a:noAutofit/>
          </a:bodyPr>
          <a:lstStyle/>
          <a:p>
            <a:pPr algn="ctr"/>
            <a:r>
              <a:rPr lang="ru-RU" sz="2400" b="1" cap="all" dirty="0" smtClean="0">
                <a:ln w="0"/>
                <a:solidFill>
                  <a:srgbClr val="7030A0"/>
                </a:solidFill>
                <a:effectLst>
                  <a:reflection blurRad="12700" stA="50000" endPos="50000" dist="5000" dir="5400000" sy="-100000" rotWithShape="0"/>
                </a:effectLst>
              </a:rPr>
              <a:t/>
            </a:r>
            <a:br>
              <a:rPr lang="ru-RU" sz="2400" b="1" cap="all" dirty="0" smtClean="0">
                <a:ln w="0"/>
                <a:solidFill>
                  <a:srgbClr val="7030A0"/>
                </a:solidFill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ru-RU" sz="2400" b="1" cap="all" dirty="0" smtClean="0">
                <a:ln w="0"/>
                <a:solidFill>
                  <a:srgbClr val="7030A0"/>
                </a:solidFill>
                <a:effectLst>
                  <a:reflection blurRad="12700" stA="50000" endPos="50000" dist="5000" dir="5400000" sy="-100000" rotWithShape="0"/>
                </a:effectLst>
              </a:rPr>
              <a:t/>
            </a:r>
            <a:br>
              <a:rPr lang="ru-RU" sz="2400" b="1" cap="all" dirty="0" smtClean="0">
                <a:ln w="0"/>
                <a:solidFill>
                  <a:srgbClr val="7030A0"/>
                </a:solidFill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ru-RU" sz="1800" cap="all" dirty="0" smtClean="0">
                <a:ln w="0"/>
                <a:solidFill>
                  <a:srgbClr val="7030A0"/>
                </a:solidFill>
                <a:effectLst>
                  <a:reflection blurRad="12700" stA="50000" endPos="50000" dist="5000" dir="5400000" sy="-100000" rotWithShape="0"/>
                </a:effectLst>
              </a:rPr>
              <a:t>Работа</a:t>
            </a:r>
            <a:r>
              <a:rPr lang="ru-RU" sz="1800" cap="all" dirty="0">
                <a:ln w="0"/>
                <a:solidFill>
                  <a:srgbClr val="7030A0"/>
                </a:solidFill>
                <a:effectLst>
                  <a:reflection blurRad="12700" stA="50000" endPos="50000" dist="5000" dir="5400000" sy="-100000" rotWithShape="0"/>
                </a:effectLst>
              </a:rPr>
              <a:t>, проводимая Росстатом, по отражению в балансе активов и пассивов природных ресурсов</a:t>
            </a:r>
            <a:r>
              <a:rPr lang="ru-RU" sz="1800" b="1" cap="all" dirty="0">
                <a:ln w="0"/>
                <a:solidFill>
                  <a:srgbClr val="7030A0"/>
                </a:solidFill>
                <a:effectLst>
                  <a:reflection blurRad="12700" stA="50000" endPos="50000" dist="5000" dir="5400000" sy="-100000" rotWithShape="0"/>
                </a:effectLst>
              </a:rPr>
              <a:t/>
            </a:r>
            <a:br>
              <a:rPr lang="ru-RU" sz="1800" b="1" cap="all" dirty="0">
                <a:ln w="0"/>
                <a:solidFill>
                  <a:srgbClr val="7030A0"/>
                </a:solidFill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ru-RU" sz="2400" b="1" cap="all" dirty="0" smtClean="0">
                <a:ln w="0"/>
                <a:solidFill>
                  <a:srgbClr val="7030A0"/>
                </a:solidFill>
                <a:effectLst>
                  <a:reflection blurRad="12700" stA="50000" endPos="50000" dist="5000" dir="5400000" sy="-100000" rotWithShape="0"/>
                </a:effectLst>
              </a:rPr>
              <a:t/>
            </a:r>
            <a:br>
              <a:rPr lang="ru-RU" sz="2400" b="1" cap="all" dirty="0" smtClean="0">
                <a:ln w="0"/>
                <a:solidFill>
                  <a:srgbClr val="7030A0"/>
                </a:solidFill>
                <a:effectLst>
                  <a:reflection blurRad="12700" stA="50000" endPos="50000" dist="5000" dir="5400000" sy="-100000" rotWithShape="0"/>
                </a:effectLst>
              </a:rPr>
            </a:br>
            <a:endParaRPr lang="ru-RU" sz="1800" b="1" cap="all" dirty="0" smtClean="0">
              <a:ln w="0"/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>
          <a:xfrm flipH="1">
            <a:off x="8244408" y="6237312"/>
            <a:ext cx="899592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10</a:t>
            </a:fld>
            <a:endParaRPr lang="ru-RU" dirty="0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1110933138"/>
              </p:ext>
            </p:extLst>
          </p:nvPr>
        </p:nvGraphicFramePr>
        <p:xfrm>
          <a:off x="683568" y="1951854"/>
          <a:ext cx="8064896" cy="47175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Овал 4"/>
          <p:cNvSpPr/>
          <p:nvPr/>
        </p:nvSpPr>
        <p:spPr>
          <a:xfrm>
            <a:off x="368655" y="2636912"/>
            <a:ext cx="288032" cy="288032"/>
          </a:xfrm>
          <a:prstGeom prst="ellipse">
            <a:avLst/>
          </a:prstGeom>
          <a:solidFill>
            <a:srgbClr val="FFFF93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368655" y="4149080"/>
            <a:ext cx="288032" cy="288032"/>
          </a:xfrm>
          <a:prstGeom prst="ellipse">
            <a:avLst/>
          </a:prstGeom>
          <a:solidFill>
            <a:srgbClr val="FFFF93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305392" y="5445224"/>
            <a:ext cx="288032" cy="288032"/>
          </a:xfrm>
          <a:prstGeom prst="ellipse">
            <a:avLst/>
          </a:prstGeom>
          <a:solidFill>
            <a:srgbClr val="FFFF93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2170453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98681" y="1916832"/>
            <a:ext cx="8588632" cy="83099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buFontTx/>
              <a:buBlip>
                <a:blip r:embed="rId2"/>
              </a:buBlip>
              <a:defRPr/>
            </a:pP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Проведено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выборочное 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обследование фактических сроков службы основных фондов по коммерческим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организациям (без 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субъектов малого предпринимательства) и некоммерческим организациям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98681" y="2903160"/>
            <a:ext cx="8612645" cy="830997"/>
          </a:xfrm>
          <a:prstGeom prst="rect">
            <a:avLst/>
          </a:prstGeom>
          <a:solidFill>
            <a:srgbClr val="FFCCCC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buFontTx/>
              <a:buBlip>
                <a:blip r:embed="rId2"/>
              </a:buBlip>
              <a:defRPr/>
            </a:pP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Разработана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Методология 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оценки основного капитала затратным, сравнительным и доходным методами по рыночной стоимости в текущих и постоянных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ценах, проводятся экспериментальные расчеты 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12382" y="3777866"/>
            <a:ext cx="8595920" cy="83099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buFontTx/>
              <a:buBlip>
                <a:blip r:embed="rId2"/>
              </a:buBlip>
              <a:defRPr/>
            </a:pP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Проведение 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ежегодных выборочных обследований  сделок  с основными фондами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практической реализации оценки текущей рыночной стоимости отдельных видов основного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капитала сравнительным 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 доходным методами. 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08684" y="4653136"/>
            <a:ext cx="8581346" cy="584775"/>
          </a:xfrm>
          <a:prstGeom prst="rect">
            <a:avLst/>
          </a:prstGeom>
          <a:solidFill>
            <a:schemeClr val="bg2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buFontTx/>
              <a:buBlip>
                <a:blip r:embed="rId2"/>
              </a:buBlip>
              <a:defRPr/>
            </a:pP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Утверждены Методологические 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указания по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расчету 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текущей рыночной стоимости жилых зданий 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соответствии с требованиями СНС. 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63375" y="5327997"/>
            <a:ext cx="8626655" cy="58477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285750" lvl="0" indent="-285750">
              <a:buFont typeface="Wingdings" pitchFamily="2" charset="2"/>
              <a:buChar char="v"/>
            </a:pP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Утверждены   Методические указания по   построению счетов </a:t>
            </a:r>
            <a:r>
              <a:rPr lang="ru-RU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переоценки  и других изменений в объеме основного капитала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97784" y="1141627"/>
            <a:ext cx="81369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МЕРОПРИЯТИЯ, ПРОВЕДЕННЫЕ ДЛЯ ПОЛУЧЕНИЯ ОЦЕНКИ   СТОИМОСТИ ОСНОВНЫХ ФОНДОВ ПО ТЕКУЩЕЙ РЫНОЧНОЙ СТОИМОСТИ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7010400" y="6395868"/>
            <a:ext cx="2133600" cy="329502"/>
          </a:xfrm>
        </p:spPr>
        <p:txBody>
          <a:bodyPr/>
          <a:lstStyle/>
          <a:p>
            <a:pPr algn="r">
              <a:defRPr/>
            </a:pPr>
            <a:fld id="{42F3F738-BD88-4A03-A5DB-ADAE2CAF3BA5}" type="slidenum">
              <a:rPr lang="en-US" smtClean="0"/>
              <a:pPr algn="r"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9970293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AutoShape 2"/>
          <p:cNvSpPr>
            <a:spLocks noGrp="1" noChangeArrowheads="1"/>
          </p:cNvSpPr>
          <p:nvPr>
            <p:ph type="title"/>
          </p:nvPr>
        </p:nvSpPr>
        <p:spPr>
          <a:xfrm>
            <a:off x="539552" y="1196752"/>
            <a:ext cx="8229600" cy="78296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ru-RU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Оценка текущей рыночной стоимости жилых зданий</a:t>
            </a:r>
            <a:r>
              <a:rPr lang="en-US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методом сравнения продаж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8054280" cy="4235152"/>
          </a:xfrm>
        </p:spPr>
        <p:txBody>
          <a:bodyPr>
            <a:normAutofit fontScale="85000" lnSpcReduction="20000"/>
          </a:bodyPr>
          <a:lstStyle/>
          <a:p>
            <a:pPr marL="285750" algn="just" eaLnBrk="1" hangingPunct="1">
              <a:lnSpc>
                <a:spcPct val="80000"/>
              </a:lnSpc>
              <a:spcBef>
                <a:spcPts val="600"/>
              </a:spcBef>
              <a:buFont typeface="Wingdings" pitchFamily="2" charset="2"/>
              <a:buChar char="v"/>
            </a:pPr>
            <a:r>
              <a:rPr lang="ru-RU" sz="1900" b="1" i="0" dirty="0" smtClean="0">
                <a:effectLst/>
                <a:latin typeface="Times New Roman" pitchFamily="18" charset="0"/>
                <a:cs typeface="Times New Roman" pitchFamily="18" charset="0"/>
              </a:rPr>
              <a:t>Для выполнения требований сравнительного метода </a:t>
            </a:r>
            <a:r>
              <a:rPr lang="ru-RU" sz="1900" b="0" i="0" dirty="0" smtClean="0">
                <a:effectLst/>
                <a:latin typeface="Times New Roman" pitchFamily="18" charset="0"/>
                <a:cs typeface="Times New Roman" pitchFamily="18" charset="0"/>
              </a:rPr>
              <a:t>к оценке необходимо обеспечить структурное соответствие жилья, по которому определяются цены сделок на вторичном рынке, и всего имеющегося жилья. </a:t>
            </a:r>
          </a:p>
          <a:p>
            <a:pPr marL="285750" algn="just" eaLnBrk="1" hangingPunct="1">
              <a:lnSpc>
                <a:spcPct val="80000"/>
              </a:lnSpc>
              <a:spcBef>
                <a:spcPts val="600"/>
              </a:spcBef>
              <a:buFont typeface="Wingdings" pitchFamily="2" charset="2"/>
              <a:buChar char="v"/>
            </a:pPr>
            <a:endParaRPr lang="ru-RU" sz="1800" b="0" i="0" dirty="0" smtClean="0">
              <a:effectLst/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lnSpc>
                <a:spcPct val="80000"/>
              </a:lnSpc>
              <a:spcBef>
                <a:spcPts val="600"/>
              </a:spcBef>
              <a:buFont typeface="Wingdings" pitchFamily="2" charset="2"/>
              <a:buNone/>
            </a:pPr>
            <a:r>
              <a:rPr lang="ru-RU" sz="1800" b="0" i="0" dirty="0" smtClean="0">
                <a:effectLst/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1900" b="0" i="0" dirty="0" smtClean="0">
                <a:effectLst/>
                <a:latin typeface="Times New Roman" pitchFamily="18" charset="0"/>
                <a:cs typeface="Times New Roman" pitchFamily="18" charset="0"/>
              </a:rPr>
              <a:t>Это реализуется путем осуществления   расчетов по достаточно дифференцированным типам и группам  жилых зданий, а в ряде случаев –  применением поправочных коэффициентов к ценам на продаваемое жилье</a:t>
            </a:r>
            <a:r>
              <a:rPr lang="ru-RU" sz="1800" b="0" i="0" dirty="0" smtClean="0">
                <a:effectLst/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sz="1800" b="1" i="0" dirty="0" smtClean="0">
                <a:effectLst/>
                <a:latin typeface="Times New Roman" pitchFamily="18" charset="0"/>
                <a:cs typeface="Times New Roman" pitchFamily="18" charset="0"/>
              </a:rPr>
              <a:t>    </a:t>
            </a:r>
            <a:endParaRPr lang="en-US" sz="1800" b="1" i="0" dirty="0" smtClean="0">
              <a:effectLst/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  <a:spcBef>
                <a:spcPts val="600"/>
              </a:spcBef>
              <a:buFont typeface="Wingdings" pitchFamily="2" charset="2"/>
              <a:buNone/>
            </a:pPr>
            <a:r>
              <a:rPr lang="ru-RU" sz="1800" b="1" i="0" dirty="0" smtClean="0"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Расчет предполагает:</a:t>
            </a:r>
          </a:p>
          <a:p>
            <a:pPr marL="0" lvl="2" indent="0" algn="just">
              <a:lnSpc>
                <a:spcPct val="120000"/>
              </a:lnSpc>
              <a:spcBef>
                <a:spcPts val="600"/>
              </a:spcBef>
              <a:buFont typeface="Wingdings" pitchFamily="2" charset="2"/>
              <a:buChar char="v"/>
            </a:pPr>
            <a:r>
              <a:rPr lang="ru-RU" sz="1900" b="0" i="0" dirty="0" smtClean="0"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Разбивку жилого фонда на группы по следующим критериям: </a:t>
            </a:r>
            <a:r>
              <a:rPr lang="ru-RU" sz="19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АЦР/ост. город/село</a:t>
            </a:r>
            <a:r>
              <a:rPr lang="ru-RU" sz="1900" b="0" i="0" dirty="0" smtClean="0"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, одноквартирные/многоквартирные дома, материал стен,  год постройки.</a:t>
            </a:r>
          </a:p>
          <a:p>
            <a:pPr algn="just" eaLnBrk="1" hangingPunct="1">
              <a:lnSpc>
                <a:spcPct val="80000"/>
              </a:lnSpc>
              <a:spcBef>
                <a:spcPts val="600"/>
              </a:spcBef>
            </a:pPr>
            <a:endParaRPr lang="ru-RU" sz="1800" b="0" i="0" dirty="0" smtClean="0"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lnSpc>
                <a:spcPct val="120000"/>
              </a:lnSpc>
              <a:spcBef>
                <a:spcPts val="600"/>
              </a:spcBef>
              <a:buFont typeface="Wingdings" pitchFamily="2" charset="2"/>
              <a:buChar char="v"/>
            </a:pPr>
            <a:r>
              <a:rPr lang="ru-RU" sz="1900" b="0" i="0" dirty="0" smtClean="0"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Расчет рыночной стоимости 1 кв. м жилья каждой из групп путем применения  </a:t>
            </a:r>
            <a:r>
              <a:rPr lang="ru-RU" sz="1900" b="0" i="0" dirty="0"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к средним ценам на вторичном рынке </a:t>
            </a:r>
            <a:r>
              <a:rPr lang="ru-RU" sz="1900" b="0" i="0" dirty="0" smtClean="0"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жилья корректирующих </a:t>
            </a:r>
            <a:r>
              <a:rPr lang="ru-RU" sz="1900" b="0" i="0" dirty="0"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коэффициентов, </a:t>
            </a:r>
            <a:r>
              <a:rPr lang="ru-RU" sz="1900" b="0" i="0" dirty="0" smtClean="0"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рассчитанных  по данным </a:t>
            </a:r>
            <a:r>
              <a:rPr lang="ru-RU" sz="1900" b="0" i="0" dirty="0" err="1" smtClean="0"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Росреестра</a:t>
            </a:r>
            <a:r>
              <a:rPr lang="ru-RU" sz="1900" b="0" i="0" dirty="0" smtClean="0"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lnSpc>
                <a:spcPct val="80000"/>
              </a:lnSpc>
              <a:spcBef>
                <a:spcPts val="600"/>
              </a:spcBef>
              <a:buFont typeface="Wingdings" pitchFamily="2" charset="2"/>
              <a:buChar char="v"/>
            </a:pPr>
            <a:endParaRPr lang="ru-RU" sz="1800" b="0" i="0" dirty="0" smtClean="0"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lnSpc>
                <a:spcPct val="120000"/>
              </a:lnSpc>
              <a:spcBef>
                <a:spcPts val="600"/>
              </a:spcBef>
              <a:buFont typeface="Wingdings" pitchFamily="2" charset="2"/>
              <a:buChar char="v"/>
            </a:pPr>
            <a:r>
              <a:rPr lang="ru-RU" sz="1900" b="0" i="0" dirty="0" smtClean="0"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Расчет рыночной стоимости жилого фонда путем перемножения общей площади жилого фонда  и рыночной стоимости 1 кв. м жилья (в разрезе групп).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7884368" y="6242050"/>
            <a:ext cx="1259632" cy="488950"/>
          </a:xfrm>
        </p:spPr>
        <p:txBody>
          <a:bodyPr/>
          <a:lstStyle/>
          <a:p>
            <a:pPr>
              <a:defRPr/>
            </a:pPr>
            <a:fld id="{47D67C98-C25C-453F-8C2A-B779AD0EC267}" type="slidenum">
              <a:rPr lang="ru-RU" smtClean="0"/>
              <a:pPr>
                <a:defRPr/>
              </a:pPr>
              <a:t>12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13620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1577683"/>
              </p:ext>
            </p:extLst>
          </p:nvPr>
        </p:nvGraphicFramePr>
        <p:xfrm>
          <a:off x="785786" y="2571744"/>
          <a:ext cx="8105150" cy="1977391"/>
        </p:xfrm>
        <a:graphic>
          <a:graphicData uri="http://schemas.openxmlformats.org/drawingml/2006/table">
            <a:tbl>
              <a:tblPr/>
              <a:tblGrid>
                <a:gridCol w="617862"/>
                <a:gridCol w="864096"/>
                <a:gridCol w="1512168"/>
                <a:gridCol w="1080120"/>
                <a:gridCol w="720080"/>
                <a:gridCol w="864096"/>
                <a:gridCol w="1080120"/>
                <a:gridCol w="1366608"/>
              </a:tblGrid>
              <a:tr h="121729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Годы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По полной учетной стоимости млрд. руб. </a:t>
                      </a:r>
                      <a:endParaRPr lang="ru-RU" sz="14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 полной восстановительной стоимости в среднегодовых ценах, млрд. руб.</a:t>
                      </a:r>
                      <a:endParaRPr lang="ru-RU" sz="1400" b="0" i="0" u="none" strike="noStrike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 текущей рыночной стоимости, млрд. руб.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ТРС к ПУС, в разах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ТРС к ПВС, в разах</a:t>
                      </a:r>
                    </a:p>
                    <a:p>
                      <a:pPr marL="0" algn="l" defTabSz="914400" rtl="0" eaLnBrk="1" latinLnBrk="0" hangingPunct="1"/>
                      <a:endParaRPr lang="ru-RU" sz="1400" b="0" i="0" u="none" strike="noStrike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Стоимость 1 кв. м. по данным расчета, тыс. руб.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Стоимость 1 кв. м. по данным </a:t>
                      </a:r>
                      <a:r>
                        <a:rPr lang="ru-RU" sz="1400" b="0" i="0" u="none" strike="noStrike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Росреестра</a:t>
                      </a:r>
                      <a:r>
                        <a:rPr lang="ru-RU" sz="1400" b="0" i="0" u="none" strike="noStrik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тыс. руб.</a:t>
                      </a:r>
                    </a:p>
                    <a:p>
                      <a:pPr marL="0" algn="l" defTabSz="914400" rtl="0" eaLnBrk="1" latinLnBrk="0" hangingPunct="1"/>
                      <a:endParaRPr lang="ru-RU" sz="1400" b="0" i="0" u="none" strike="noStrike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1907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2011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19566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42899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103364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5,3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2,4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31,9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х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2012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21403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48088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118524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5,5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2,5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35,9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38,6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1907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2013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25129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55948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120155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4,8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2,1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36,3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х</a:t>
                      </a:r>
                      <a:endParaRPr lang="ru-RU" sz="1600" b="0" i="0" u="none" strike="noStrike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857224" y="1078040"/>
            <a:ext cx="800105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rgbClr val="0070C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Результаты </a:t>
            </a:r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оценки текущей рыночной </a:t>
            </a:r>
            <a:r>
              <a:rPr lang="ru-RU" sz="2000" b="1" dirty="0">
                <a:solidFill>
                  <a:srgbClr val="0070C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стоимости жилых </a:t>
            </a:r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зданий на конец года</a:t>
            </a:r>
            <a:endParaRPr lang="ru-RU" sz="2000" b="1" dirty="0">
              <a:solidFill>
                <a:srgbClr val="0070C0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8100392" y="6242050"/>
            <a:ext cx="757888" cy="488950"/>
          </a:xfrm>
        </p:spPr>
        <p:txBody>
          <a:bodyPr/>
          <a:lstStyle/>
          <a:p>
            <a:pPr>
              <a:defRPr/>
            </a:pPr>
            <a:fld id="{A96E6A53-BB90-4D1B-893C-392FCD3FC8FC}" type="slidenum">
              <a:rPr lang="ru-RU" smtClean="0"/>
              <a:pPr>
                <a:defRPr/>
              </a:pPr>
              <a:t>13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45274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124744"/>
            <a:ext cx="8229600" cy="782960"/>
          </a:xfrm>
        </p:spPr>
        <p:txBody>
          <a:bodyPr>
            <a:noAutofit/>
          </a:bodyPr>
          <a:lstStyle/>
          <a:p>
            <a:pPr algn="ctr"/>
            <a:r>
              <a:rPr lang="ru-RU" sz="2000" dirty="0">
                <a:solidFill>
                  <a:srgbClr val="7030A0"/>
                </a:solidFill>
              </a:rPr>
              <a:t>Результаты оценки текущей рыночной стоимости </a:t>
            </a:r>
            <a:r>
              <a:rPr lang="ru-RU" sz="2000" dirty="0" smtClean="0">
                <a:solidFill>
                  <a:srgbClr val="7030A0"/>
                </a:solidFill>
              </a:rPr>
              <a:t>запасов основного капитала на начало и конец 2011 года</a:t>
            </a:r>
            <a:r>
              <a:rPr lang="ru-RU" sz="2000" dirty="0">
                <a:solidFill>
                  <a:srgbClr val="7030A0"/>
                </a:solidFill>
              </a:rPr>
              <a:t/>
            </a:r>
            <a:br>
              <a:rPr lang="ru-RU" sz="2000" dirty="0">
                <a:solidFill>
                  <a:srgbClr val="7030A0"/>
                </a:solidFill>
              </a:rPr>
            </a:br>
            <a:endParaRPr lang="ru-RU" sz="2000" dirty="0">
              <a:solidFill>
                <a:srgbClr val="7030A0"/>
              </a:solidFill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185928939"/>
              </p:ext>
            </p:extLst>
          </p:nvPr>
        </p:nvGraphicFramePr>
        <p:xfrm>
          <a:off x="971599" y="2060846"/>
          <a:ext cx="7632849" cy="403244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974501"/>
                <a:gridCol w="1943699"/>
                <a:gridCol w="1714649"/>
              </a:tblGrid>
              <a:tr h="733172">
                <a:tc>
                  <a:txBody>
                    <a:bodyPr/>
                    <a:lstStyle/>
                    <a:p>
                      <a:pPr indent="450215"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 начало года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 конец года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66587">
                <a:tc>
                  <a:txBody>
                    <a:bodyPr/>
                    <a:lstStyle/>
                    <a:p>
                      <a:pPr indent="450215"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600" b="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6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600" b="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733172">
                <a:tc>
                  <a:txBody>
                    <a:bodyPr/>
                    <a:lstStyle/>
                    <a:p>
                      <a:pPr indent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 полной учетной </a:t>
                      </a:r>
                      <a:r>
                        <a:rPr lang="ru-RU" sz="16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стоимости  (</a:t>
                      </a: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ПУС</a:t>
                      </a:r>
                      <a:r>
                        <a:rPr lang="ru-RU" sz="16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), млрд. руб.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94876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108001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733172">
                <a:tc>
                  <a:txBody>
                    <a:bodyPr/>
                    <a:lstStyle/>
                    <a:p>
                      <a:pPr indent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 полной восстановительной стоимости в среднегодовых ценах (ПВС</a:t>
                      </a:r>
                      <a:r>
                        <a:rPr lang="ru-RU" sz="16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), млрд. руб.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172841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179917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733172">
                <a:tc>
                  <a:txBody>
                    <a:bodyPr/>
                    <a:lstStyle/>
                    <a:p>
                      <a:pPr indent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 текущей рыночной стоимости</a:t>
                      </a:r>
                      <a:br>
                        <a:rPr lang="ru-RU" sz="16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(ТРС</a:t>
                      </a:r>
                      <a:r>
                        <a:rPr lang="ru-RU" sz="16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), млрд. руб.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215212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221844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66587">
                <a:tc>
                  <a:txBody>
                    <a:bodyPr/>
                    <a:lstStyle/>
                    <a:p>
                      <a:pPr indent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Отношение ТРС к ПУС, </a:t>
                      </a:r>
                      <a:r>
                        <a:rPr lang="ru-RU" sz="16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</a:t>
                      </a:r>
                      <a:r>
                        <a:rPr lang="ru-RU" sz="1600" b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разах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2,3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2,1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66587">
                <a:tc>
                  <a:txBody>
                    <a:bodyPr/>
                    <a:lstStyle/>
                    <a:p>
                      <a:pPr indent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Отношение ТРС к ПВС, </a:t>
                      </a:r>
                      <a:r>
                        <a:rPr lang="ru-RU" sz="16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</a:t>
                      </a:r>
                      <a:r>
                        <a:rPr lang="ru-RU" sz="1600" b="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разах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1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1,2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450215"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1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1,2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028384" y="6242050"/>
            <a:ext cx="1115616" cy="488950"/>
          </a:xfrm>
        </p:spPr>
        <p:txBody>
          <a:bodyPr/>
          <a:lstStyle/>
          <a:p>
            <a:pPr>
              <a:defRPr/>
            </a:pPr>
            <a:fld id="{A96E6A53-BB90-4D1B-893C-392FCD3FC8FC}" type="slidenum">
              <a:rPr lang="ru-RU" smtClean="0"/>
              <a:pPr>
                <a:defRPr/>
              </a:pPr>
              <a:t>14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68228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124744"/>
            <a:ext cx="8229600" cy="782960"/>
          </a:xfrm>
        </p:spPr>
        <p:txBody>
          <a:bodyPr>
            <a:noAutofit/>
          </a:bodyPr>
          <a:lstStyle/>
          <a:p>
            <a:pPr algn="ctr"/>
            <a:r>
              <a:rPr lang="ru-RU" sz="2000" dirty="0">
                <a:solidFill>
                  <a:srgbClr val="7030A0"/>
                </a:solidFill>
              </a:rPr>
              <a:t>Результаты оценки текущей рыночной стоимости </a:t>
            </a:r>
            <a:r>
              <a:rPr lang="ru-RU" sz="2000" dirty="0" smtClean="0">
                <a:solidFill>
                  <a:srgbClr val="7030A0"/>
                </a:solidFill>
              </a:rPr>
              <a:t>запасов основного капитала по основным видам</a:t>
            </a:r>
            <a:endParaRPr lang="ru-RU" sz="2000" dirty="0">
              <a:solidFill>
                <a:srgbClr val="7030A0"/>
              </a:solidFill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955001964"/>
              </p:ext>
            </p:extLst>
          </p:nvPr>
        </p:nvGraphicFramePr>
        <p:xfrm>
          <a:off x="971599" y="2060846"/>
          <a:ext cx="7632849" cy="434753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544617"/>
                <a:gridCol w="2088232"/>
              </a:tblGrid>
              <a:tr h="733172">
                <a:tc>
                  <a:txBody>
                    <a:bodyPr/>
                    <a:lstStyle/>
                    <a:p>
                      <a:pPr indent="450215" algn="l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 конец </a:t>
                      </a:r>
                      <a:r>
                        <a:rPr lang="ru-RU" sz="16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2011 года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366587">
                <a:tc>
                  <a:txBody>
                    <a:bodyPr/>
                    <a:lstStyle/>
                    <a:p>
                      <a:pPr indent="450215"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600" b="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12411">
                <a:tc>
                  <a:txBody>
                    <a:bodyPr/>
                    <a:lstStyle/>
                    <a:p>
                      <a:pPr indent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Основной</a:t>
                      </a:r>
                      <a:r>
                        <a:rPr lang="ru-RU" sz="1600" b="0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капитал, млрд. руб.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indent="450215"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221844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rgbClr val="FFCCCC"/>
                    </a:solidFill>
                  </a:tcPr>
                </a:tc>
              </a:tr>
              <a:tr h="360040">
                <a:tc>
                  <a:txBody>
                    <a:bodyPr/>
                    <a:lstStyle/>
                    <a:p>
                      <a:pPr indent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  жилые здания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103364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indent="450215"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39080">
                <a:tc>
                  <a:txBody>
                    <a:bodyPr/>
                    <a:lstStyle/>
                    <a:p>
                      <a:pPr indent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  нежилые здания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35063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indent="450215"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66587">
                <a:tc>
                  <a:txBody>
                    <a:bodyPr/>
                    <a:lstStyle/>
                    <a:p>
                      <a:pPr indent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   сооружения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55620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indent="450215"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6658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   машины</a:t>
                      </a:r>
                      <a:r>
                        <a:rPr lang="ru-RU" sz="1600" b="0" baseline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и оборудование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19686</a:t>
                      </a: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indent="450215"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36658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   транспортные средства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5899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366587">
                <a:tc>
                  <a:txBody>
                    <a:bodyPr/>
                    <a:lstStyle/>
                    <a:p>
                      <a:pPr indent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    прочие виды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450215"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2212</a:t>
                      </a:r>
                      <a:endParaRPr lang="ru-RU" sz="14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028384" y="6242050"/>
            <a:ext cx="1115616" cy="488950"/>
          </a:xfrm>
        </p:spPr>
        <p:txBody>
          <a:bodyPr/>
          <a:lstStyle/>
          <a:p>
            <a:pPr>
              <a:defRPr/>
            </a:pPr>
            <a:fld id="{A96E6A53-BB90-4D1B-893C-392FCD3FC8FC}" type="slidenum">
              <a:rPr lang="ru-RU" smtClean="0"/>
              <a:pPr>
                <a:defRPr/>
              </a:pPr>
              <a:t>15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09447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052736"/>
            <a:ext cx="7395592" cy="864096"/>
          </a:xfrm>
        </p:spPr>
        <p:txBody>
          <a:bodyPr>
            <a:noAutofit/>
          </a:bodyPr>
          <a:lstStyle/>
          <a:p>
            <a:pPr algn="ctr"/>
            <a:r>
              <a:rPr lang="ru-RU" sz="1800" b="1" cap="all" dirty="0" smtClean="0">
                <a:ln w="0"/>
                <a:solidFill>
                  <a:srgbClr val="0070C0"/>
                </a:solidFill>
                <a:effectLst>
                  <a:reflection blurRad="12700" stA="50000" endPos="50000" dist="5000" dir="5400000" sy="-100000" rotWithShape="0"/>
                </a:effectLst>
              </a:rPr>
              <a:t>методологии оценки природных ресурсов по текущей рыночной стоимости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>
          <a:xfrm flipH="1">
            <a:off x="8460432" y="6237312"/>
            <a:ext cx="432048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16</a:t>
            </a:fld>
            <a:endParaRPr lang="ru-RU" dirty="0"/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2041679081"/>
              </p:ext>
            </p:extLst>
          </p:nvPr>
        </p:nvGraphicFramePr>
        <p:xfrm>
          <a:off x="755576" y="1916832"/>
          <a:ext cx="7632848" cy="4824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20720192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530" y="1052736"/>
            <a:ext cx="8573556" cy="726140"/>
          </a:xfrm>
        </p:spPr>
        <p:txBody>
          <a:bodyPr>
            <a:noAutofit/>
          </a:bodyPr>
          <a:lstStyle/>
          <a:p>
            <a:pPr algn="ctr"/>
            <a:r>
              <a:rPr lang="ru-RU" sz="2400" b="1" cap="all" dirty="0" smtClean="0">
                <a:ln w="0"/>
                <a:solidFill>
                  <a:srgbClr val="7030A0"/>
                </a:solidFill>
                <a:effectLst>
                  <a:reflection blurRad="12700" stA="50000" endPos="50000" dist="5000" dir="5400000" sy="-100000" rotWithShape="0"/>
                </a:effectLst>
              </a:rPr>
              <a:t/>
            </a:r>
            <a:br>
              <a:rPr lang="ru-RU" sz="2400" b="1" cap="all" dirty="0" smtClean="0">
                <a:ln w="0"/>
                <a:solidFill>
                  <a:srgbClr val="7030A0"/>
                </a:solidFill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ru-RU" sz="2400" b="1" cap="all" dirty="0" smtClean="0">
                <a:ln w="0"/>
                <a:solidFill>
                  <a:srgbClr val="7030A0"/>
                </a:solidFill>
                <a:effectLst>
                  <a:reflection blurRad="12700" stA="50000" endPos="50000" dist="5000" dir="5400000" sy="-100000" rotWithShape="0"/>
                </a:effectLst>
              </a:rPr>
              <a:t/>
            </a:r>
            <a:br>
              <a:rPr lang="ru-RU" sz="2400" b="1" cap="all" dirty="0" smtClean="0">
                <a:ln w="0"/>
                <a:solidFill>
                  <a:srgbClr val="7030A0"/>
                </a:solidFill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ru-RU" sz="1800" cap="all" dirty="0" smtClean="0">
                <a:ln w="0"/>
                <a:solidFill>
                  <a:srgbClr val="7030A0"/>
                </a:solidFill>
                <a:effectLst>
                  <a:reflection blurRad="12700" stA="50000" endPos="50000" dist="5000" dir="5400000" sy="-100000" rotWithShape="0"/>
                </a:effectLst>
              </a:rPr>
              <a:t>Работа</a:t>
            </a:r>
            <a:r>
              <a:rPr lang="ru-RU" sz="1800" cap="all" dirty="0">
                <a:ln w="0"/>
                <a:solidFill>
                  <a:srgbClr val="7030A0"/>
                </a:solidFill>
                <a:effectLst>
                  <a:reflection blurRad="12700" stA="50000" endPos="50000" dist="5000" dir="5400000" sy="-100000" rotWithShape="0"/>
                </a:effectLst>
              </a:rPr>
              <a:t>, проводимая Росстатом, по отражению в балансе активов и </a:t>
            </a:r>
            <a:r>
              <a:rPr lang="ru-RU" sz="1800" cap="all" dirty="0" smtClean="0">
                <a:ln w="0"/>
                <a:solidFill>
                  <a:srgbClr val="7030A0"/>
                </a:solidFill>
                <a:effectLst>
                  <a:reflection blurRad="12700" stA="50000" endPos="50000" dist="5000" dir="5400000" sy="-100000" rotWithShape="0"/>
                </a:effectLst>
              </a:rPr>
              <a:t>пассивов других видов нефинансовых активов</a:t>
            </a:r>
            <a:br>
              <a:rPr lang="ru-RU" sz="1800" cap="all" dirty="0" smtClean="0">
                <a:ln w="0"/>
                <a:solidFill>
                  <a:srgbClr val="7030A0"/>
                </a:solidFill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ru-RU" sz="2400" b="1" cap="all" dirty="0" smtClean="0">
                <a:ln w="0"/>
                <a:solidFill>
                  <a:srgbClr val="7030A0"/>
                </a:solidFill>
                <a:effectLst>
                  <a:reflection blurRad="12700" stA="50000" endPos="50000" dist="5000" dir="5400000" sy="-100000" rotWithShape="0"/>
                </a:effectLst>
              </a:rPr>
              <a:t/>
            </a:r>
            <a:br>
              <a:rPr lang="ru-RU" sz="2400" b="1" cap="all" dirty="0" smtClean="0">
                <a:ln w="0"/>
                <a:solidFill>
                  <a:srgbClr val="7030A0"/>
                </a:solidFill>
                <a:effectLst>
                  <a:reflection blurRad="12700" stA="50000" endPos="50000" dist="5000" dir="5400000" sy="-100000" rotWithShape="0"/>
                </a:effectLst>
              </a:rPr>
            </a:br>
            <a:endParaRPr lang="ru-RU" sz="1800" b="1" cap="all" dirty="0" smtClean="0">
              <a:ln w="0"/>
              <a:solidFill>
                <a:srgbClr val="7030A0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>
          <a:xfrm flipH="1">
            <a:off x="8244408" y="6237312"/>
            <a:ext cx="899592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17</a:t>
            </a:fld>
            <a:endParaRPr lang="ru-RU" dirty="0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2298358349"/>
              </p:ext>
            </p:extLst>
          </p:nvPr>
        </p:nvGraphicFramePr>
        <p:xfrm>
          <a:off x="683568" y="1951854"/>
          <a:ext cx="8064896" cy="47175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Овал 4"/>
          <p:cNvSpPr/>
          <p:nvPr/>
        </p:nvSpPr>
        <p:spPr>
          <a:xfrm>
            <a:off x="368655" y="2636912"/>
            <a:ext cx="288032" cy="288032"/>
          </a:xfrm>
          <a:prstGeom prst="ellipse">
            <a:avLst/>
          </a:prstGeom>
          <a:solidFill>
            <a:srgbClr val="FFFF93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368655" y="4149080"/>
            <a:ext cx="288032" cy="288032"/>
          </a:xfrm>
          <a:prstGeom prst="ellipse">
            <a:avLst/>
          </a:prstGeom>
          <a:solidFill>
            <a:srgbClr val="FFFF93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305392" y="5445224"/>
            <a:ext cx="288032" cy="288032"/>
          </a:xfrm>
          <a:prstGeom prst="ellipse">
            <a:avLst/>
          </a:prstGeom>
          <a:solidFill>
            <a:srgbClr val="FFFF93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0539660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55576" y="2996952"/>
            <a:ext cx="77768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БЛАГОДАРЮ ЗА ВНИМАНИЕ!</a:t>
            </a:r>
            <a:endParaRPr lang="ru-RU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148064" y="5589240"/>
            <a:ext cx="360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solidFill>
                  <a:srgbClr val="FF0000"/>
                </a:solidFill>
                <a:hlinkClick r:id="rId3"/>
              </a:rPr>
              <a:t>romashkina@gks.ru</a:t>
            </a:r>
            <a:endParaRPr lang="ru-RU" dirty="0" smtClean="0">
              <a:solidFill>
                <a:srgbClr val="FF0000"/>
              </a:solidFill>
            </a:endParaRPr>
          </a:p>
          <a:p>
            <a:pPr algn="r"/>
            <a:r>
              <a:rPr lang="ru-RU" dirty="0" smtClean="0"/>
              <a:t>8(495)607-42-62</a:t>
            </a:r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7956376" y="6453337"/>
            <a:ext cx="1187624" cy="404664"/>
          </a:xfrm>
        </p:spPr>
        <p:txBody>
          <a:bodyPr/>
          <a:lstStyle/>
          <a:p>
            <a:pPr>
              <a:defRPr/>
            </a:pPr>
            <a:fld id="{42F3F738-BD88-4A03-A5DB-ADAE2CAF3BA5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4004307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1107359314"/>
              </p:ext>
            </p:extLst>
          </p:nvPr>
        </p:nvGraphicFramePr>
        <p:xfrm>
          <a:off x="683568" y="1844824"/>
          <a:ext cx="7848872" cy="44240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755576" y="1170922"/>
            <a:ext cx="75608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СИСТЕМА НАЦИОНАЛЬНЫХ СЧЕТОВ РОССИИ </a:t>
            </a:r>
            <a:endParaRPr lang="ru-RU" sz="20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1"/>
          <p:cNvSpPr txBox="1">
            <a:spLocks/>
          </p:cNvSpPr>
          <p:nvPr/>
        </p:nvSpPr>
        <p:spPr>
          <a:xfrm>
            <a:off x="6804248" y="6306554"/>
            <a:ext cx="2133600" cy="344041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fld id="{42F3F738-BD88-4A03-A5DB-ADAE2CAF3BA5}" type="slidenum">
              <a:rPr lang="en-US" smtClean="0"/>
              <a:pPr algn="r"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232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140458" y="2034900"/>
            <a:ext cx="7363150" cy="132343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 первоначальной стоимости с учетом изменений, произошедших в результате переоценок, достройки, модернизации, дооборудования, реконструкции и частичной 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ликвидации</a:t>
            </a:r>
            <a:endParaRPr lang="ru-RU" sz="2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19790" y="3660336"/>
            <a:ext cx="7363150" cy="40011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 остаточной балансовой стоимости</a:t>
            </a:r>
          </a:p>
        </p:txBody>
      </p:sp>
      <p:sp>
        <p:nvSpPr>
          <p:cNvPr id="9" name="Стрелка вправо 8"/>
          <p:cNvSpPr/>
          <p:nvPr/>
        </p:nvSpPr>
        <p:spPr bwMode="auto">
          <a:xfrm>
            <a:off x="411179" y="2482390"/>
            <a:ext cx="428628" cy="428628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  <a:ln>
            <a:headEnd type="none" w="med" len="med"/>
            <a:tailEnd type="none" w="med" len="med"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10" name="Стрелка вправо 9"/>
          <p:cNvSpPr/>
          <p:nvPr/>
        </p:nvSpPr>
        <p:spPr bwMode="auto">
          <a:xfrm>
            <a:off x="357740" y="3660336"/>
            <a:ext cx="428628" cy="428628"/>
          </a:xfrm>
          <a:prstGeom prst="rightArrow">
            <a:avLst/>
          </a:prstGeom>
          <a:solidFill>
            <a:schemeClr val="bg1">
              <a:lumMod val="75000"/>
            </a:schemeClr>
          </a:solidFill>
          <a:ln>
            <a:headEnd type="none" w="med" len="med"/>
            <a:tailEnd type="none" w="med" len="med"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109456" y="4463539"/>
            <a:ext cx="7383818" cy="400110"/>
          </a:xfrm>
          <a:prstGeom prst="rect">
            <a:avLst/>
          </a:prstGeom>
          <a:solidFill>
            <a:srgbClr val="FFCCCC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 полной восстановительной стоимости </a:t>
            </a:r>
          </a:p>
        </p:txBody>
      </p:sp>
      <p:sp>
        <p:nvSpPr>
          <p:cNvPr id="12" name="Стрелка вправо 11"/>
          <p:cNvSpPr/>
          <p:nvPr/>
        </p:nvSpPr>
        <p:spPr bwMode="auto">
          <a:xfrm>
            <a:off x="357740" y="4476215"/>
            <a:ext cx="428628" cy="428628"/>
          </a:xfrm>
          <a:prstGeom prst="rightArrow">
            <a:avLst/>
          </a:prstGeom>
          <a:solidFill>
            <a:srgbClr val="FFCCCC"/>
          </a:solidFill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928794" y="5424800"/>
            <a:ext cx="2143140" cy="1015663"/>
          </a:xfrm>
          <a:prstGeom prst="rect">
            <a:avLst/>
          </a:prstGeom>
          <a:solidFill>
            <a:srgbClr val="FFCCCC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среднегодовых ценах отчетного года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786314" y="5445224"/>
            <a:ext cx="2143140" cy="1015663"/>
          </a:xfrm>
          <a:prstGeom prst="rect">
            <a:avLst/>
          </a:prstGeom>
          <a:solidFill>
            <a:srgbClr val="FFCCCC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ru-RU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неизменных ценах базового года</a:t>
            </a:r>
          </a:p>
        </p:txBody>
      </p:sp>
      <p:sp>
        <p:nvSpPr>
          <p:cNvPr id="15" name="Стрелка вправо 14"/>
          <p:cNvSpPr/>
          <p:nvPr/>
        </p:nvSpPr>
        <p:spPr bwMode="auto">
          <a:xfrm rot="5400000">
            <a:off x="2772402" y="4962900"/>
            <a:ext cx="428628" cy="428628"/>
          </a:xfrm>
          <a:prstGeom prst="rightArrow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6" name="Стрелка вправо 15"/>
          <p:cNvSpPr/>
          <p:nvPr/>
        </p:nvSpPr>
        <p:spPr bwMode="auto">
          <a:xfrm rot="5400000">
            <a:off x="5572132" y="4969307"/>
            <a:ext cx="428628" cy="428628"/>
          </a:xfrm>
          <a:prstGeom prst="rightArrow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140458" y="1412776"/>
            <a:ext cx="73631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ОЦЕНКА ЗАПАСОВ ОСНОВНЫХ ФОНДОВ</a:t>
            </a:r>
            <a:endParaRPr lang="ru-RU" sz="20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Номер слайда 1"/>
          <p:cNvSpPr txBox="1">
            <a:spLocks/>
          </p:cNvSpPr>
          <p:nvPr/>
        </p:nvSpPr>
        <p:spPr>
          <a:xfrm>
            <a:off x="6856597" y="6306555"/>
            <a:ext cx="2133600" cy="344041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fld id="{42F3F738-BD88-4A03-A5DB-ADAE2CAF3BA5}" type="slidenum">
              <a:rPr lang="en-US" smtClean="0"/>
              <a:pPr algn="r"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6626998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412776"/>
            <a:ext cx="8568952" cy="1728192"/>
          </a:xfrm>
        </p:spPr>
        <p:txBody>
          <a:bodyPr/>
          <a:lstStyle/>
          <a:p>
            <a:pPr marL="457200" indent="-457200" algn="just" eaLnBrk="1" hangingPunct="1">
              <a:buBlip>
                <a:blip r:embed="rId2"/>
              </a:buBlip>
            </a:pPr>
            <a:r>
              <a:rPr lang="ru-RU" sz="2000" b="1" i="0" dirty="0" smtClean="0">
                <a:solidFill>
                  <a:srgbClr val="0000FF"/>
                </a:solidFill>
                <a:effectLst/>
                <a:latin typeface="Times New Roman" pitchFamily="18" charset="0"/>
                <a:cs typeface="Times New Roman" pitchFamily="18" charset="0"/>
              </a:rPr>
              <a:t>Текущая рыночная стоимость-</a:t>
            </a:r>
            <a:r>
              <a:rPr lang="ru-RU" sz="2000" b="1" i="0" dirty="0" smtClean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i="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это наиболее вероятная цена, по которой они могут быть реализованы на открытом рынке в условиях конкуренции, когда стороны сделки действуют разумно, располагая достаточной информацией, а на величине сделки не отражаются какие либо чрезвычайные обстоятельства</a:t>
            </a:r>
          </a:p>
        </p:txBody>
      </p:sp>
      <p:sp>
        <p:nvSpPr>
          <p:cNvPr id="124932" name="Rectangle 4"/>
          <p:cNvSpPr>
            <a:spLocks noChangeArrowheads="1"/>
          </p:cNvSpPr>
          <p:nvPr/>
        </p:nvSpPr>
        <p:spPr bwMode="auto">
          <a:xfrm>
            <a:off x="772933" y="3356992"/>
            <a:ext cx="837106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>
              <a:spcBef>
                <a:spcPct val="20000"/>
              </a:spcBef>
              <a:defRPr/>
            </a:pPr>
            <a:r>
              <a:rPr lang="ru-RU" sz="20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Методы стоимостной оценки запасов </a:t>
            </a:r>
            <a:r>
              <a:rPr lang="ru-RU" sz="20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основных фондов </a:t>
            </a:r>
            <a:br>
              <a:rPr lang="ru-RU" sz="20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20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по текущей рыночной  стоимости</a:t>
            </a:r>
            <a:endParaRPr lang="ru-RU" sz="2000" b="1" dirty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772932" y="4869161"/>
            <a:ext cx="2574932" cy="79186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2400" i="1" dirty="0">
              <a:latin typeface="Eurostile" pitchFamily="34" charset="0"/>
            </a:endParaRPr>
          </a:p>
          <a:p>
            <a:pPr algn="ctr">
              <a:defRPr/>
            </a:pPr>
            <a:r>
              <a:rPr lang="en-US" sz="2000" i="1" dirty="0" err="1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Сравнительный</a:t>
            </a:r>
            <a:r>
              <a:rPr lang="ru-RU" sz="2000" i="1" dirty="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ru-RU" sz="2000" i="1" dirty="0"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rPr>
            </a:br>
            <a:endParaRPr lang="ru-RU" sz="2000" dirty="0">
              <a:solidFill>
                <a:schemeClr val="tx1"/>
              </a:solidFill>
              <a:latin typeface="Eurostile" pitchFamily="34" charset="0"/>
            </a:endParaRPr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3734504" y="4869161"/>
            <a:ext cx="2447925" cy="79186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2400" i="1" dirty="0">
              <a:latin typeface="Eurostile" pitchFamily="34" charset="0"/>
            </a:endParaRPr>
          </a:p>
          <a:p>
            <a:pPr algn="ctr">
              <a:defRPr/>
            </a:pPr>
            <a:r>
              <a:rPr lang="ru-RU" sz="2000" i="1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Доходный</a:t>
            </a:r>
          </a:p>
          <a:p>
            <a:pPr algn="ctr">
              <a:defRPr/>
            </a:pPr>
            <a:endParaRPr lang="ru-RU" sz="2400" dirty="0">
              <a:solidFill>
                <a:srgbClr val="006699"/>
              </a:solidFill>
              <a:latin typeface="Eurostile" pitchFamily="34" charset="0"/>
            </a:endParaRPr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auto">
          <a:xfrm>
            <a:off x="6588224" y="4860690"/>
            <a:ext cx="1984727" cy="80033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i="1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Затратный</a:t>
            </a:r>
            <a:endParaRPr lang="ru-RU" sz="2000" dirty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" name="Стрелка вниз 8"/>
          <p:cNvSpPr>
            <a:spLocks noChangeArrowheads="1"/>
          </p:cNvSpPr>
          <p:nvPr/>
        </p:nvSpPr>
        <p:spPr bwMode="auto">
          <a:xfrm>
            <a:off x="4964892" y="4117710"/>
            <a:ext cx="360363" cy="647700"/>
          </a:xfrm>
          <a:prstGeom prst="downArrow">
            <a:avLst>
              <a:gd name="adj1" fmla="val 50000"/>
              <a:gd name="adj2" fmla="val 49999"/>
            </a:avLst>
          </a:prstGeom>
          <a:solidFill>
            <a:schemeClr val="accent5">
              <a:lumMod val="60000"/>
              <a:lumOff val="40000"/>
            </a:schemeClr>
          </a:solidFill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2400">
              <a:solidFill>
                <a:schemeClr val="lt1"/>
              </a:solidFill>
              <a:latin typeface="+mn-lt"/>
            </a:endParaRPr>
          </a:p>
        </p:txBody>
      </p:sp>
      <p:sp>
        <p:nvSpPr>
          <p:cNvPr id="15" name="Стрелка вниз 8"/>
          <p:cNvSpPr>
            <a:spLocks noChangeArrowheads="1"/>
          </p:cNvSpPr>
          <p:nvPr/>
        </p:nvSpPr>
        <p:spPr bwMode="auto">
          <a:xfrm>
            <a:off x="1928794" y="4065532"/>
            <a:ext cx="360363" cy="647700"/>
          </a:xfrm>
          <a:prstGeom prst="downArrow">
            <a:avLst>
              <a:gd name="adj1" fmla="val 50000"/>
              <a:gd name="adj2" fmla="val 49999"/>
            </a:avLst>
          </a:prstGeom>
          <a:solidFill>
            <a:schemeClr val="bg1">
              <a:lumMod val="65000"/>
            </a:schemeClr>
          </a:solidFill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2400">
              <a:solidFill>
                <a:schemeClr val="lt1"/>
              </a:solidFill>
              <a:latin typeface="+mn-lt"/>
            </a:endParaRPr>
          </a:p>
        </p:txBody>
      </p:sp>
      <p:sp>
        <p:nvSpPr>
          <p:cNvPr id="16" name="Стрелка вниз 8"/>
          <p:cNvSpPr>
            <a:spLocks noChangeArrowheads="1"/>
          </p:cNvSpPr>
          <p:nvPr/>
        </p:nvSpPr>
        <p:spPr bwMode="auto">
          <a:xfrm>
            <a:off x="7358082" y="4117710"/>
            <a:ext cx="360363" cy="647700"/>
          </a:xfrm>
          <a:prstGeom prst="downArrow">
            <a:avLst>
              <a:gd name="adj1" fmla="val 50000"/>
              <a:gd name="adj2" fmla="val 49999"/>
            </a:avLst>
          </a:prstGeom>
          <a:solidFill>
            <a:schemeClr val="accent2">
              <a:lumMod val="60000"/>
              <a:lumOff val="40000"/>
            </a:schemeClr>
          </a:solidFill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2400">
              <a:solidFill>
                <a:schemeClr val="lt1"/>
              </a:solidFill>
              <a:latin typeface="+mn-lt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8330176" y="6242050"/>
            <a:ext cx="634311" cy="488950"/>
          </a:xfrm>
        </p:spPr>
        <p:txBody>
          <a:bodyPr/>
          <a:lstStyle/>
          <a:p>
            <a:pPr>
              <a:defRPr/>
            </a:pPr>
            <a:fld id="{47D67C98-C25C-453F-8C2A-B779AD0EC267}" type="slidenum">
              <a:rPr lang="ru-RU" smtClean="0"/>
              <a:pPr>
                <a:defRPr/>
              </a:pPr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38830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340768"/>
            <a:ext cx="9001156" cy="917295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ru-RU" sz="2000" dirty="0" smtClean="0">
                <a:ln w="1905"/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ПРОБЛЕМЫ ОЦЕНКИ ЗАПАСОВ ОСНОВНЫХ ФОНДОВ</a:t>
            </a:r>
            <a:br>
              <a:rPr lang="ru-RU" sz="2000" dirty="0" smtClean="0">
                <a:ln w="1905"/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000" dirty="0" smtClean="0">
                <a:ln w="1905"/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ТЕКУЩИХ РЫНОЧНЫХ ЦЕНАХ</a:t>
            </a:r>
            <a:endParaRPr lang="en-US" sz="2000" dirty="0">
              <a:ln w="1905"/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Стрелка вправо 6"/>
          <p:cNvSpPr/>
          <p:nvPr/>
        </p:nvSpPr>
        <p:spPr bwMode="auto">
          <a:xfrm>
            <a:off x="512674" y="5318298"/>
            <a:ext cx="428628" cy="518017"/>
          </a:xfrm>
          <a:prstGeom prst="rightArrow">
            <a:avLst/>
          </a:prstGeom>
          <a:solidFill>
            <a:schemeClr val="accent5">
              <a:lumMod val="40000"/>
              <a:lumOff val="60000"/>
            </a:schemeClr>
          </a:solidFill>
          <a:ln>
            <a:headEnd type="none" w="med" len="med"/>
            <a:tailEnd type="none" w="med" len="med"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229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2240" y="6309320"/>
            <a:ext cx="2133600" cy="272033"/>
          </a:xfrm>
        </p:spPr>
        <p:txBody>
          <a:bodyPr/>
          <a:lstStyle/>
          <a:p>
            <a:pPr algn="r">
              <a:defRPr/>
            </a:pPr>
            <a:fld id="{1DA53DF2-151B-437C-A4B5-894F20FF48D1}" type="slidenum">
              <a:rPr lang="en-US" smtClean="0"/>
              <a:pPr algn="r">
                <a:defRPr/>
              </a:pPr>
              <a:t>5</a:t>
            </a:fld>
            <a:endParaRPr lang="en-US" dirty="0" smtClean="0"/>
          </a:p>
        </p:txBody>
      </p:sp>
      <p:sp>
        <p:nvSpPr>
          <p:cNvPr id="9" name="Прямоугольник 8"/>
          <p:cNvSpPr/>
          <p:nvPr/>
        </p:nvSpPr>
        <p:spPr>
          <a:xfrm>
            <a:off x="1052443" y="5157192"/>
            <a:ext cx="7358114" cy="84023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 prst="artDeco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lnSpc>
                <a:spcPct val="90000"/>
              </a:lnSpc>
              <a:defRPr/>
            </a:pPr>
            <a:r>
              <a:rPr lang="ru-RU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Отсутствие  данных о </a:t>
            </a: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доходах, получаемых</a:t>
            </a:r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от  </a:t>
            </a:r>
            <a:r>
              <a:rPr lang="ru-RU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эксплуатации основных </a:t>
            </a: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фондов и</a:t>
            </a:r>
            <a:r>
              <a:rPr lang="en-US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сдачи </a:t>
            </a:r>
            <a:r>
              <a:rPr lang="ru-RU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их в </a:t>
            </a: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аренду, сдерживает оценку активов доходным методом</a:t>
            </a:r>
            <a:endParaRPr lang="ru-RU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1"/>
          <p:cNvSpPr>
            <a:spLocks noChangeArrowheads="1"/>
          </p:cNvSpPr>
          <p:nvPr/>
        </p:nvSpPr>
        <p:spPr bwMode="auto">
          <a:xfrm>
            <a:off x="1052443" y="2523162"/>
            <a:ext cx="7358114" cy="10895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l">
              <a:rot lat="0" lon="0" rev="8700000"/>
            </a:lightRig>
          </a:scene3d>
          <a:sp3d>
            <a:bevelT w="190500" h="38100" prst="artDeco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>
            <a:spAutoFit/>
          </a:bodyPr>
          <a:lstStyle/>
          <a:p>
            <a:pPr>
              <a:lnSpc>
                <a:spcPct val="90000"/>
              </a:lnSpc>
              <a:defRPr/>
            </a:pP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Наличие объектов, оставшихся от плановой экономики, затраты на воспроизводство которых, выраженные в современных ценах, значительны, а возможности получения доходов от их эксплуатации в условиях рыночной экономики низки</a:t>
            </a:r>
            <a:endParaRPr lang="ru-RU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1052443" y="3972356"/>
            <a:ext cx="7358114" cy="84023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6">
                <a:lumMod val="50000"/>
              </a:schemeClr>
            </a:solidFill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l">
              <a:rot lat="0" lon="0" rev="8700000"/>
            </a:lightRig>
          </a:scene3d>
          <a:sp3d>
            <a:bevelT w="190500" h="38100" prst="artDeco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>
            <a:spAutoFit/>
          </a:bodyPr>
          <a:lstStyle/>
          <a:p>
            <a:pPr>
              <a:lnSpc>
                <a:spcPct val="90000"/>
              </a:lnSpc>
              <a:defRPr/>
            </a:pP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Небольшие объемы сделок с основными фондами на вторичном рынке обостряют проблему сравнимости характеристики продаваемых и имеющихся объектов</a:t>
            </a:r>
            <a:endParaRPr lang="ru-RU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Стрелка вправо 13"/>
          <p:cNvSpPr/>
          <p:nvPr/>
        </p:nvSpPr>
        <p:spPr bwMode="auto">
          <a:xfrm>
            <a:off x="507664" y="2780859"/>
            <a:ext cx="428628" cy="574133"/>
          </a:xfrm>
          <a:prstGeom prst="rightArrow">
            <a:avLst/>
          </a:prstGeom>
          <a:solidFill>
            <a:schemeClr val="tx2">
              <a:lumMod val="60000"/>
              <a:lumOff val="40000"/>
            </a:schemeClr>
          </a:solidFill>
          <a:ln>
            <a:headEnd type="none" w="med" len="med"/>
            <a:tailEnd type="none" w="med" len="med"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6" name="Стрелка вправо 15"/>
          <p:cNvSpPr/>
          <p:nvPr/>
        </p:nvSpPr>
        <p:spPr bwMode="auto">
          <a:xfrm>
            <a:off x="517123" y="4104439"/>
            <a:ext cx="428628" cy="576064"/>
          </a:xfrm>
          <a:prstGeom prst="rightArrow">
            <a:avLst/>
          </a:prstGeom>
          <a:solidFill>
            <a:schemeClr val="bg1">
              <a:lumMod val="75000"/>
            </a:schemeClr>
          </a:solidFill>
          <a:ln>
            <a:headEnd type="none" w="med" len="med"/>
            <a:tailEnd type="none" w="med" len="med"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7079204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6732240" y="6309320"/>
            <a:ext cx="2133600" cy="200025"/>
          </a:xfrm>
        </p:spPr>
        <p:txBody>
          <a:bodyPr/>
          <a:lstStyle/>
          <a:p>
            <a:pPr algn="r">
              <a:defRPr/>
            </a:pPr>
            <a:fld id="{42F3F738-BD88-4A03-A5DB-ADAE2CAF3BA5}" type="slidenum">
              <a:rPr lang="en-US" smtClean="0"/>
              <a:pPr algn="r">
                <a:defRPr/>
              </a:pPr>
              <a:t>6</a:t>
            </a:fld>
            <a:endParaRPr lang="en-US" dirty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-9829" y="1772816"/>
            <a:ext cx="9001156" cy="917295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ru-RU" sz="2000" dirty="0" smtClean="0">
                <a:ln w="1905"/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ПРОБЛЕМЫ ОЦЕНКИ ЗАПАСОВ </a:t>
            </a:r>
            <a:br>
              <a:rPr lang="ru-RU" sz="2000" dirty="0" smtClean="0">
                <a:ln w="1905"/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000" dirty="0" smtClean="0">
                <a:ln w="1905"/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ДРУГИХ НЕФИНАНСОВЫХ АКТИВОВ</a:t>
            </a:r>
            <a:endParaRPr lang="en-US" sz="2000" dirty="0">
              <a:ln w="1905"/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120244" y="4254033"/>
            <a:ext cx="7358114" cy="590931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 prst="artDeco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lnSpc>
                <a:spcPct val="90000"/>
              </a:lnSpc>
              <a:defRPr/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Природные ресурсы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масштабах страны статистикой учитываются только в натуральном измерении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120244" y="5141611"/>
            <a:ext cx="7358114" cy="59093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 prst="artDeco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lnSpc>
                <a:spcPct val="90000"/>
              </a:lnSpc>
              <a:defRPr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Отсутствие понятий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ценностей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 методологии их стоимостной оценки в практике российского статистического учета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трелка вправо 6"/>
          <p:cNvSpPr/>
          <p:nvPr/>
        </p:nvSpPr>
        <p:spPr bwMode="auto">
          <a:xfrm>
            <a:off x="612354" y="5181690"/>
            <a:ext cx="428628" cy="510772"/>
          </a:xfrm>
          <a:prstGeom prst="rightArrow">
            <a:avLst/>
          </a:prstGeom>
          <a:solidFill>
            <a:schemeClr val="accent5">
              <a:lumMod val="60000"/>
              <a:lumOff val="40000"/>
            </a:schemeClr>
          </a:solidFill>
          <a:ln>
            <a:headEnd type="none" w="med" len="med"/>
            <a:tailEnd type="none" w="med" len="med"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Стрелка вправо 7"/>
          <p:cNvSpPr/>
          <p:nvPr/>
        </p:nvSpPr>
        <p:spPr bwMode="auto">
          <a:xfrm>
            <a:off x="593437" y="4298197"/>
            <a:ext cx="428628" cy="510772"/>
          </a:xfrm>
          <a:prstGeom prst="rightArrow">
            <a:avLst/>
          </a:prstGeom>
          <a:solidFill>
            <a:schemeClr val="accent3">
              <a:lumMod val="60000"/>
              <a:lumOff val="40000"/>
            </a:schemeClr>
          </a:solidFill>
          <a:ln>
            <a:headEnd type="none" w="med" len="med"/>
            <a:tailEnd type="none" w="med" len="med"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120244" y="3073980"/>
            <a:ext cx="7358114" cy="84023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 prst="artDeco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lnSpc>
                <a:spcPct val="90000"/>
              </a:lnSpc>
              <a:defRPr/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Запасы материальных оборотных средств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оцениваются по данным бухгалтерского учета, принципы которого различаются со стандартами формирования показателей материальных оборотных средств в СНС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трелка вправо 9"/>
          <p:cNvSpPr/>
          <p:nvPr/>
        </p:nvSpPr>
        <p:spPr bwMode="auto">
          <a:xfrm>
            <a:off x="610833" y="3238709"/>
            <a:ext cx="428628" cy="510772"/>
          </a:xfrm>
          <a:prstGeom prst="rightArrow">
            <a:avLst/>
          </a:prstGeom>
          <a:solidFill>
            <a:schemeClr val="bg2">
              <a:lumMod val="50000"/>
            </a:schemeClr>
          </a:solidFill>
          <a:ln>
            <a:headEnd type="none" w="med" len="med"/>
            <a:tailEnd type="none" w="med" len="med"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9184866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922106347"/>
              </p:ext>
            </p:extLst>
          </p:nvPr>
        </p:nvGraphicFramePr>
        <p:xfrm>
          <a:off x="8172400" y="5733255"/>
          <a:ext cx="504056" cy="3600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2090090393"/>
              </p:ext>
            </p:extLst>
          </p:nvPr>
        </p:nvGraphicFramePr>
        <p:xfrm>
          <a:off x="610269" y="1628800"/>
          <a:ext cx="7840908" cy="49685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9" name="Стрелка вправо 8"/>
          <p:cNvSpPr/>
          <p:nvPr/>
        </p:nvSpPr>
        <p:spPr>
          <a:xfrm>
            <a:off x="179512" y="4365104"/>
            <a:ext cx="576064" cy="1008112"/>
          </a:xfrm>
          <a:prstGeom prst="rightArrow">
            <a:avLst/>
          </a:prstGeom>
          <a:solidFill>
            <a:schemeClr val="accent5">
              <a:lumMod val="75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7668344" y="6381328"/>
            <a:ext cx="2133600" cy="200025"/>
          </a:xfrm>
        </p:spPr>
        <p:txBody>
          <a:bodyPr/>
          <a:lstStyle/>
          <a:p>
            <a:pPr>
              <a:defRPr/>
            </a:pPr>
            <a:fld id="{42F3F738-BD88-4A03-A5DB-ADAE2CAF3BA5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9188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538418" y="1050995"/>
            <a:ext cx="81369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ОСНОВНЫЕ ЭТАПЫ ОСВОЕНИЯ РАСЧЕТОВ БАЛАНСА АКТИВОВ И ПАССИВОВ</a:t>
            </a: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67257700"/>
              </p:ext>
            </p:extLst>
          </p:nvPr>
        </p:nvGraphicFramePr>
        <p:xfrm>
          <a:off x="179512" y="1268760"/>
          <a:ext cx="8640960" cy="55892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876256" y="6309320"/>
            <a:ext cx="2133600" cy="404664"/>
          </a:xfrm>
        </p:spPr>
        <p:txBody>
          <a:bodyPr/>
          <a:lstStyle/>
          <a:p>
            <a:pPr algn="r">
              <a:defRPr/>
            </a:pPr>
            <a:fld id="{42F3F738-BD88-4A03-A5DB-ADAE2CAF3BA5}" type="slidenum">
              <a:rPr lang="en-US" smtClean="0"/>
              <a:pPr algn="r"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8806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340768"/>
            <a:ext cx="9001156" cy="917295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ru-RU" sz="2000" dirty="0" smtClean="0">
                <a:ln w="1905"/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ОЦЕНКА ЗАПАСОВ И ПОТОКОВ ФИНАНСОВЫХ АКТИВОВ</a:t>
            </a:r>
            <a:endParaRPr lang="en-US" sz="2000" dirty="0">
              <a:ln w="1905"/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Стрелка вправо 6"/>
          <p:cNvSpPr/>
          <p:nvPr/>
        </p:nvSpPr>
        <p:spPr bwMode="auto">
          <a:xfrm>
            <a:off x="512674" y="5318298"/>
            <a:ext cx="428628" cy="518017"/>
          </a:xfrm>
          <a:prstGeom prst="rightArrow">
            <a:avLst/>
          </a:prstGeom>
          <a:solidFill>
            <a:schemeClr val="accent5">
              <a:lumMod val="60000"/>
              <a:lumOff val="40000"/>
            </a:schemeClr>
          </a:solidFill>
          <a:ln>
            <a:headEnd type="none" w="med" len="med"/>
            <a:tailEnd type="none" w="med" len="med"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229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2240" y="6309320"/>
            <a:ext cx="2133600" cy="272033"/>
          </a:xfrm>
        </p:spPr>
        <p:txBody>
          <a:bodyPr/>
          <a:lstStyle/>
          <a:p>
            <a:pPr algn="r">
              <a:defRPr/>
            </a:pPr>
            <a:fld id="{1DA53DF2-151B-437C-A4B5-894F20FF48D1}" type="slidenum">
              <a:rPr lang="en-US" smtClean="0"/>
              <a:pPr algn="r">
                <a:defRPr/>
              </a:pPr>
              <a:t>9</a:t>
            </a:fld>
            <a:endParaRPr lang="en-US" dirty="0" smtClean="0"/>
          </a:p>
        </p:txBody>
      </p:sp>
      <p:sp>
        <p:nvSpPr>
          <p:cNvPr id="9" name="Прямоугольник 8"/>
          <p:cNvSpPr/>
          <p:nvPr/>
        </p:nvSpPr>
        <p:spPr>
          <a:xfrm>
            <a:off x="1052443" y="5157192"/>
            <a:ext cx="7358114" cy="84023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 prst="artDeco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lnSpc>
                <a:spcPct val="90000"/>
              </a:lnSpc>
              <a:defRPr/>
            </a:pP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 2014г. осуществлена разработка финансового счета по институциональным секторам экономики. Итоги проходят согласование с нефинансовыми счетами СНС.</a:t>
            </a:r>
            <a:endParaRPr lang="ru-RU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1"/>
          <p:cNvSpPr>
            <a:spLocks noChangeArrowheads="1"/>
          </p:cNvSpPr>
          <p:nvPr/>
        </p:nvSpPr>
        <p:spPr bwMode="auto">
          <a:xfrm>
            <a:off x="1052443" y="2897110"/>
            <a:ext cx="7358114" cy="341632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accent6">
                <a:lumMod val="50000"/>
              </a:schemeClr>
            </a:solidFill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l">
              <a:rot lat="0" lon="0" rev="8700000"/>
            </a:lightRig>
          </a:scene3d>
          <a:sp3d>
            <a:bevelT w="190500" h="38100" prst="artDeco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>
            <a:spAutoFit/>
          </a:bodyPr>
          <a:lstStyle/>
          <a:p>
            <a:pPr>
              <a:lnSpc>
                <a:spcPct val="90000"/>
              </a:lnSpc>
              <a:defRPr/>
            </a:pP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Возложено на Банк России</a:t>
            </a:r>
            <a:endParaRPr lang="ru-RU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1052443" y="3972357"/>
            <a:ext cx="7358114" cy="840230"/>
          </a:xfrm>
          <a:prstGeom prst="rect">
            <a:avLst/>
          </a:prstGeom>
          <a:solidFill>
            <a:srgbClr val="FFCCCC"/>
          </a:solidFill>
          <a:ln>
            <a:solidFill>
              <a:schemeClr val="accent6">
                <a:lumMod val="50000"/>
              </a:schemeClr>
            </a:solidFill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l">
              <a:rot lat="0" lon="0" rev="8700000"/>
            </a:lightRig>
          </a:scene3d>
          <a:sp3d>
            <a:bevelT w="190500" h="38100" prst="artDeco"/>
          </a:sp3d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>
            <a:spAutoFit/>
          </a:bodyPr>
          <a:lstStyle/>
          <a:p>
            <a:pPr>
              <a:lnSpc>
                <a:spcPct val="90000"/>
              </a:lnSpc>
              <a:defRPr/>
            </a:pPr>
            <a:r>
              <a:rPr lang="ru-RU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Федеральный закон № 285-фз от 19 октября 2011г., внес изменения в статьи 4 и 57 Закона о ЦБ  и ст. 2 Федерального закона «Об официальном статистическом учете и системе государственной статистики в РФ»</a:t>
            </a:r>
            <a:endParaRPr lang="ru-RU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Стрелка вправо 13"/>
          <p:cNvSpPr/>
          <p:nvPr/>
        </p:nvSpPr>
        <p:spPr bwMode="auto">
          <a:xfrm>
            <a:off x="507664" y="2780859"/>
            <a:ext cx="428628" cy="574133"/>
          </a:xfrm>
          <a:prstGeom prst="rightArrow">
            <a:avLst/>
          </a:prstGeom>
          <a:solidFill>
            <a:schemeClr val="tx2">
              <a:lumMod val="60000"/>
              <a:lumOff val="40000"/>
            </a:schemeClr>
          </a:solidFill>
          <a:ln>
            <a:headEnd type="none" w="med" len="med"/>
            <a:tailEnd type="none" w="med" len="med"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6" name="Стрелка вправо 15"/>
          <p:cNvSpPr/>
          <p:nvPr/>
        </p:nvSpPr>
        <p:spPr bwMode="auto">
          <a:xfrm>
            <a:off x="517123" y="4104439"/>
            <a:ext cx="428628" cy="576064"/>
          </a:xfrm>
          <a:prstGeom prst="rightArrow">
            <a:avLst/>
          </a:prstGeom>
          <a:solidFill>
            <a:srgbClr val="FFCCCC"/>
          </a:solidFill>
          <a:ln>
            <a:headEnd type="none" w="med" len="med"/>
            <a:tailEnd type="none" w="med" len="med"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9559440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2232</TotalTime>
  <Words>1199</Words>
  <Application>Microsoft Office PowerPoint</Application>
  <PresentationFormat>Экран (4:3)</PresentationFormat>
  <Paragraphs>212</Paragraphs>
  <Slides>18</Slides>
  <Notes>11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Волна</vt:lpstr>
      <vt:lpstr>О работе, проводимой Росстатом по стоимостной оценке  нефинансовых активов</vt:lpstr>
      <vt:lpstr>Презентация PowerPoint</vt:lpstr>
      <vt:lpstr>Презентация PowerPoint</vt:lpstr>
      <vt:lpstr>Презентация PowerPoint</vt:lpstr>
      <vt:lpstr>ПРОБЛЕМЫ ОЦЕНКИ ЗАПАСОВ ОСНОВНЫХ ФОНДОВ В ТЕКУЩИХ РЫНОЧНЫХ ЦЕНАХ</vt:lpstr>
      <vt:lpstr>ПРОБЛЕМЫ ОЦЕНКИ ЗАПАСОВ  ДРУГИХ НЕФИНАНСОВЫХ АКТИВОВ</vt:lpstr>
      <vt:lpstr>Презентация PowerPoint</vt:lpstr>
      <vt:lpstr>Презентация PowerPoint</vt:lpstr>
      <vt:lpstr>ОЦЕНКА ЗАПАСОВ И ПОТОКОВ ФИНАНСОВЫХ АКТИВОВ</vt:lpstr>
      <vt:lpstr>  Работа, проводимая Росстатом, по отражению в балансе активов и пассивов природных ресурсов  </vt:lpstr>
      <vt:lpstr>Презентация PowerPoint</vt:lpstr>
      <vt:lpstr>Оценка текущей рыночной стоимости жилых зданий-  методом сравнения продаж</vt:lpstr>
      <vt:lpstr>Презентация PowerPoint</vt:lpstr>
      <vt:lpstr>Результаты оценки текущей рыночной стоимости запасов основного капитала на начало и конец 2011 года </vt:lpstr>
      <vt:lpstr>Результаты оценки текущей рыночной стоимости запасов основного капитала по основным видам</vt:lpstr>
      <vt:lpstr>методологии оценки природных ресурсов по текущей рыночной стоимости</vt:lpstr>
      <vt:lpstr>  Работа, проводимая Росстатом, по отражению в балансе активов и пассивов других видов нефинансовых активов 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Артемьева Е.А.</dc:creator>
  <cp:lastModifiedBy>Ромашкина Г.Н.</cp:lastModifiedBy>
  <cp:revision>178</cp:revision>
  <cp:lastPrinted>2015-02-11T13:39:27Z</cp:lastPrinted>
  <dcterms:created xsi:type="dcterms:W3CDTF">2012-08-28T11:26:37Z</dcterms:created>
  <dcterms:modified xsi:type="dcterms:W3CDTF">2015-02-11T14:36:17Z</dcterms:modified>
</cp:coreProperties>
</file>