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32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312" r:id="rId3"/>
    <p:sldId id="306" r:id="rId4"/>
    <p:sldId id="307" r:id="rId5"/>
    <p:sldId id="311" r:id="rId6"/>
    <p:sldId id="305" r:id="rId7"/>
    <p:sldId id="310" r:id="rId8"/>
    <p:sldId id="264" r:id="rId9"/>
    <p:sldId id="265" r:id="rId10"/>
    <p:sldId id="268" r:id="rId11"/>
    <p:sldId id="267" r:id="rId12"/>
    <p:sldId id="269" r:id="rId13"/>
    <p:sldId id="270" r:id="rId14"/>
    <p:sldId id="273" r:id="rId15"/>
    <p:sldId id="274" r:id="rId16"/>
    <p:sldId id="315" r:id="rId17"/>
    <p:sldId id="275" r:id="rId18"/>
    <p:sldId id="276" r:id="rId19"/>
    <p:sldId id="277" r:id="rId20"/>
    <p:sldId id="280" r:id="rId21"/>
    <p:sldId id="316" r:id="rId22"/>
    <p:sldId id="313" r:id="rId23"/>
    <p:sldId id="317" r:id="rId24"/>
    <p:sldId id="318" r:id="rId25"/>
    <p:sldId id="320" r:id="rId26"/>
    <p:sldId id="303" r:id="rId27"/>
    <p:sldId id="304" r:id="rId28"/>
    <p:sldId id="319" r:id="rId29"/>
    <p:sldId id="294" r:id="rId30"/>
    <p:sldId id="321" r:id="rId31"/>
    <p:sldId id="322" r:id="rId32"/>
    <p:sldId id="323" r:id="rId3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DDDDDD"/>
    <a:srgbClr val="FFCC00"/>
    <a:srgbClr val="99FFCC"/>
    <a:srgbClr val="333399"/>
    <a:srgbClr val="FFFF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AB34-D972-4C41-A811-C97337A966F7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4A022-9ED5-42BF-9FFF-BD8503D64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391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AB34-D972-4C41-A811-C97337A966F7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4A022-9ED5-42BF-9FFF-BD8503D64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672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AB34-D972-4C41-A811-C97337A966F7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4A022-9ED5-42BF-9FFF-BD8503D64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685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AB34-D972-4C41-A811-C97337A966F7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4A022-9ED5-42BF-9FFF-BD8503D64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25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AB34-D972-4C41-A811-C97337A966F7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4A022-9ED5-42BF-9FFF-BD8503D64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157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AB34-D972-4C41-A811-C97337A966F7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4A022-9ED5-42BF-9FFF-BD8503D64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885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AB34-D972-4C41-A811-C97337A966F7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4A022-9ED5-42BF-9FFF-BD8503D64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969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AB34-D972-4C41-A811-C97337A966F7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4A022-9ED5-42BF-9FFF-BD8503D64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5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AB34-D972-4C41-A811-C97337A966F7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4A022-9ED5-42BF-9FFF-BD8503D64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506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AB34-D972-4C41-A811-C97337A966F7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4A022-9ED5-42BF-9FFF-BD8503D64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660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AB34-D972-4C41-A811-C97337A966F7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4A022-9ED5-42BF-9FFF-BD8503D64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851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5AB34-D972-4C41-A811-C97337A966F7}" type="datetimeFigureOut">
              <a:rPr lang="ru-RU" smtClean="0"/>
              <a:t>07.06.2017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4A022-9ED5-42BF-9FFF-BD8503D64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518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0768" y="154367"/>
            <a:ext cx="11947585" cy="57964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8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800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Институт экономики РАН</a:t>
            </a:r>
            <a:endParaRPr lang="ru-RU" sz="2800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0768" y="2963688"/>
            <a:ext cx="11947585" cy="200054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600"/>
              </a:lnSpc>
            </a:pPr>
            <a:endParaRPr lang="ru-RU" sz="3200" b="1" dirty="0" smtClean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СООБЩЕСТВО ЭКОНОМИСТОВ И РОССИЙСКИЕ </a:t>
            </a:r>
            <a:r>
              <a:rPr lang="ru-RU" sz="3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ЖУРНАЛЫ</a:t>
            </a:r>
            <a:endParaRPr lang="ru-RU" sz="3200" b="1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0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(социологические </a:t>
            </a:r>
            <a:r>
              <a:rPr lang="ru-RU" sz="30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измерения </a:t>
            </a:r>
            <a:r>
              <a:rPr lang="en-US" sz="30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ru-RU" sz="30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показателей библиометрии)</a:t>
            </a:r>
            <a:endParaRPr lang="ru-RU" sz="3000" b="1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3600"/>
              </a:lnSpc>
            </a:pPr>
            <a:endParaRPr lang="ru-RU" sz="32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6522" y="6175061"/>
            <a:ext cx="11947585" cy="55399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6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800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Москва –</a:t>
            </a:r>
            <a:r>
              <a:rPr lang="en-US" sz="2800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июнь 2017</a:t>
            </a:r>
            <a:endParaRPr lang="ru-RU" sz="2800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58719" y="717545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132842" y="2918310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158720" y="5011934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126518" y="6113242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58720" y="1517238"/>
            <a:ext cx="11909633" cy="60939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2400"/>
              </a:spcBef>
              <a:spcAft>
                <a:spcPts val="0"/>
              </a:spcAft>
            </a:pPr>
            <a:r>
              <a:rPr lang="ru-RU" sz="28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А.Я. РУБИНШТЕЙН, Н.А. БУРАКОВ, О.А. СЛАВИНСКАЯ</a:t>
            </a:r>
            <a:endParaRPr lang="ru-RU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158718" y="1459336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155849" y="2182196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269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0769" y="87695"/>
            <a:ext cx="11947585" cy="44319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ДАННЫЕ </a:t>
            </a:r>
            <a:endParaRPr lang="ru-RU" sz="2200" b="1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0767" y="665472"/>
            <a:ext cx="11947585" cy="1938992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Aft>
                <a:spcPts val="0"/>
              </a:spcAft>
            </a:pP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Информационной базой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исследования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послужили социологические опросы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участников</a:t>
            </a:r>
            <a:r>
              <a:rPr lang="en-US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900000" indent="-457200" algn="just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Третьего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Российского экономического конгресса </a:t>
            </a:r>
            <a:r>
              <a:rPr lang="ru-RU" sz="260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60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РЭК-2016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sz="2600" i="1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декабрь </a:t>
            </a:r>
            <a:r>
              <a:rPr lang="ru-RU" sz="2600" i="1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ru-RU" sz="2600" dirty="0" smtClean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0000" indent="-457200" algn="just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Московского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экономического форума </a:t>
            </a:r>
            <a:r>
              <a:rPr lang="ru-RU" sz="260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60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МЭФ-2017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sz="2600" i="1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март </a:t>
            </a:r>
            <a:r>
              <a:rPr lang="ru-RU" sz="2600" i="1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2600" dirty="0" smtClean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0000" indent="-457200" algn="just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XVIII Апрельской международной научной конференции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600" i="1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апрель </a:t>
            </a:r>
            <a:r>
              <a:rPr lang="ru-RU" sz="2600" i="1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0767" y="3115600"/>
            <a:ext cx="11947585" cy="1692771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Социологический опрос проводился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использованием специального сервиса «Google Forms» на основе созданной авторами единой анкеты, содержащей 30 вопросов.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Каждому участнику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указанных научных мероприятий был обеспечен персональный доступ к анкете, посредством направления на его личную почту соответствующей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Интернет-ссылки</a:t>
            </a:r>
            <a:endParaRPr lang="ru-RU" sz="2600" dirty="0">
              <a:latin typeface="Arial Narrow" panose="020B0606020202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0767" y="5319508"/>
            <a:ext cx="11947585" cy="1246495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Aft>
                <a:spcPts val="0"/>
              </a:spcAft>
            </a:pP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целом, на вопросы анкеты </a:t>
            </a:r>
            <a:r>
              <a:rPr lang="ru-RU" sz="260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ответили </a:t>
            </a:r>
            <a:r>
              <a:rPr lang="ru-RU" sz="2600" b="1" smtClean="0">
                <a:solidFill>
                  <a:srgbClr val="8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1059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респондентов, в том числе </a:t>
            </a:r>
            <a:r>
              <a:rPr lang="ru-RU" sz="2600" b="1" dirty="0">
                <a:solidFill>
                  <a:srgbClr val="8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675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участников </a:t>
            </a:r>
            <a:r>
              <a:rPr lang="ru-RU" sz="260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60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РЭК-2016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600" b="1" dirty="0" smtClean="0">
                <a:solidFill>
                  <a:srgbClr val="8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252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участника </a:t>
            </a:r>
            <a:r>
              <a:rPr lang="ru-RU" sz="260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60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МЭФ-2017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60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600" b="1" smtClean="0">
                <a:solidFill>
                  <a:srgbClr val="8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132</a:t>
            </a:r>
            <a:r>
              <a:rPr lang="ru-RU" sz="260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участника «XVIII Апрельской международной научной конференции по проблемам развития экономики и общества».</a:t>
            </a:r>
          </a:p>
        </p:txBody>
      </p:sp>
    </p:spTree>
    <p:extLst>
      <p:ext uri="{BB962C8B-B14F-4D97-AF65-F5344CB8AC3E}">
        <p14:creationId xmlns:p14="http://schemas.microsoft.com/office/powerpoint/2010/main" val="190672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0769" y="87695"/>
            <a:ext cx="11947585" cy="56489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4200"/>
              </a:lnSpc>
              <a:spcBef>
                <a:spcPts val="600"/>
              </a:spcBef>
              <a:spcAft>
                <a:spcPts val="0"/>
              </a:spcAft>
            </a:pPr>
            <a:endParaRPr lang="ru-RU" sz="2400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0768" y="2230450"/>
            <a:ext cx="11947585" cy="209288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600"/>
              </a:lnSpc>
            </a:pPr>
            <a:endParaRPr lang="ru-RU" sz="3200" b="1" dirty="0" smtClean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4200"/>
              </a:lnSpc>
            </a:pPr>
            <a:r>
              <a:rPr lang="ru-RU" sz="3200" i="1" u="sng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Часть </a:t>
            </a:r>
            <a:r>
              <a:rPr lang="en-US" sz="3200" i="1" u="sng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  <a:p>
            <a:pPr algn="ctr">
              <a:lnSpc>
                <a:spcPts val="4200"/>
              </a:lnSpc>
            </a:pPr>
            <a:r>
              <a:rPr lang="ru-RU" sz="3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РЕШЕНИЕ ПЕРВОЙ ЗАДАЧИ  </a:t>
            </a:r>
          </a:p>
          <a:p>
            <a:pPr algn="ctr">
              <a:lnSpc>
                <a:spcPts val="3600"/>
              </a:lnSpc>
            </a:pPr>
            <a:endParaRPr lang="ru-RU" sz="32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6952" y="6216758"/>
            <a:ext cx="11947585" cy="50719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600"/>
              </a:lnSpc>
              <a:spcBef>
                <a:spcPts val="600"/>
              </a:spcBef>
              <a:spcAft>
                <a:spcPts val="0"/>
              </a:spcAft>
            </a:pPr>
            <a:endParaRPr lang="ru-RU" sz="2400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20768" y="828136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123647" y="2150850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129395" y="4951559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126518" y="6113242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93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2142" y="656267"/>
            <a:ext cx="11982091" cy="4039567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</a:pPr>
            <a:r>
              <a:rPr lang="ru-RU" sz="2600" u="sng" dirty="0">
                <a:latin typeface="Arial Narrow" panose="020B0606020202030204" pitchFamily="34" charset="0"/>
              </a:rPr>
              <a:t>Три</a:t>
            </a:r>
            <a:r>
              <a:rPr lang="en-US" sz="2600" u="sng" dirty="0">
                <a:latin typeface="Arial Narrow" panose="020B0606020202030204" pitchFamily="34" charset="0"/>
              </a:rPr>
              <a:t> </a:t>
            </a:r>
            <a:r>
              <a:rPr lang="ru-RU" sz="2600" u="sng" dirty="0">
                <a:latin typeface="Arial Narrow" panose="020B0606020202030204" pitchFamily="34" charset="0"/>
              </a:rPr>
              <a:t>вопроса анкеты</a:t>
            </a:r>
            <a:r>
              <a:rPr lang="en-US" sz="2600" b="1" u="sng" dirty="0">
                <a:latin typeface="Arial Narrow" panose="020B0606020202030204" pitchFamily="34" charset="0"/>
              </a:rPr>
              <a:t>:</a:t>
            </a:r>
            <a:r>
              <a:rPr lang="ru-RU" sz="2600" b="1" u="sng" dirty="0">
                <a:latin typeface="Arial Narrow" panose="020B0606020202030204" pitchFamily="34" charset="0"/>
              </a:rPr>
              <a:t> </a:t>
            </a:r>
            <a:endParaRPr lang="en-US" sz="2600" b="1" u="sng" dirty="0">
              <a:latin typeface="Arial Narrow" panose="020B0606020202030204" pitchFamily="34" charset="0"/>
            </a:endParaRPr>
          </a:p>
          <a:p>
            <a:pPr marL="257175" indent="-257175">
              <a:spcBef>
                <a:spcPts val="900"/>
              </a:spcBef>
              <a:buAutoNum type="arabicPeriod"/>
            </a:pPr>
            <a:r>
              <a:rPr lang="ru-RU" sz="2600" b="1" dirty="0">
                <a:latin typeface="Arial Narrow" panose="020B0606020202030204" pitchFamily="34" charset="0"/>
              </a:rPr>
              <a:t>Какие отечественные журналы публикуют наиболее интересные для Вас статьи? </a:t>
            </a:r>
            <a:r>
              <a:rPr lang="ru-RU" sz="2600" i="1" dirty="0">
                <a:latin typeface="Arial Narrow" panose="020B0606020202030204" pitchFamily="34" charset="0"/>
              </a:rPr>
              <a:t>Поставьте, </a:t>
            </a:r>
            <a:r>
              <a:rPr lang="ru-RU" sz="2600" i="1" dirty="0" smtClean="0">
                <a:latin typeface="Arial Narrow" panose="020B0606020202030204" pitchFamily="34" charset="0"/>
              </a:rPr>
              <a:t>пожалуйста, </a:t>
            </a:r>
            <a:r>
              <a:rPr lang="ru-RU" sz="2600" i="1" dirty="0">
                <a:latin typeface="Arial Narrow" panose="020B0606020202030204" pitchFamily="34" charset="0"/>
              </a:rPr>
              <a:t>соответствующие баллы в таблице (0 - без оценки, </a:t>
            </a:r>
            <a:r>
              <a:rPr lang="ru-RU" sz="2600" i="1" dirty="0" smtClean="0">
                <a:latin typeface="Arial Narrow" panose="020B0606020202030204" pitchFamily="34" charset="0"/>
              </a:rPr>
              <a:t>1 </a:t>
            </a:r>
            <a:r>
              <a:rPr lang="ru-RU" sz="2600" i="1" dirty="0">
                <a:latin typeface="Arial Narrow" panose="020B0606020202030204" pitchFamily="34" charset="0"/>
              </a:rPr>
              <a:t>– самая низкая оценка, 3 – высшая оценка) </a:t>
            </a:r>
          </a:p>
          <a:p>
            <a:pPr marL="257175" indent="-257175">
              <a:spcBef>
                <a:spcPts val="900"/>
              </a:spcBef>
              <a:buAutoNum type="arabicPeriod"/>
            </a:pPr>
            <a:r>
              <a:rPr lang="ru-RU" sz="2600" b="1" dirty="0">
                <a:latin typeface="Arial Narrow" panose="020B0606020202030204" pitchFamily="34" charset="0"/>
              </a:rPr>
              <a:t>Какие российские журналы, на Ваш взгляд, считаются в экономическом сообществе наиболее престижными? </a:t>
            </a:r>
            <a:r>
              <a:rPr lang="ru-RU" sz="2600" i="1" dirty="0">
                <a:latin typeface="Arial Narrow" panose="020B0606020202030204" pitchFamily="34" charset="0"/>
              </a:rPr>
              <a:t>Присвойте, пожалуйста, ранг каждому журналу (0 - без оценки, </a:t>
            </a:r>
            <a:r>
              <a:rPr lang="ru-RU" sz="2600" i="1" dirty="0" smtClean="0">
                <a:latin typeface="Arial Narrow" panose="020B0606020202030204" pitchFamily="34" charset="0"/>
              </a:rPr>
              <a:t>1 </a:t>
            </a:r>
            <a:r>
              <a:rPr lang="ru-RU" sz="2600" i="1" dirty="0">
                <a:latin typeface="Arial Narrow" panose="020B0606020202030204" pitchFamily="34" charset="0"/>
              </a:rPr>
              <a:t>– самый низкий ранг; 3 – высший ранг) </a:t>
            </a:r>
          </a:p>
          <a:p>
            <a:pPr marL="257175" indent="-257175">
              <a:spcBef>
                <a:spcPts val="900"/>
              </a:spcBef>
              <a:buAutoNum type="arabicPeriod"/>
            </a:pPr>
            <a:r>
              <a:rPr lang="ru-RU" sz="2600" b="1" dirty="0">
                <a:latin typeface="Arial Narrow" panose="020B0606020202030204" pitchFamily="34" charset="0"/>
              </a:rPr>
              <a:t>Оцените, пожалуйста, научный уровень российских журналов </a:t>
            </a:r>
            <a:r>
              <a:rPr lang="ru-RU" sz="2600" i="1" dirty="0">
                <a:latin typeface="Arial Narrow" panose="020B0606020202030204" pitchFamily="34" charset="0"/>
              </a:rPr>
              <a:t>(0 - без оценки, </a:t>
            </a:r>
            <a:r>
              <a:rPr lang="ru-RU" sz="2600" i="1" dirty="0" smtClean="0">
                <a:latin typeface="Arial Narrow" panose="020B0606020202030204" pitchFamily="34" charset="0"/>
              </a:rPr>
              <a:t>1 </a:t>
            </a:r>
            <a:r>
              <a:rPr lang="ru-RU" sz="2600" i="1" dirty="0">
                <a:latin typeface="Arial Narrow" panose="020B0606020202030204" pitchFamily="34" charset="0"/>
              </a:rPr>
              <a:t>- наименьшая оценка; 3 - наивысшая оценка)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143" y="42996"/>
            <a:ext cx="11982091" cy="47705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5. ПОСТРОЕНИЕ  ЧАСТНЫХ РЕЙТИНГОВ  ЖУРНАЛОВ НА ОСНОВЕ СОЦИОЛОГИЧЕСКОГО ОПРОСА</a:t>
            </a:r>
            <a:endParaRPr lang="ru-RU" sz="2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2142" y="4835047"/>
            <a:ext cx="11982091" cy="1862048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Bef>
                <a:spcPts val="450"/>
              </a:spcBef>
            </a:pPr>
            <a:r>
              <a:rPr lang="ru-RU" sz="2600" u="sng" dirty="0">
                <a:latin typeface="Arial Narrow" panose="020B0606020202030204" pitchFamily="34" charset="0"/>
              </a:rPr>
              <a:t>Ответы на эти вопросы для каждого </a:t>
            </a:r>
            <a:r>
              <a:rPr lang="en-US" sz="2600" u="sng" dirty="0">
                <a:latin typeface="Arial Narrow" panose="020B0606020202030204" pitchFamily="34" charset="0"/>
              </a:rPr>
              <a:t>k</a:t>
            </a:r>
            <a:r>
              <a:rPr lang="ru-RU" sz="2600" u="sng" dirty="0">
                <a:latin typeface="Arial Narrow" panose="020B0606020202030204" pitchFamily="34" charset="0"/>
              </a:rPr>
              <a:t>-го журнала  (</a:t>
            </a:r>
            <a:r>
              <a:rPr lang="en-US" sz="2600" u="sng" dirty="0">
                <a:latin typeface="Arial Narrow" panose="020B0606020202030204" pitchFamily="34" charset="0"/>
              </a:rPr>
              <a:t>k </a:t>
            </a:r>
            <a:r>
              <a:rPr lang="ru-RU" sz="2600" u="sng">
                <a:latin typeface="Arial Narrow" panose="020B0606020202030204" pitchFamily="34" charset="0"/>
              </a:rPr>
              <a:t>€</a:t>
            </a:r>
            <a:r>
              <a:rPr lang="en-US" sz="2600" u="sng">
                <a:latin typeface="Arial Narrow" panose="020B0606020202030204" pitchFamily="34" charset="0"/>
              </a:rPr>
              <a:t> </a:t>
            </a:r>
            <a:r>
              <a:rPr lang="en-US" sz="2600" u="sng" smtClean="0">
                <a:latin typeface="Arial Narrow" panose="020B0606020202030204" pitchFamily="34" charset="0"/>
              </a:rPr>
              <a:t>[1, </a:t>
            </a:r>
            <a:r>
              <a:rPr lang="en-US" sz="2600" u="sng" dirty="0" smtClean="0">
                <a:latin typeface="Arial Narrow" panose="020B0606020202030204" pitchFamily="34" charset="0"/>
              </a:rPr>
              <a:t>26</a:t>
            </a:r>
            <a:r>
              <a:rPr lang="en-US" sz="2600" u="sng" dirty="0">
                <a:latin typeface="Arial Narrow" panose="020B0606020202030204" pitchFamily="34" charset="0"/>
              </a:rPr>
              <a:t>]</a:t>
            </a:r>
            <a:r>
              <a:rPr lang="ru-RU" sz="2600" u="sng" dirty="0">
                <a:latin typeface="Arial Narrow" panose="020B0606020202030204" pitchFamily="34" charset="0"/>
              </a:rPr>
              <a:t>) позволяют измерить</a:t>
            </a:r>
            <a:r>
              <a:rPr lang="en-US" sz="2600" u="sng" dirty="0">
                <a:latin typeface="Arial Narrow" panose="020B0606020202030204" pitchFamily="34" charset="0"/>
              </a:rPr>
              <a:t>:</a:t>
            </a:r>
          </a:p>
          <a:p>
            <a:pPr marL="900000" indent="-514350">
              <a:lnSpc>
                <a:spcPts val="3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2600" dirty="0">
                <a:latin typeface="Arial Narrow" panose="020B0606020202030204" pitchFamily="34" charset="0"/>
              </a:rPr>
              <a:t>Интерес к публикациям журнала  -  </a:t>
            </a:r>
            <a:r>
              <a:rPr lang="ru-RU" sz="2600" dirty="0" smtClean="0">
                <a:latin typeface="Arial Narrow" panose="020B0606020202030204" pitchFamily="34" charset="0"/>
              </a:rPr>
              <a:t>вектор</a:t>
            </a:r>
            <a:r>
              <a:rPr lang="en-US" sz="2600" dirty="0" smtClean="0">
                <a:latin typeface="Arial Narrow" panose="020B0606020202030204" pitchFamily="34" charset="0"/>
              </a:rPr>
              <a:t> </a:t>
            </a:r>
            <a:r>
              <a:rPr lang="ru-RU" sz="2600" dirty="0" smtClean="0">
                <a:latin typeface="Arial Narrow" panose="020B0606020202030204" pitchFamily="34" charset="0"/>
              </a:rPr>
              <a:t> </a:t>
            </a:r>
            <a:r>
              <a:rPr lang="en-US" sz="2600" b="1" dirty="0" smtClean="0">
                <a:latin typeface="Arial Narrow" panose="020B0606020202030204" pitchFamily="34" charset="0"/>
              </a:rPr>
              <a:t>I</a:t>
            </a:r>
            <a:r>
              <a:rPr lang="en-US" sz="2600" dirty="0" smtClean="0">
                <a:latin typeface="Arial Narrow" panose="020B0606020202030204" pitchFamily="34" charset="0"/>
              </a:rPr>
              <a:t> </a:t>
            </a:r>
            <a:r>
              <a:rPr lang="ru-RU" sz="2600" dirty="0" smtClean="0">
                <a:latin typeface="Arial Narrow" panose="020B0606020202030204" pitchFamily="34" charset="0"/>
              </a:rPr>
              <a:t>  </a:t>
            </a:r>
            <a:endParaRPr lang="ru-RU" sz="2600" dirty="0">
              <a:latin typeface="Arial Narrow" panose="020B0606020202030204" pitchFamily="34" charset="0"/>
            </a:endParaRPr>
          </a:p>
          <a:p>
            <a:pPr marL="900000" indent="-514350">
              <a:lnSpc>
                <a:spcPts val="3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2600" dirty="0">
                <a:latin typeface="Arial Narrow" panose="020B0606020202030204" pitchFamily="34" charset="0"/>
              </a:rPr>
              <a:t>Общественный престиж журнала  - </a:t>
            </a:r>
            <a:r>
              <a:rPr lang="ru-RU" sz="2600" dirty="0" smtClean="0">
                <a:latin typeface="Arial Narrow" panose="020B0606020202030204" pitchFamily="34" charset="0"/>
              </a:rPr>
              <a:t> вектор </a:t>
            </a:r>
            <a:r>
              <a:rPr lang="en-US" sz="2600" dirty="0" smtClean="0">
                <a:latin typeface="Arial Narrow" panose="020B0606020202030204" pitchFamily="34" charset="0"/>
              </a:rPr>
              <a:t> </a:t>
            </a:r>
            <a:r>
              <a:rPr lang="en-US" sz="2600" b="1" dirty="0" smtClean="0">
                <a:latin typeface="Arial Narrow" panose="020B0606020202030204" pitchFamily="34" charset="0"/>
              </a:rPr>
              <a:t>P</a:t>
            </a:r>
            <a:r>
              <a:rPr lang="en-US" sz="2600" dirty="0" smtClean="0">
                <a:latin typeface="Arial Narrow" panose="020B0606020202030204" pitchFamily="34" charset="0"/>
              </a:rPr>
              <a:t> </a:t>
            </a:r>
            <a:endParaRPr lang="en-US" sz="2600" dirty="0">
              <a:latin typeface="Arial Narrow" panose="020B0606020202030204" pitchFamily="34" charset="0"/>
            </a:endParaRPr>
          </a:p>
          <a:p>
            <a:pPr marL="900000" indent="-514350">
              <a:lnSpc>
                <a:spcPts val="3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2600" dirty="0">
                <a:latin typeface="Arial Narrow" panose="020B0606020202030204" pitchFamily="34" charset="0"/>
              </a:rPr>
              <a:t>Научный уровень </a:t>
            </a:r>
            <a:r>
              <a:rPr lang="ru-RU" sz="2600" dirty="0" smtClean="0">
                <a:latin typeface="Arial Narrow" panose="020B0606020202030204" pitchFamily="34" charset="0"/>
              </a:rPr>
              <a:t>журнала  -  вектор  </a:t>
            </a:r>
            <a:r>
              <a:rPr lang="en-US" sz="2600" b="1" dirty="0" smtClean="0">
                <a:latin typeface="Arial Narrow" panose="020B0606020202030204" pitchFamily="34" charset="0"/>
              </a:rPr>
              <a:t>N</a:t>
            </a:r>
            <a:r>
              <a:rPr lang="ru-RU" sz="2600" dirty="0" smtClean="0">
                <a:latin typeface="Arial Narrow" panose="020B0606020202030204" pitchFamily="34" charset="0"/>
              </a:rPr>
              <a:t> </a:t>
            </a:r>
            <a:endParaRPr lang="en-US" sz="2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29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2910" y="780929"/>
            <a:ext cx="11749182" cy="1754326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7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«Информационный параллелепипед» - матрица </a:t>
            </a:r>
            <a:r>
              <a:rPr lang="en-US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sz="2700" baseline="300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ru-RU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={</a:t>
            </a:r>
            <a:r>
              <a:rPr lang="en-US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sz="2700" baseline="30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700" baseline="-25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mj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r>
              <a:rPr lang="ru-RU" sz="27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, содержащая более </a:t>
            </a:r>
            <a:r>
              <a:rPr lang="ru-RU" sz="2700" dirty="0" smtClean="0">
                <a:solidFill>
                  <a:srgbClr val="8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82 тысяч чисел</a:t>
            </a:r>
            <a:r>
              <a:rPr lang="ru-RU" sz="27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, каждое из которых может быть представлено посредством трех координат - </a:t>
            </a:r>
            <a:r>
              <a:rPr lang="ru-RU" sz="2700" spc="-4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проекций на ось журналов «</a:t>
            </a:r>
            <a:r>
              <a:rPr lang="en-US" sz="2700" spc="-4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k</a:t>
            </a:r>
            <a:r>
              <a:rPr lang="ru-RU" sz="2700" spc="-4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» </a:t>
            </a:r>
            <a:r>
              <a:rPr lang="en-US" sz="2700" spc="-4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(k </a:t>
            </a:r>
            <a:r>
              <a:rPr lang="ru-RU" sz="2700" spc="-4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ru-RU" sz="2700" spc="-40" dirty="0"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ru-RU" sz="2700" spc="-4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[</a:t>
            </a:r>
            <a:r>
              <a:rPr lang="ru-RU" sz="2700" spc="-4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1, 26]</a:t>
            </a:r>
            <a:r>
              <a:rPr lang="en-US" sz="2700" spc="-4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)</a:t>
            </a:r>
            <a:r>
              <a:rPr lang="ru-RU" sz="2700" spc="-4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, ось частных рейтингов журналов «</a:t>
            </a:r>
            <a:r>
              <a:rPr lang="en-US" sz="2700" spc="-4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j</a:t>
            </a:r>
            <a:r>
              <a:rPr lang="ru-RU" sz="2700" spc="-4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» </a:t>
            </a:r>
            <a:r>
              <a:rPr lang="ru-RU" sz="2700" spc="-4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(</a:t>
            </a:r>
            <a:r>
              <a:rPr lang="en-US" sz="2700" spc="-4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j </a:t>
            </a:r>
            <a:r>
              <a:rPr lang="ru-RU" sz="2700" spc="-4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ru-RU" sz="2700" spc="-40" dirty="0"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ru-RU" sz="2700" spc="-4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[</a:t>
            </a:r>
            <a:r>
              <a:rPr lang="ru-RU" sz="2700" spc="-4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1, 3]</a:t>
            </a:r>
            <a:r>
              <a:rPr lang="en-US" sz="2700" spc="-4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)</a:t>
            </a:r>
            <a:r>
              <a:rPr lang="ru-RU" sz="2700" spc="-4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ru-RU" sz="2700" spc="-2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и ось респондентов, ответивших на вопросы анкеты «</a:t>
            </a:r>
            <a:r>
              <a:rPr lang="en-US" sz="2700" spc="-2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m</a:t>
            </a:r>
            <a:r>
              <a:rPr lang="ru-RU" sz="2700" spc="-2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» (</a:t>
            </a:r>
            <a:r>
              <a:rPr lang="en-US" sz="27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m</a:t>
            </a:r>
            <a:r>
              <a:rPr lang="en-US" sz="2700" spc="-2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ru-RU" sz="2700" spc="-2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sz="2700" spc="-2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sz="2700" spc="-2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1</a:t>
            </a:r>
            <a:r>
              <a:rPr lang="ru-RU" sz="2700" spc="-2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,1059]</a:t>
            </a:r>
            <a:r>
              <a:rPr lang="en-US" sz="2700" spc="-2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)</a:t>
            </a:r>
            <a:r>
              <a:rPr lang="ru-RU" sz="2700" spc="-2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ru-RU" sz="2700" i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endParaRPr lang="ru-RU" sz="2700" dirty="0">
              <a:latin typeface="Arial Narrow" panose="020B0606020202030204" pitchFamily="34" charset="0"/>
            </a:endParaRPr>
          </a:p>
        </p:txBody>
      </p:sp>
      <p:pic>
        <p:nvPicPr>
          <p:cNvPr id="11" name="Рисунок 10" descr="D:\Desktop\Проект_наука\Рзультаты опроса\Тексты\3D Куб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11" y="2950232"/>
            <a:ext cx="11749180" cy="3717985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2" name="Прямоугольник 1"/>
          <p:cNvSpPr/>
          <p:nvPr/>
        </p:nvSpPr>
        <p:spPr>
          <a:xfrm>
            <a:off x="232910" y="2425871"/>
            <a:ext cx="11749181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6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Рис.1. </a:t>
            </a:r>
            <a:r>
              <a:rPr lang="ru-RU" sz="26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Информационный параллелепипед данных социологического опроса</a:t>
            </a:r>
            <a:endParaRPr lang="ru-RU" sz="2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2909" y="181639"/>
            <a:ext cx="11749182" cy="47705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6. ОРГАНИЗАЦИЯ ЭМПИРИЧЕСКИХ ДАННЫХ СОЦИОЛОГИЧЕСКОГО ОПРОСА</a:t>
            </a:r>
            <a:endParaRPr lang="ru-RU" sz="2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3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32909" y="713299"/>
            <a:ext cx="11749183" cy="1246495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Aft>
                <a:spcPts val="0"/>
              </a:spcAft>
            </a:pP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 </a:t>
            </a:r>
            <a:r>
              <a:rPr lang="ru-RU" sz="2700" spc="-2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основе </a:t>
            </a:r>
            <a:r>
              <a:rPr lang="ru-RU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полученных в результате социологического опроса эмпирических </a:t>
            </a:r>
            <a:r>
              <a:rPr lang="ru-RU" sz="2700" spc="-2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данных </a:t>
            </a:r>
            <a:r>
              <a:rPr lang="ru-RU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можно для любого журнала с номером </a:t>
            </a:r>
            <a:r>
              <a:rPr lang="en-US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ru-RU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сформировать посредством сечения трехмерной матрицы </a:t>
            </a:r>
            <a:r>
              <a:rPr lang="en-US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соответствующую двухмерную матрицу </a:t>
            </a: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sz="2600" baseline="30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ru-RU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={</a:t>
            </a: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sz="2600" baseline="30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600" baseline="-25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mj</a:t>
            </a:r>
            <a:r>
              <a:rPr lang="ru-RU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 = {</a:t>
            </a:r>
            <a:r>
              <a:rPr lang="en-US" sz="2600" spc="-2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600" baseline="300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baseline="-250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600" spc="-2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spc="-2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600" baseline="300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baseline="-250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600" spc="-2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 baseline="300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baseline="-250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}. </a:t>
            </a:r>
            <a:endParaRPr lang="ru-RU" sz="2600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7922" y="2061090"/>
            <a:ext cx="11724170" cy="2169825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Совокупность таких матриц позволяет создать их пул в результате последовательного расположения друг за другом матриц </a:t>
            </a:r>
            <a:r>
              <a:rPr lang="en-US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sz="2700" baseline="300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характеризующих соответствующие журналы в виде двухмерных матриц. Полученная таким образом двухмерная матрица </a:t>
            </a:r>
            <a:r>
              <a:rPr lang="en-US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{</a:t>
            </a:r>
            <a:r>
              <a:rPr lang="en-US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700" baseline="-250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ij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}, где </a:t>
            </a:r>
            <a:r>
              <a:rPr lang="en-US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ru-RU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(1, </a:t>
            </a:r>
            <a:r>
              <a:rPr lang="en-US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ru-RU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содержит три столбца, характеризующие частные рейтинги </a:t>
            </a:r>
            <a:r>
              <a:rPr lang="en-US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27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7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US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lang="ru-RU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строк, где </a:t>
            </a:r>
            <a:r>
              <a:rPr lang="en-US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ru-RU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1059 </a:t>
            </a:r>
            <a:r>
              <a:rPr lang="en-US" sz="20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spc="-2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spc="-2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800" spc="-2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 </a:t>
            </a:r>
            <a:r>
              <a:rPr lang="ru-RU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82 602 </a:t>
            </a:r>
            <a:r>
              <a:rPr lang="ru-RU" sz="2700" i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(Рис. 2)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700" dirty="0"/>
          </a:p>
        </p:txBody>
      </p:sp>
      <p:pic>
        <p:nvPicPr>
          <p:cNvPr id="7" name="Рисунок 6" descr="C:\Users\lenovo\AppData\Local\Microsoft\Windows\INetCache\Content.Outlook\P2YIQIW0\3D плоскость журналов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10" y="4683201"/>
            <a:ext cx="11749182" cy="2062654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232908" y="4128738"/>
            <a:ext cx="11749183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26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Рис</a:t>
            </a:r>
            <a:r>
              <a:rPr lang="ru-RU" sz="2600" b="1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2. </a:t>
            </a:r>
            <a:r>
              <a:rPr lang="ru-RU" sz="26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Графическое представление двухмерной матрицы </a:t>
            </a:r>
            <a:r>
              <a:rPr lang="en-US" sz="26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endParaRPr lang="ru-RU" sz="2600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2909" y="121252"/>
            <a:ext cx="11749182" cy="47705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7. ПОСТРОЕНИЕ ДВУХМЕРНОЙ МАТРИЦЫ ЧАСТНЫХ РЕЙТИНГОВ</a:t>
            </a:r>
            <a:endParaRPr lang="ru-RU" sz="2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87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5274" y="121252"/>
            <a:ext cx="11823367" cy="47705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2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8. </a:t>
            </a:r>
            <a:r>
              <a:rPr lang="ru-RU" sz="2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ОПРЕДЕЛЕНИЕ  </a:t>
            </a:r>
            <a:r>
              <a:rPr lang="ru-RU" sz="2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ВЕСОВОЙ  ФУНКЦИИ НА ОСНОВЕ  МНОГОМЕРНОГО СТАТИСТИЧЕСКОГО АНАЛИЗА </a:t>
            </a:r>
            <a:endParaRPr lang="ru-RU" sz="21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5274" y="805606"/>
            <a:ext cx="11826817" cy="1631216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Организованная таким образом матрица </a:t>
            </a:r>
            <a:r>
              <a:rPr lang="en-US" sz="27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W 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= {</a:t>
            </a:r>
            <a:r>
              <a:rPr lang="en-US" sz="27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w</a:t>
            </a:r>
            <a:r>
              <a:rPr lang="en-US" sz="2700" baseline="-250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ij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}, содержащая более восьмидесяти тысяч наблюдений значений частных рейтингов </a:t>
            </a:r>
            <a:r>
              <a:rPr lang="en-US" sz="2700" spc="-2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I</a:t>
            </a:r>
            <a:r>
              <a:rPr lang="ru-RU" sz="2700" spc="-2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; </a:t>
            </a:r>
            <a:r>
              <a:rPr lang="en-US" sz="2700" spc="-2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P</a:t>
            </a:r>
            <a:r>
              <a:rPr lang="ru-RU" sz="2700" spc="-2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;</a:t>
            </a:r>
            <a:r>
              <a:rPr lang="ru-RU" sz="27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en-US" sz="27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N</a:t>
            </a:r>
            <a:r>
              <a:rPr lang="ru-RU" sz="27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, позволяет 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выполнить стандартную операцию «снижения размерности» </a:t>
            </a:r>
            <a:r>
              <a:rPr lang="ru-RU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</a:t>
            </a:r>
            <a:r>
              <a:rPr lang="ru-RU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700" baseline="-25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ij</a:t>
            </a:r>
            <a:r>
              <a:rPr lang="ru-RU" sz="2700" spc="-2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и статистически выявить главную компоненту </a:t>
            </a:r>
            <a:r>
              <a:rPr lang="en-US" sz="27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G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</a:rPr>
              <a:t>, определив для нее факторные нагрузки частных рейтингов </a:t>
            </a:r>
            <a:endParaRPr lang="ru-RU" sz="2700" dirty="0"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5275" y="2638677"/>
            <a:ext cx="11826816" cy="1323439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</a:t>
            </a:r>
            <a:r>
              <a:rPr lang="ru-RU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700" baseline="-25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ij</a:t>
            </a:r>
            <a:r>
              <a:rPr lang="ru-RU" sz="2700" spc="-2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700" baseline="30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ru-RU" sz="2700" baseline="-250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7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ru-RU" sz="2700" baseline="-250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7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ru-RU" sz="2700" baseline="-250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27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3000"/>
              </a:lnSpc>
              <a:spcBef>
                <a:spcPts val="600"/>
              </a:spcBef>
            </a:pPr>
            <a:r>
              <a:rPr lang="ru-RU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где 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ru-RU" sz="2700" baseline="-250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7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ru-RU" sz="2700" baseline="-250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7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ru-RU" sz="2700" baseline="-250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факторные нагрузки для частных рейтингов </a:t>
            </a:r>
            <a:r>
              <a:rPr lang="en-US" sz="2700" spc="-2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2700" spc="-2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700" spc="-2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2700" spc="-2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2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главной компоненте, определяющие 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весовую функцию для агрегирования </a:t>
            </a:r>
            <a:r>
              <a:rPr lang="ru-RU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частных 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рейтингов</a:t>
            </a:r>
            <a:endParaRPr lang="ru-RU" sz="27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5276" y="4175982"/>
            <a:ext cx="11826815" cy="1338828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7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Проведение </a:t>
            </a:r>
            <a:r>
              <a:rPr lang="ru-RU" sz="2700" dirty="0">
                <a:latin typeface="Arial Narrow" panose="020B0606020202030204" pitchFamily="34" charset="0"/>
                <a:ea typeface="Times New Roman" panose="02020603050405020304" pitchFamily="18" charset="0"/>
              </a:rPr>
              <a:t>соответствующих расчетов </a:t>
            </a:r>
            <a:r>
              <a:rPr lang="ru-RU" sz="27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на основе факторного анализа («</a:t>
            </a:r>
            <a:r>
              <a:rPr lang="en-US" sz="27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SPSS for </a:t>
            </a:r>
            <a:r>
              <a:rPr lang="en-US" sz="27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Windows</a:t>
            </a:r>
            <a:r>
              <a:rPr lang="ru-RU" sz="27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») позволяет определить значения весов для построения базового рейтинга </a:t>
            </a:r>
            <a:r>
              <a:rPr lang="en-US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sz="2700" baseline="30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k </a:t>
            </a:r>
            <a:r>
              <a:rPr lang="ru-RU" sz="2700" baseline="300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для каждого </a:t>
            </a:r>
            <a:r>
              <a:rPr lang="en-US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ru-RU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-го 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журнала</a:t>
            </a:r>
            <a:r>
              <a:rPr lang="en-US" sz="27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:</a:t>
            </a:r>
            <a:r>
              <a:rPr lang="ru-RU" sz="27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en-US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sz="2700" baseline="300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ru-RU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ru-RU" sz="2700" baseline="-250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700" baseline="300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spc="-2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ru-RU" sz="2700" spc="-2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ru-RU" sz="2700" baseline="-250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2700" spc="-2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700" baseline="30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sz="2700" spc="-2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ru-RU" sz="27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ru-RU" sz="2700" baseline="-25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n-US" sz="2700" spc="-2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700" baseline="300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endParaRPr lang="ru-RU" sz="2700" i="1" dirty="0">
              <a:latin typeface="Arial Narrow" panose="020B0606020202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9535" y="5752323"/>
            <a:ext cx="11829106" cy="913070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ru-RU" sz="27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Подобные расчеты могут быть </a:t>
            </a:r>
            <a:r>
              <a:rPr lang="ru-RU" sz="27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выполнены </a:t>
            </a:r>
            <a:r>
              <a:rPr lang="ru-RU" sz="27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как для общего массива респондентов, так и для любого его сегмента, включая группу респондентов </a:t>
            </a:r>
            <a:r>
              <a:rPr lang="ru-RU" sz="27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«Advanced» 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65644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089100"/>
              </p:ext>
            </p:extLst>
          </p:nvPr>
        </p:nvGraphicFramePr>
        <p:xfrm>
          <a:off x="207039" y="1058178"/>
          <a:ext cx="11846972" cy="37507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2437"/>
                <a:gridCol w="1071208"/>
                <a:gridCol w="934093"/>
                <a:gridCol w="865536"/>
                <a:gridCol w="899815"/>
                <a:gridCol w="1225461"/>
                <a:gridCol w="1328297"/>
                <a:gridCol w="951233"/>
                <a:gridCol w="1216892"/>
                <a:gridCol w="1332000"/>
              </a:tblGrid>
              <a:tr h="116273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Факторные нагрузки</a:t>
                      </a: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(коэффициенты) для частных рейтингов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Начальные собственные значения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Извлечение суммы</a:t>
                      </a: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квадратов нагрузок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КОМПОНЕНТЫ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 Narrow" panose="020B0606020202030204" pitchFamily="34" charset="0"/>
                        </a:rPr>
                        <a:t>I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 Narrow" panose="020B0606020202030204" pitchFamily="34" charset="0"/>
                        </a:rPr>
                        <a:t>P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 Narrow" panose="020B0606020202030204" pitchFamily="34" charset="0"/>
                        </a:rPr>
                        <a:t>N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 Narrow" panose="020B0606020202030204" pitchFamily="34" charset="0"/>
                        </a:rPr>
                        <a:t>Всего</a:t>
                      </a:r>
                      <a:endParaRPr lang="ru-RU" sz="20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 Narrow" panose="020B0606020202030204" pitchFamily="34" charset="0"/>
                        </a:rPr>
                        <a:t>Дисперсия</a:t>
                      </a: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0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 Narrow" panose="020B0606020202030204" pitchFamily="34" charset="0"/>
                        </a:rPr>
                        <a:t>Суммарный %</a:t>
                      </a:r>
                      <a:endParaRPr lang="ru-RU" sz="20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 Narrow" panose="020B0606020202030204" pitchFamily="34" charset="0"/>
                        </a:rPr>
                        <a:t>Всего</a:t>
                      </a:r>
                      <a:endParaRPr lang="ru-RU" sz="20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 Narrow" panose="020B0606020202030204" pitchFamily="34" charset="0"/>
                        </a:rPr>
                        <a:t>Дисперсии</a:t>
                      </a:r>
                    </a:p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 Narrow" panose="020B0606020202030204" pitchFamily="34" charset="0"/>
                        </a:rPr>
                        <a:t>% </a:t>
                      </a:r>
                      <a:endParaRPr lang="ru-RU" sz="20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 Narrow" panose="020B0606020202030204" pitchFamily="34" charset="0"/>
                        </a:rPr>
                        <a:t>Суммарный %</a:t>
                      </a:r>
                      <a:endParaRPr lang="ru-RU" sz="20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46681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Главная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компонента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u="sng" dirty="0" smtClean="0">
                          <a:effectLst/>
                          <a:latin typeface="Arial Narrow" panose="020B0606020202030204" pitchFamily="34" charset="0"/>
                        </a:rPr>
                        <a:t>0,988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u="sng" dirty="0">
                          <a:effectLst/>
                          <a:latin typeface="Arial Narrow" panose="020B0606020202030204" pitchFamily="34" charset="0"/>
                        </a:rPr>
                        <a:t>0,990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u="sng" dirty="0">
                          <a:effectLst/>
                          <a:latin typeface="Arial Narrow" panose="020B0606020202030204" pitchFamily="34" charset="0"/>
                        </a:rPr>
                        <a:t>0,992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2,942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u="sng" dirty="0" smtClean="0">
                          <a:effectLst/>
                          <a:latin typeface="Arial Narrow" panose="020B0606020202030204" pitchFamily="34" charset="0"/>
                        </a:rPr>
                        <a:t>91,066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91,066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2,942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91,066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u="sng" dirty="0" smtClean="0">
                          <a:effectLst/>
                          <a:latin typeface="Arial Narrow" panose="020B0606020202030204" pitchFamily="34" charset="0"/>
                        </a:rPr>
                        <a:t>91,066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46681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Вторая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компонента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0,148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-0,106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0,061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0,035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8,168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99,234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46681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Третья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компонента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- 0,041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0,001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-0,119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0,023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0,766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100,000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7038" y="696987"/>
            <a:ext cx="11800931" cy="387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Табл. 1. Результаты факторного анализа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5531" y="90800"/>
            <a:ext cx="11858479" cy="45140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800"/>
              </a:lnSpc>
            </a:pPr>
            <a:r>
              <a:rPr lang="ru-R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13. РАСЧЕТ  ВЕСОВОЙ  ФУНКЦИИ </a:t>
            </a:r>
            <a:endParaRPr lang="ru-RU" sz="2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437816"/>
              </p:ext>
            </p:extLst>
          </p:nvPr>
        </p:nvGraphicFramePr>
        <p:xfrm>
          <a:off x="195531" y="5750560"/>
          <a:ext cx="11800932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6822"/>
                <a:gridCol w="1966822"/>
                <a:gridCol w="1966822"/>
                <a:gridCol w="1966822"/>
                <a:gridCol w="1966822"/>
                <a:gridCol w="19668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5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ru-RU" sz="2500" baseline="-25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1</a:t>
                      </a:r>
                      <a:endParaRPr lang="ru-RU" sz="2500" baseline="-25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5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ru-RU" sz="2500" baseline="-25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2</a:t>
                      </a:r>
                      <a:endParaRPr lang="ru-RU" sz="2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5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ru-RU" sz="2500" baseline="-25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3</a:t>
                      </a:r>
                      <a:endParaRPr lang="ru-RU" sz="2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ru-RU" sz="2500" baseline="-25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1</a:t>
                      </a:r>
                      <a:endParaRPr lang="ru-RU" sz="2500" baseline="-25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ru-RU" sz="2500" baseline="-25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2</a:t>
                      </a:r>
                      <a:endParaRPr lang="ru-RU" sz="25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ru-RU" sz="2500" baseline="-25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sym typeface="Symbol" panose="05050102010706020507" pitchFamily="18" charset="2"/>
                        </a:rPr>
                        <a:t>3</a:t>
                      </a:r>
                      <a:endParaRPr lang="ru-RU" sz="25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dirty="0" smtClean="0">
                          <a:effectLst/>
                          <a:latin typeface="Arial Narrow" panose="020B0606020202030204" pitchFamily="34" charset="0"/>
                        </a:rPr>
                        <a:t>0,988</a:t>
                      </a:r>
                      <a:endParaRPr lang="ru-RU" sz="240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dirty="0">
                          <a:effectLst/>
                          <a:latin typeface="Arial Narrow" panose="020B0606020202030204" pitchFamily="34" charset="0"/>
                        </a:rPr>
                        <a:t>0,990</a:t>
                      </a:r>
                      <a:endParaRPr lang="ru-RU" sz="240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4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dirty="0">
                          <a:effectLst/>
                          <a:latin typeface="Arial Narrow" panose="020B0606020202030204" pitchFamily="34" charset="0"/>
                        </a:rPr>
                        <a:t>0,992</a:t>
                      </a:r>
                      <a:endParaRPr lang="ru-RU" sz="2400" u="none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500" u="sng" dirty="0" smtClean="0">
                          <a:latin typeface="Arial Narrow" panose="020B0606020202030204" pitchFamily="34" charset="0"/>
                        </a:rPr>
                        <a:t>0,330</a:t>
                      </a:r>
                      <a:endParaRPr lang="ru-RU" sz="2500" u="sng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500" u="sng" dirty="0" smtClean="0">
                          <a:latin typeface="Arial Narrow" panose="020B0606020202030204" pitchFamily="34" charset="0"/>
                        </a:rPr>
                        <a:t>0,334</a:t>
                      </a:r>
                      <a:endParaRPr lang="ru-RU" sz="2500" u="sng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500" u="sng" dirty="0" smtClean="0">
                          <a:latin typeface="Arial Narrow" panose="020B0606020202030204" pitchFamily="34" charset="0"/>
                        </a:rPr>
                        <a:t>0,336</a:t>
                      </a:r>
                      <a:endParaRPr lang="ru-RU" sz="2500" u="sng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727753"/>
              </p:ext>
            </p:extLst>
          </p:nvPr>
        </p:nvGraphicFramePr>
        <p:xfrm>
          <a:off x="195531" y="5312303"/>
          <a:ext cx="11800932" cy="4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0466"/>
                <a:gridCol w="5900466"/>
              </a:tblGrid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Факторные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нагрузки в компоненте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Нормированные веса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32047" y="4973750"/>
            <a:ext cx="11800931" cy="387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Табл. 2. Весовая функция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5531" y="55720"/>
            <a:ext cx="11858479" cy="45140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800"/>
              </a:lnSpc>
            </a:pPr>
            <a:r>
              <a:rPr lang="ru-R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13. РАСЧЕТ  ВЕСОВОЙ  ФУНКЦИИ </a:t>
            </a:r>
            <a:endParaRPr lang="ru-RU" sz="2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5531" y="56294"/>
            <a:ext cx="11858479" cy="45140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800"/>
              </a:lnSpc>
            </a:pPr>
            <a:r>
              <a:rPr lang="ru-R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9. РАСЧЕТ  ВЕСОВОЙ  ФУНКЦИИ </a:t>
            </a:r>
            <a:endParaRPr lang="ru-RU" sz="2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04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0769" y="165329"/>
            <a:ext cx="11947585" cy="56489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4200"/>
              </a:lnSpc>
              <a:spcBef>
                <a:spcPts val="600"/>
              </a:spcBef>
              <a:spcAft>
                <a:spcPts val="0"/>
              </a:spcAft>
            </a:pPr>
            <a:endParaRPr lang="ru-RU" sz="2400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0768" y="2230450"/>
            <a:ext cx="11947585" cy="209288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600"/>
              </a:lnSpc>
            </a:pPr>
            <a:endParaRPr lang="ru-RU" sz="3200" b="1" dirty="0" smtClean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4200"/>
              </a:lnSpc>
            </a:pPr>
            <a:r>
              <a:rPr lang="ru-RU" sz="3200" i="1" u="sng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Часть </a:t>
            </a:r>
            <a:r>
              <a:rPr lang="en-US" sz="3200" i="1" u="sng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</a:t>
            </a:r>
          </a:p>
          <a:p>
            <a:pPr algn="ctr">
              <a:lnSpc>
                <a:spcPts val="4200"/>
              </a:lnSpc>
            </a:pPr>
            <a:r>
              <a:rPr lang="ru-RU" sz="3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РЕШЕНИЕ ВТОРОЙ ЗАДАЧИ   </a:t>
            </a:r>
          </a:p>
          <a:p>
            <a:pPr algn="ctr">
              <a:lnSpc>
                <a:spcPts val="3600"/>
              </a:lnSpc>
            </a:pPr>
            <a:endParaRPr lang="ru-RU" sz="32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6522" y="6175061"/>
            <a:ext cx="11947585" cy="50719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600"/>
              </a:lnSpc>
              <a:spcBef>
                <a:spcPts val="600"/>
              </a:spcBef>
              <a:spcAft>
                <a:spcPts val="0"/>
              </a:spcAft>
            </a:pPr>
            <a:endParaRPr lang="ru-RU" sz="2400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20768" y="828136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123647" y="2150850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129395" y="4382216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126518" y="6113242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2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1305" y="924402"/>
            <a:ext cx="11898710" cy="1015663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ru-RU" sz="2900" dirty="0">
                <a:latin typeface="Arial Narrow" panose="020B0606020202030204" pitchFamily="34" charset="0"/>
                <a:ea typeface="Times New Roman" panose="02020603050405020304" pitchFamily="18" charset="0"/>
              </a:rPr>
              <a:t>С точки зрения </a:t>
            </a:r>
            <a:r>
              <a:rPr lang="ru-RU" sz="29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методологии, </a:t>
            </a:r>
            <a:r>
              <a:rPr lang="ru-RU" sz="29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наиболее сложной </a:t>
            </a:r>
            <a:r>
              <a:rPr lang="ru-RU" sz="2900" dirty="0">
                <a:latin typeface="Arial Narrow" panose="020B0606020202030204" pitchFamily="34" charset="0"/>
                <a:ea typeface="Times New Roman" panose="02020603050405020304" pitchFamily="18" charset="0"/>
              </a:rPr>
              <a:t>является проблема отбора </a:t>
            </a:r>
            <a:r>
              <a:rPr lang="ru-RU" sz="29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экспертов, чьи оценки могут служить основанием </a:t>
            </a:r>
            <a:r>
              <a:rPr lang="ru-RU" sz="2900" dirty="0">
                <a:latin typeface="Arial Narrow" panose="020B0606020202030204" pitchFamily="34" charset="0"/>
                <a:ea typeface="Times New Roman" panose="02020603050405020304" pitchFamily="18" charset="0"/>
              </a:rPr>
              <a:t>для ранжирования </a:t>
            </a:r>
            <a:r>
              <a:rPr lang="ru-RU" sz="29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журналов</a:t>
            </a:r>
            <a:endParaRPr lang="ru-RU" sz="2900" dirty="0">
              <a:latin typeface="Arial Narrow" panose="020B0606020202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5274" y="121252"/>
            <a:ext cx="11889211" cy="47705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9.  ВЫБОР  ЭКСПЕРТОВ ДЛЯ РАНЖИРОВАНИЯ ЖУРНАЛОВ </a:t>
            </a:r>
            <a:endParaRPr lang="ru-RU" sz="2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8591" y="2321550"/>
            <a:ext cx="11875894" cy="1938992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Это не новая проблема. Начиная с попыток построения репрезентативной выборки методом «снежный ком» </a:t>
            </a:r>
            <a:r>
              <a:rPr lang="ru-RU" sz="20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(Дежина, Дашкеев, </a:t>
            </a: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2008</a:t>
            </a:r>
            <a:r>
              <a:rPr lang="ru-RU" sz="20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, с. </a:t>
            </a: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12</a:t>
            </a: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; </a:t>
            </a: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Проект </a:t>
            </a:r>
            <a:r>
              <a:rPr lang="ru-RU" sz="20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НИУ ВШЭ, </a:t>
            </a: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2015</a:t>
            </a:r>
            <a:r>
              <a:rPr lang="ru-RU" sz="20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, </a:t>
            </a: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с.2) </a:t>
            </a: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</a:rPr>
              <a:t>и кончая 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исключительно авторским выбором группы экспертов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(</a:t>
            </a:r>
            <a:r>
              <a:rPr lang="ru-RU" sz="20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Балацкий, </a:t>
            </a: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Екимова, 2015, с.104)</a:t>
            </a:r>
            <a:r>
              <a:rPr lang="ru-RU" sz="2800" dirty="0" smtClean="0">
                <a:latin typeface="Arial Narrow" panose="020B0606020202030204" pitchFamily="34" charset="0"/>
              </a:rPr>
              <a:t>,</a:t>
            </a: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</a:rPr>
              <a:t>такие 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решения были </a:t>
            </a: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</a:rPr>
              <a:t>и 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они всегда </a:t>
            </a: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</a:rPr>
              <a:t>вызывали 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соответствующие споры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20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(Рубинштейн, </a:t>
            </a: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2016</a:t>
            </a: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) </a:t>
            </a:r>
            <a:endParaRPr lang="ru-RU" sz="2000" i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8592" y="5023355"/>
            <a:ext cx="11875894" cy="1477328"/>
          </a:xfrm>
          <a:prstGeom prst="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В этом исследовании использован принципиально новый подход, в основе которого лежит гипотеза о существовании внутри совокупности опрашиваемых </a:t>
            </a: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</a:rPr>
              <a:t>специалистов 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подмножества экспертов, удовлетворяющих исходно заданным критериям </a:t>
            </a:r>
            <a:endParaRPr lang="ru-RU" sz="28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203200" y="4641273"/>
            <a:ext cx="11850975" cy="330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32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3896" y="773501"/>
            <a:ext cx="11818195" cy="1323439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соответствии с принятыми дефинициями </a:t>
            </a: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выделение 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группы респондентов</a:t>
            </a: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«Advanced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из общего их массива </a:t>
            </a: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группы 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журналов 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«</a:t>
            </a:r>
            <a:r>
              <a:rPr lang="en-US" sz="28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Leaders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» 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общего списка анализируемых изданий рассматривается </a:t>
            </a: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качестве 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итеративного процесса</a:t>
            </a:r>
            <a:endParaRPr lang="ru-RU" sz="28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3895" y="2268216"/>
            <a:ext cx="11818195" cy="1323439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качестве начального приближения к группе журналов 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Leaders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 используется вся </a:t>
            </a: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совокупность анализируемых изданий, что позволяет выделить в соответствии с принятой дефиницией и первое приближение к группе 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респондентов «Advanced</a:t>
            </a:r>
            <a:r>
              <a:rPr lang="ru-RU" sz="2800" baseline="-250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28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3895" y="3803597"/>
            <a:ext cx="11818195" cy="1733808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основе ответов на вопросы анкеты респондентов данной группы «Advanced</a:t>
            </a:r>
            <a:r>
              <a:rPr lang="ru-RU" sz="2800" baseline="-250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можно рассчитать </a:t>
            </a: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частные и агрегированный рейтинги, в соответствии с которыми в качестве следующего приближения выбираются девять изданий с наибольшими значениями агрегированного рейтинга - 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группа </a:t>
            </a: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журналов 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Leaders</a:t>
            </a:r>
            <a:r>
              <a:rPr lang="ru-RU" sz="2800" baseline="-250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3895" y="5748135"/>
            <a:ext cx="11818195" cy="913070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ts val="3200"/>
              </a:lnSpc>
              <a:spcAft>
                <a:spcPts val="0"/>
              </a:spcAft>
            </a:pP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Данный </a:t>
            </a: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процесс продолжается до тех пор, пока результаты следующей итерации не станут тождественными результатам предыдущей 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итерации</a:t>
            </a:r>
            <a:r>
              <a:rPr lang="ru-RU" sz="2800" i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i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5274" y="86746"/>
            <a:ext cx="11826817" cy="47705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10.  ОПРЕДЕЛЕНИЕ  </a:t>
            </a:r>
            <a:r>
              <a:rPr lang="ru-RU" sz="2200" b="1" dirty="0" smtClean="0">
                <a:solidFill>
                  <a:schemeClr val="bg1">
                    <a:lumMod val="95000"/>
                  </a:schemeClr>
                </a:solidFill>
                <a:latin typeface="Arial Narrow" panose="020B0606020202030204" pitchFamily="34" charset="0"/>
              </a:rPr>
              <a:t>РЕСПОНДЕНТОВ </a:t>
            </a:r>
            <a:r>
              <a:rPr lang="ru-RU" sz="2200" b="1" dirty="0" smtClean="0">
                <a:solidFill>
                  <a:schemeClr val="bg1">
                    <a:lumMod val="9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«ADVANCED»</a:t>
            </a:r>
            <a:r>
              <a:rPr lang="en-US" sz="2200" b="1" dirty="0" smtClean="0">
                <a:solidFill>
                  <a:schemeClr val="bg1">
                    <a:lumMod val="9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solidFill>
                  <a:schemeClr val="bg1">
                    <a:lumMod val="9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ЖУРНАЛОВ «</a:t>
            </a:r>
            <a:r>
              <a:rPr lang="en-US" sz="2200" b="1" dirty="0" smtClean="0">
                <a:solidFill>
                  <a:schemeClr val="bg1">
                    <a:lumMod val="9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LEADERS</a:t>
            </a:r>
            <a:r>
              <a:rPr lang="ru-RU" sz="2200" b="1" dirty="0" smtClean="0">
                <a:solidFill>
                  <a:schemeClr val="bg1">
                    <a:lumMod val="9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endParaRPr lang="ru-RU" sz="2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4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0769" y="87695"/>
            <a:ext cx="11947585" cy="56489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4200"/>
              </a:lnSpc>
              <a:spcBef>
                <a:spcPts val="600"/>
              </a:spcBef>
              <a:spcAft>
                <a:spcPts val="0"/>
              </a:spcAft>
            </a:pPr>
            <a:endParaRPr lang="ru-RU" sz="2400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0768" y="2509077"/>
            <a:ext cx="11947585" cy="216982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600"/>
              </a:lnSpc>
            </a:pPr>
            <a:endParaRPr lang="ru-RU" sz="3200" b="1" dirty="0" smtClean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4200"/>
              </a:lnSpc>
              <a:spcBef>
                <a:spcPts val="3000"/>
              </a:spcBef>
              <a:spcAft>
                <a:spcPts val="1800"/>
              </a:spcAft>
            </a:pPr>
            <a:r>
              <a:rPr lang="ru-RU" sz="3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ВВЕДЕНИЕ </a:t>
            </a:r>
          </a:p>
          <a:p>
            <a:pPr algn="ctr">
              <a:lnSpc>
                <a:spcPts val="3600"/>
              </a:lnSpc>
            </a:pPr>
            <a:endParaRPr lang="ru-RU" sz="32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6952" y="6216758"/>
            <a:ext cx="11947585" cy="50719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600"/>
              </a:lnSpc>
              <a:spcBef>
                <a:spcPts val="600"/>
              </a:spcBef>
              <a:spcAft>
                <a:spcPts val="0"/>
              </a:spcAft>
            </a:pPr>
            <a:endParaRPr lang="ru-RU" sz="2400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20768" y="828136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120768" y="2442938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120768" y="4727127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126518" y="6113242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397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402" y="581845"/>
            <a:ext cx="3450566" cy="861774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2600" dirty="0" smtClean="0">
                <a:latin typeface="Arial Narrow" panose="020B0606020202030204" pitchFamily="34" charset="0"/>
              </a:rPr>
              <a:t>Совокупность журналов</a:t>
            </a:r>
          </a:p>
          <a:p>
            <a:pPr algn="ctr">
              <a:lnSpc>
                <a:spcPts val="3000"/>
              </a:lnSpc>
            </a:pPr>
            <a:r>
              <a:rPr lang="ru-RU" sz="2600" dirty="0" smtClean="0">
                <a:latin typeface="Arial Narrow" panose="020B0606020202030204" pitchFamily="34" charset="0"/>
              </a:rPr>
              <a:t>«</a:t>
            </a:r>
            <a:r>
              <a:rPr lang="en-US" sz="2800" dirty="0" smtClean="0"/>
              <a:t>Leaders</a:t>
            </a:r>
            <a:r>
              <a:rPr lang="en-US" sz="2600" baseline="-25000" dirty="0" smtClean="0">
                <a:latin typeface="Arial Narrow" panose="020B0606020202030204" pitchFamily="34" charset="0"/>
              </a:rPr>
              <a:t>0</a:t>
            </a:r>
            <a:r>
              <a:rPr lang="ru-RU" sz="2600" dirty="0" smtClean="0">
                <a:latin typeface="Arial Narrow" panose="020B0606020202030204" pitchFamily="34" charset="0"/>
              </a:rPr>
              <a:t>»</a:t>
            </a:r>
            <a:endParaRPr lang="ru-RU" sz="2600" dirty="0">
              <a:latin typeface="Arial Narrow" panose="020B0606020202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61392" y="1665919"/>
            <a:ext cx="2749731" cy="861774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2600" dirty="0">
                <a:latin typeface="Arial Narrow" panose="020B0606020202030204" pitchFamily="34" charset="0"/>
              </a:rPr>
              <a:t>Рейтинги </a:t>
            </a:r>
            <a:r>
              <a:rPr lang="ru-RU" sz="2600" dirty="0" smtClean="0">
                <a:latin typeface="Arial Narrow" panose="020B0606020202030204" pitchFamily="34" charset="0"/>
              </a:rPr>
              <a:t>журналов</a:t>
            </a:r>
            <a:endParaRPr lang="en-US" sz="2600" dirty="0">
              <a:latin typeface="Arial Narrow" panose="020B0606020202030204" pitchFamily="34" charset="0"/>
            </a:endParaRPr>
          </a:p>
          <a:p>
            <a:pPr algn="ctr">
              <a:lnSpc>
                <a:spcPts val="3000"/>
              </a:lnSpc>
            </a:pPr>
            <a:r>
              <a:rPr lang="en-US" sz="2400" b="1" smtClean="0">
                <a:latin typeface="Arial Narrow" panose="020B0606020202030204" pitchFamily="34" charset="0"/>
              </a:rPr>
              <a:t>R</a:t>
            </a:r>
            <a:r>
              <a:rPr lang="en-US" sz="2400" b="1" baseline="-25000" smtClean="0">
                <a:latin typeface="Arial Narrow" panose="020B0606020202030204" pitchFamily="34" charset="0"/>
              </a:rPr>
              <a:t>I</a:t>
            </a:r>
            <a:r>
              <a:rPr lang="ru-RU" sz="2400" baseline="30000" smtClean="0">
                <a:latin typeface="Arial Narrow" panose="020B0606020202030204" pitchFamily="34" charset="0"/>
              </a:rPr>
              <a:t>1</a:t>
            </a:r>
            <a:r>
              <a:rPr lang="en-US" sz="2400" smtClean="0">
                <a:latin typeface="Arial Narrow" panose="020B0606020202030204" pitchFamily="34" charset="0"/>
              </a:rPr>
              <a:t>;</a:t>
            </a:r>
            <a:r>
              <a:rPr lang="en-US" sz="2400" b="1" smtClean="0">
                <a:latin typeface="Arial Narrow" panose="020B0606020202030204" pitchFamily="34" charset="0"/>
              </a:rPr>
              <a:t>  R</a:t>
            </a:r>
            <a:r>
              <a:rPr lang="en-US" sz="2400" b="1" baseline="-25000" smtClean="0">
                <a:latin typeface="Arial Narrow" panose="020B0606020202030204" pitchFamily="34" charset="0"/>
              </a:rPr>
              <a:t>P</a:t>
            </a:r>
            <a:r>
              <a:rPr lang="ru-RU" sz="2400" baseline="30000" smtClean="0">
                <a:latin typeface="Arial Narrow" panose="020B0606020202030204" pitchFamily="34" charset="0"/>
              </a:rPr>
              <a:t>1</a:t>
            </a:r>
            <a:r>
              <a:rPr lang="en-US" sz="2400" smtClean="0">
                <a:latin typeface="Arial Narrow" panose="020B0606020202030204" pitchFamily="34" charset="0"/>
              </a:rPr>
              <a:t>;</a:t>
            </a:r>
            <a:r>
              <a:rPr lang="en-US" sz="2400" b="1" smtClean="0">
                <a:latin typeface="Arial Narrow" panose="020B0606020202030204" pitchFamily="34" charset="0"/>
              </a:rPr>
              <a:t>  R</a:t>
            </a:r>
            <a:r>
              <a:rPr lang="en-US" sz="2400" b="1" baseline="-25000" smtClean="0">
                <a:latin typeface="Arial Narrow" panose="020B0606020202030204" pitchFamily="34" charset="0"/>
              </a:rPr>
              <a:t>N</a:t>
            </a:r>
            <a:r>
              <a:rPr lang="ru-RU" sz="2400" baseline="30000" smtClean="0">
                <a:latin typeface="Arial Narrow" panose="020B0606020202030204" pitchFamily="34" charset="0"/>
              </a:rPr>
              <a:t>1</a:t>
            </a:r>
            <a:r>
              <a:rPr lang="en-US" sz="2400" smtClean="0">
                <a:latin typeface="Arial Narrow" panose="020B0606020202030204" pitchFamily="34" charset="0"/>
              </a:rPr>
              <a:t>;</a:t>
            </a:r>
            <a:r>
              <a:rPr lang="en-US" sz="2400" b="1" smtClean="0">
                <a:latin typeface="Arial Narrow" panose="020B0606020202030204" pitchFamily="34" charset="0"/>
              </a:rPr>
              <a:t>  R</a:t>
            </a:r>
            <a:r>
              <a:rPr lang="ru-RU" sz="2400" baseline="30000" smtClean="0">
                <a:latin typeface="Arial Narrow" panose="020B0606020202030204" pitchFamily="34" charset="0"/>
              </a:rPr>
              <a:t>1</a:t>
            </a:r>
            <a:r>
              <a:rPr lang="en-US" sz="2400" smtClean="0">
                <a:latin typeface="Arial Narrow" panose="020B0606020202030204" pitchFamily="34" charset="0"/>
              </a:rPr>
              <a:t>;</a:t>
            </a:r>
            <a:r>
              <a:rPr lang="en-US" sz="2400" b="1" smtClean="0">
                <a:latin typeface="Arial Narrow" panose="020B0606020202030204" pitchFamily="34" charset="0"/>
              </a:rPr>
              <a:t> </a:t>
            </a:r>
            <a:endParaRPr lang="ru-RU" sz="2400" dirty="0">
              <a:latin typeface="Arial Narrow" panose="020B0606020202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93924" y="581838"/>
            <a:ext cx="2717200" cy="861774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2400" dirty="0" smtClean="0">
                <a:latin typeface="Arial Narrow" panose="020B0606020202030204" pitchFamily="34" charset="0"/>
              </a:rPr>
              <a:t>Группа респондентов  </a:t>
            </a:r>
            <a:r>
              <a:rPr lang="ru-RU" sz="2600" dirty="0">
                <a:latin typeface="Arial Narrow" panose="020B0606020202030204" pitchFamily="34" charset="0"/>
              </a:rPr>
              <a:t>«</a:t>
            </a:r>
            <a:r>
              <a:rPr lang="en-US" sz="2600" dirty="0" smtClean="0">
                <a:latin typeface="Arial Narrow" panose="020B0606020202030204" pitchFamily="34" charset="0"/>
              </a:rPr>
              <a:t>Advanced</a:t>
            </a:r>
            <a:r>
              <a:rPr lang="en-US" sz="2600" baseline="-25000" dirty="0">
                <a:latin typeface="Arial Narrow" panose="020B0606020202030204" pitchFamily="34" charset="0"/>
              </a:rPr>
              <a:t>0</a:t>
            </a:r>
            <a:r>
              <a:rPr lang="ru-RU" sz="2600" dirty="0" smtClean="0">
                <a:latin typeface="Arial Narrow" panose="020B0606020202030204" pitchFamily="34" charset="0"/>
              </a:rPr>
              <a:t>»</a:t>
            </a:r>
            <a:endParaRPr lang="en-US" sz="2600" dirty="0">
              <a:latin typeface="Arial Narrow" panose="020B0606020202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9781" y="2303131"/>
            <a:ext cx="3450567" cy="86177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2600" dirty="0" smtClean="0">
                <a:latin typeface="Arial Narrow" panose="020B0606020202030204" pitchFamily="34" charset="0"/>
              </a:rPr>
              <a:t>Группа журналов</a:t>
            </a:r>
          </a:p>
          <a:p>
            <a:pPr algn="ctr">
              <a:lnSpc>
                <a:spcPts val="3000"/>
              </a:lnSpc>
            </a:pPr>
            <a:r>
              <a:rPr lang="ru-RU" sz="2600" dirty="0" smtClean="0">
                <a:latin typeface="Arial Narrow" panose="020B0606020202030204" pitchFamily="34" charset="0"/>
              </a:rPr>
              <a:t>«</a:t>
            </a:r>
            <a:r>
              <a:rPr lang="en-US" sz="2800" dirty="0" smtClean="0"/>
              <a:t>Leaders</a:t>
            </a:r>
            <a:r>
              <a:rPr lang="ru-RU" sz="2600" baseline="-25000" dirty="0" smtClean="0">
                <a:latin typeface="Arial Narrow" panose="020B0606020202030204" pitchFamily="34" charset="0"/>
              </a:rPr>
              <a:t>1</a:t>
            </a:r>
            <a:r>
              <a:rPr lang="ru-RU" sz="2600" dirty="0" smtClean="0">
                <a:latin typeface="Arial Narrow" panose="020B0606020202030204" pitchFamily="34" charset="0"/>
              </a:rPr>
              <a:t>»</a:t>
            </a:r>
            <a:endParaRPr lang="ru-RU" sz="2600" dirty="0">
              <a:latin typeface="Arial Narrow" panose="020B0606020202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643658" y="2363511"/>
            <a:ext cx="3343888" cy="861774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2600" dirty="0" smtClean="0">
                <a:latin typeface="Arial Narrow" panose="020B0606020202030204" pitchFamily="34" charset="0"/>
              </a:rPr>
              <a:t>Группа респондентов  </a:t>
            </a:r>
            <a:r>
              <a:rPr lang="ru-RU" sz="2600" dirty="0">
                <a:latin typeface="Arial Narrow" panose="020B0606020202030204" pitchFamily="34" charset="0"/>
              </a:rPr>
              <a:t>«</a:t>
            </a:r>
            <a:r>
              <a:rPr lang="en-US" sz="2600" smtClean="0">
                <a:latin typeface="Arial Narrow" panose="020B0606020202030204" pitchFamily="34" charset="0"/>
              </a:rPr>
              <a:t>Advanced</a:t>
            </a:r>
            <a:r>
              <a:rPr lang="ru-RU" sz="2600" baseline="-25000" smtClean="0">
                <a:latin typeface="Arial Narrow" panose="020B0606020202030204" pitchFamily="34" charset="0"/>
              </a:rPr>
              <a:t>2</a:t>
            </a:r>
            <a:r>
              <a:rPr lang="ru-RU" sz="2600" smtClean="0">
                <a:latin typeface="Arial Narrow" panose="020B0606020202030204" pitchFamily="34" charset="0"/>
              </a:rPr>
              <a:t>»</a:t>
            </a:r>
            <a:endParaRPr lang="en-US" sz="2600" dirty="0">
              <a:latin typeface="Arial Narrow" panose="020B060602020203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35906" y="3183678"/>
            <a:ext cx="2778087" cy="861774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2600" dirty="0">
                <a:latin typeface="Arial Narrow" panose="020B0606020202030204" pitchFamily="34" charset="0"/>
              </a:rPr>
              <a:t>Рейтинги </a:t>
            </a:r>
            <a:r>
              <a:rPr lang="ru-RU" sz="2600" dirty="0" smtClean="0">
                <a:latin typeface="Arial Narrow" panose="020B0606020202030204" pitchFamily="34" charset="0"/>
              </a:rPr>
              <a:t>журналов</a:t>
            </a:r>
            <a:endParaRPr lang="en-US" sz="2600" dirty="0">
              <a:latin typeface="Arial Narrow" panose="020B0606020202030204" pitchFamily="34" charset="0"/>
            </a:endParaRPr>
          </a:p>
          <a:p>
            <a:pPr algn="ctr">
              <a:lnSpc>
                <a:spcPts val="3000"/>
              </a:lnSpc>
            </a:pPr>
            <a:r>
              <a:rPr lang="en-US" sz="2400" b="1" smtClean="0">
                <a:latin typeface="Arial Narrow" panose="020B0606020202030204" pitchFamily="34" charset="0"/>
              </a:rPr>
              <a:t>R</a:t>
            </a:r>
            <a:r>
              <a:rPr lang="en-US" sz="2400" b="1" baseline="-25000" smtClean="0">
                <a:latin typeface="Arial Narrow" panose="020B0606020202030204" pitchFamily="34" charset="0"/>
              </a:rPr>
              <a:t>I</a:t>
            </a:r>
            <a:r>
              <a:rPr lang="ru-RU" sz="2400" baseline="30000" smtClean="0">
                <a:latin typeface="Arial Narrow" panose="020B0606020202030204" pitchFamily="34" charset="0"/>
              </a:rPr>
              <a:t>2</a:t>
            </a:r>
            <a:r>
              <a:rPr lang="en-US" sz="2400" smtClean="0">
                <a:latin typeface="Arial Narrow" panose="020B0606020202030204" pitchFamily="34" charset="0"/>
              </a:rPr>
              <a:t>;</a:t>
            </a:r>
            <a:r>
              <a:rPr lang="en-US" sz="2400" b="1" smtClean="0">
                <a:latin typeface="Arial Narrow" panose="020B0606020202030204" pitchFamily="34" charset="0"/>
              </a:rPr>
              <a:t>  R</a:t>
            </a:r>
            <a:r>
              <a:rPr lang="en-US" sz="2400" b="1" baseline="-25000" smtClean="0">
                <a:latin typeface="Arial Narrow" panose="020B0606020202030204" pitchFamily="34" charset="0"/>
              </a:rPr>
              <a:t>P</a:t>
            </a:r>
            <a:r>
              <a:rPr lang="ru-RU" sz="2400" baseline="30000" smtClean="0">
                <a:latin typeface="Arial Narrow" panose="020B0606020202030204" pitchFamily="34" charset="0"/>
              </a:rPr>
              <a:t>2</a:t>
            </a:r>
            <a:r>
              <a:rPr lang="en-US" sz="2400" smtClean="0">
                <a:latin typeface="Arial Narrow" panose="020B0606020202030204" pitchFamily="34" charset="0"/>
              </a:rPr>
              <a:t>;</a:t>
            </a:r>
            <a:r>
              <a:rPr lang="en-US" sz="2400" b="1" smtClean="0">
                <a:latin typeface="Arial Narrow" panose="020B0606020202030204" pitchFamily="34" charset="0"/>
              </a:rPr>
              <a:t>  R</a:t>
            </a:r>
            <a:r>
              <a:rPr lang="en-US" sz="2400" b="1" baseline="-25000" smtClean="0">
                <a:latin typeface="Arial Narrow" panose="020B0606020202030204" pitchFamily="34" charset="0"/>
              </a:rPr>
              <a:t>N</a:t>
            </a:r>
            <a:r>
              <a:rPr lang="ru-RU" sz="2400" baseline="30000" smtClean="0">
                <a:latin typeface="Arial Narrow" panose="020B0606020202030204" pitchFamily="34" charset="0"/>
              </a:rPr>
              <a:t>2</a:t>
            </a:r>
            <a:r>
              <a:rPr lang="en-US" sz="2400" smtClean="0">
                <a:latin typeface="Arial Narrow" panose="020B0606020202030204" pitchFamily="34" charset="0"/>
              </a:rPr>
              <a:t>; </a:t>
            </a:r>
            <a:r>
              <a:rPr lang="en-US" sz="2400" b="1" smtClean="0">
                <a:latin typeface="Arial Narrow" panose="020B0606020202030204" pitchFamily="34" charset="0"/>
              </a:rPr>
              <a:t>R</a:t>
            </a:r>
            <a:r>
              <a:rPr lang="ru-RU" sz="2400" baseline="30000" smtClean="0">
                <a:latin typeface="Arial Narrow" panose="020B0606020202030204" pitchFamily="34" charset="0"/>
              </a:rPr>
              <a:t>2</a:t>
            </a:r>
            <a:r>
              <a:rPr lang="en-US" sz="2400" b="1" smtClean="0">
                <a:latin typeface="Arial Narrow" panose="020B0606020202030204" pitchFamily="34" charset="0"/>
              </a:rPr>
              <a:t> </a:t>
            </a:r>
            <a:endParaRPr lang="ru-RU" sz="2400" dirty="0">
              <a:latin typeface="Arial Narrow" panose="020B060602020203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98407" y="4036668"/>
            <a:ext cx="3450567" cy="861774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2600" dirty="0" smtClean="0">
                <a:latin typeface="Arial Narrow" panose="020B0606020202030204" pitchFamily="34" charset="0"/>
              </a:rPr>
              <a:t>Группа журналов</a:t>
            </a:r>
          </a:p>
          <a:p>
            <a:pPr algn="ctr">
              <a:lnSpc>
                <a:spcPts val="3000"/>
              </a:lnSpc>
            </a:pPr>
            <a:r>
              <a:rPr lang="ru-RU" sz="2600" dirty="0" smtClean="0">
                <a:latin typeface="Arial Narrow" panose="020B0606020202030204" pitchFamily="34" charset="0"/>
              </a:rPr>
              <a:t>«</a:t>
            </a:r>
            <a:r>
              <a:rPr lang="en-US" sz="2800" dirty="0" smtClean="0"/>
              <a:t>Leaders</a:t>
            </a:r>
            <a:r>
              <a:rPr lang="en-US" sz="2600" baseline="-25000" dirty="0" smtClean="0">
                <a:latin typeface="Arial Narrow" panose="020B0606020202030204" pitchFamily="34" charset="0"/>
              </a:rPr>
              <a:t>2</a:t>
            </a:r>
            <a:r>
              <a:rPr lang="ru-RU" sz="2600" dirty="0" smtClean="0">
                <a:latin typeface="Arial Narrow" panose="020B0606020202030204" pitchFamily="34" charset="0"/>
              </a:rPr>
              <a:t>»</a:t>
            </a:r>
            <a:endParaRPr lang="ru-RU" sz="2600" dirty="0">
              <a:latin typeface="Arial Narrow" panose="020B0606020202030204" pitchFamily="34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3804249" y="4499553"/>
            <a:ext cx="4606506" cy="0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4" idx="3"/>
            <a:endCxn id="25" idx="1"/>
          </p:cNvCxnSpPr>
          <p:nvPr/>
        </p:nvCxnSpPr>
        <p:spPr>
          <a:xfrm flipV="1">
            <a:off x="3648968" y="1012725"/>
            <a:ext cx="1144956" cy="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3628852" y="2838585"/>
            <a:ext cx="4994690" cy="26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1894938" y="1974704"/>
            <a:ext cx="2876" cy="32842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1878072" y="1959886"/>
            <a:ext cx="2846330" cy="105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 flipH="1" flipV="1">
            <a:off x="7511123" y="3692118"/>
            <a:ext cx="2803580" cy="92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>
            <a:stCxn id="35" idx="2"/>
          </p:cNvCxnSpPr>
          <p:nvPr/>
        </p:nvCxnSpPr>
        <p:spPr>
          <a:xfrm flipH="1">
            <a:off x="10314703" y="3225285"/>
            <a:ext cx="899" cy="4668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flipV="1">
            <a:off x="1894938" y="3681911"/>
            <a:ext cx="2846330" cy="105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1912192" y="3692762"/>
            <a:ext cx="2" cy="3155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4724402" y="4975105"/>
            <a:ext cx="2778087" cy="861774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2600" dirty="0">
                <a:latin typeface="Arial Narrow" panose="020B0606020202030204" pitchFamily="34" charset="0"/>
              </a:rPr>
              <a:t>Рейтинги </a:t>
            </a:r>
            <a:r>
              <a:rPr lang="ru-RU" sz="2600" dirty="0" smtClean="0">
                <a:latin typeface="Arial Narrow" panose="020B0606020202030204" pitchFamily="34" charset="0"/>
              </a:rPr>
              <a:t>журналов</a:t>
            </a:r>
            <a:endParaRPr lang="en-US" sz="2600" dirty="0">
              <a:latin typeface="Arial Narrow" panose="020B0606020202030204" pitchFamily="34" charset="0"/>
            </a:endParaRPr>
          </a:p>
          <a:p>
            <a:pPr algn="ctr">
              <a:lnSpc>
                <a:spcPts val="3000"/>
              </a:lnSpc>
            </a:pPr>
            <a:r>
              <a:rPr lang="en-US" sz="2400" b="1" dirty="0" err="1" smtClean="0">
                <a:latin typeface="Arial Narrow" panose="020B0606020202030204" pitchFamily="34" charset="0"/>
              </a:rPr>
              <a:t>R</a:t>
            </a:r>
            <a:r>
              <a:rPr lang="en-US" sz="2400" b="1" baseline="-25000" dirty="0" err="1" smtClean="0">
                <a:latin typeface="Arial Narrow" panose="020B0606020202030204" pitchFamily="34" charset="0"/>
              </a:rPr>
              <a:t>I</a:t>
            </a:r>
            <a:r>
              <a:rPr lang="en-US" sz="2400" baseline="30000" dirty="0" err="1" smtClean="0">
                <a:latin typeface="Arial Narrow" panose="020B0606020202030204" pitchFamily="34" charset="0"/>
              </a:rPr>
              <a:t>n</a:t>
            </a:r>
            <a:r>
              <a:rPr lang="en-US" sz="2400" dirty="0" smtClean="0">
                <a:latin typeface="Arial Narrow" panose="020B0606020202030204" pitchFamily="34" charset="0"/>
              </a:rPr>
              <a:t>;</a:t>
            </a:r>
            <a:r>
              <a:rPr lang="en-US" sz="2400" b="1" dirty="0" smtClean="0">
                <a:latin typeface="Arial Narrow" panose="020B0606020202030204" pitchFamily="34" charset="0"/>
              </a:rPr>
              <a:t>  R</a:t>
            </a:r>
            <a:r>
              <a:rPr lang="en-US" sz="2400" b="1" baseline="-25000" dirty="0" smtClean="0">
                <a:latin typeface="Arial Narrow" panose="020B0606020202030204" pitchFamily="34" charset="0"/>
              </a:rPr>
              <a:t>P</a:t>
            </a:r>
            <a:r>
              <a:rPr lang="en-US" sz="2400" baseline="30000" dirty="0" smtClean="0">
                <a:latin typeface="Arial Narrow" panose="020B0606020202030204" pitchFamily="34" charset="0"/>
              </a:rPr>
              <a:t>n</a:t>
            </a:r>
            <a:r>
              <a:rPr lang="en-US" sz="2400" dirty="0" smtClean="0">
                <a:latin typeface="Arial Narrow" panose="020B0606020202030204" pitchFamily="34" charset="0"/>
              </a:rPr>
              <a:t>;</a:t>
            </a:r>
            <a:r>
              <a:rPr lang="en-US" sz="2400" b="1" dirty="0" smtClean="0">
                <a:latin typeface="Arial Narrow" panose="020B0606020202030204" pitchFamily="34" charset="0"/>
              </a:rPr>
              <a:t>  R</a:t>
            </a:r>
            <a:r>
              <a:rPr lang="en-US" sz="2400" b="1" baseline="-25000" dirty="0" smtClean="0">
                <a:latin typeface="Arial Narrow" panose="020B0606020202030204" pitchFamily="34" charset="0"/>
              </a:rPr>
              <a:t>N</a:t>
            </a:r>
            <a:r>
              <a:rPr lang="en-US" sz="2400" baseline="30000" dirty="0" smtClean="0">
                <a:latin typeface="Arial Narrow" panose="020B0606020202030204" pitchFamily="34" charset="0"/>
              </a:rPr>
              <a:t>n</a:t>
            </a:r>
            <a:r>
              <a:rPr lang="en-US" sz="2400" dirty="0" smtClean="0">
                <a:latin typeface="Arial Narrow" panose="020B0606020202030204" pitchFamily="34" charset="0"/>
              </a:rPr>
              <a:t>; </a:t>
            </a:r>
            <a:r>
              <a:rPr lang="en-US" sz="2400" b="1" dirty="0" smtClean="0">
                <a:latin typeface="Arial Narrow" panose="020B0606020202030204" pitchFamily="34" charset="0"/>
              </a:rPr>
              <a:t>R</a:t>
            </a:r>
            <a:r>
              <a:rPr lang="en-US" sz="2400" baseline="30000" dirty="0" smtClean="0">
                <a:latin typeface="Arial Narrow" panose="020B0606020202030204" pitchFamily="34" charset="0"/>
              </a:rPr>
              <a:t>n</a:t>
            </a:r>
            <a:r>
              <a:rPr lang="en-US" sz="2400" b="1" dirty="0" smtClean="0">
                <a:latin typeface="Arial Narrow" panose="020B0606020202030204" pitchFamily="34" charset="0"/>
              </a:rPr>
              <a:t> </a:t>
            </a:r>
            <a:endParaRPr lang="ru-RU" sz="2400" dirty="0">
              <a:latin typeface="Arial Narrow" panose="020B060602020203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98406" y="5817425"/>
            <a:ext cx="3450567" cy="861774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2600" dirty="0" smtClean="0">
                <a:latin typeface="Arial Narrow" panose="020B0606020202030204" pitchFamily="34" charset="0"/>
              </a:rPr>
              <a:t>Группа журналов</a:t>
            </a:r>
          </a:p>
          <a:p>
            <a:pPr algn="ctr">
              <a:lnSpc>
                <a:spcPts val="3000"/>
              </a:lnSpc>
            </a:pPr>
            <a:r>
              <a:rPr lang="ru-RU" sz="2600" dirty="0" smtClean="0">
                <a:latin typeface="Arial Narrow" panose="020B0606020202030204" pitchFamily="34" charset="0"/>
              </a:rPr>
              <a:t>«</a:t>
            </a:r>
            <a:r>
              <a:rPr lang="en-US" sz="2800" dirty="0" smtClean="0"/>
              <a:t>Leaders</a:t>
            </a:r>
            <a:r>
              <a:rPr lang="en-US" sz="2800" baseline="-25000" dirty="0" smtClean="0">
                <a:latin typeface="Arial Narrow" panose="020B0606020202030204" pitchFamily="34" charset="0"/>
              </a:rPr>
              <a:t>n</a:t>
            </a:r>
            <a:r>
              <a:rPr lang="ru-RU" sz="2600" dirty="0" smtClean="0">
                <a:latin typeface="Arial Narrow" panose="020B0606020202030204" pitchFamily="34" charset="0"/>
              </a:rPr>
              <a:t>»</a:t>
            </a:r>
            <a:endParaRPr lang="ru-RU" sz="2600" dirty="0">
              <a:latin typeface="Arial Narrow" panose="020B0606020202030204" pitchFamily="34" charset="0"/>
            </a:endParaRPr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 flipV="1">
            <a:off x="1892067" y="5412947"/>
            <a:ext cx="2846330" cy="105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 flipH="1">
            <a:off x="1883440" y="5405992"/>
            <a:ext cx="8627" cy="41095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8649412" y="4068666"/>
            <a:ext cx="3343888" cy="861774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2600" dirty="0" smtClean="0">
                <a:latin typeface="Arial Narrow" panose="020B0606020202030204" pitchFamily="34" charset="0"/>
              </a:rPr>
              <a:t>Группа респондентов  </a:t>
            </a:r>
            <a:r>
              <a:rPr lang="ru-RU" sz="2600" smtClean="0">
                <a:latin typeface="Arial Narrow" panose="020B0606020202030204" pitchFamily="34" charset="0"/>
              </a:rPr>
              <a:t>«</a:t>
            </a:r>
            <a:r>
              <a:rPr lang="en-US" sz="2600" smtClean="0">
                <a:latin typeface="Arial Narrow" panose="020B0606020202030204" pitchFamily="34" charset="0"/>
              </a:rPr>
              <a:t>Advanced</a:t>
            </a:r>
            <a:r>
              <a:rPr lang="en-US" sz="2600" baseline="-25000" smtClean="0">
                <a:latin typeface="Arial Narrow" panose="020B0606020202030204" pitchFamily="34" charset="0"/>
              </a:rPr>
              <a:t>n-1</a:t>
            </a:r>
            <a:r>
              <a:rPr lang="ru-RU" sz="2600" smtClean="0">
                <a:latin typeface="Arial Narrow" panose="020B0606020202030204" pitchFamily="34" charset="0"/>
              </a:rPr>
              <a:t>»</a:t>
            </a:r>
            <a:endParaRPr lang="en-US" sz="2600" dirty="0">
              <a:latin typeface="Arial Narrow" panose="020B0606020202030204" pitchFamily="34" charset="0"/>
            </a:endParaRPr>
          </a:p>
        </p:txBody>
      </p:sp>
      <p:cxnSp>
        <p:nvCxnSpPr>
          <p:cNvPr id="88" name="Прямая со стрелкой 87"/>
          <p:cNvCxnSpPr/>
          <p:nvPr/>
        </p:nvCxnSpPr>
        <p:spPr>
          <a:xfrm flipH="1" flipV="1">
            <a:off x="7511123" y="5431874"/>
            <a:ext cx="2803580" cy="92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flipH="1">
            <a:off x="10313804" y="4948337"/>
            <a:ext cx="899" cy="4668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8637911" y="5825576"/>
            <a:ext cx="3343888" cy="861774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2600" dirty="0" smtClean="0">
                <a:latin typeface="Arial Narrow" panose="020B0606020202030204" pitchFamily="34" charset="0"/>
              </a:rPr>
              <a:t>Группа респондентов  «</a:t>
            </a:r>
            <a:r>
              <a:rPr lang="en-US" sz="2600" dirty="0" smtClean="0">
                <a:latin typeface="Arial Narrow" panose="020B0606020202030204" pitchFamily="34" charset="0"/>
              </a:rPr>
              <a:t>Advanced</a:t>
            </a:r>
            <a:r>
              <a:rPr lang="en-US" sz="2600" baseline="-25000" dirty="0" smtClean="0">
                <a:latin typeface="Arial Narrow" panose="020B0606020202030204" pitchFamily="34" charset="0"/>
              </a:rPr>
              <a:t>n</a:t>
            </a:r>
            <a:r>
              <a:rPr lang="ru-RU" sz="2600" dirty="0" smtClean="0">
                <a:latin typeface="Arial Narrow" panose="020B0606020202030204" pitchFamily="34" charset="0"/>
              </a:rPr>
              <a:t>»</a:t>
            </a:r>
            <a:endParaRPr lang="en-US" sz="2600" dirty="0">
              <a:latin typeface="Arial Narrow" panose="020B0606020202030204" pitchFamily="34" charset="0"/>
            </a:endParaRPr>
          </a:p>
        </p:txBody>
      </p:sp>
      <p:cxnSp>
        <p:nvCxnSpPr>
          <p:cNvPr id="92" name="Прямая со стрелкой 91"/>
          <p:cNvCxnSpPr/>
          <p:nvPr/>
        </p:nvCxnSpPr>
        <p:spPr>
          <a:xfrm>
            <a:off x="3677738" y="6277645"/>
            <a:ext cx="4994690" cy="26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646531" y="576086"/>
            <a:ext cx="3318010" cy="861774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2600" dirty="0" smtClean="0">
                <a:latin typeface="Arial Narrow" panose="020B0606020202030204" pitchFamily="34" charset="0"/>
              </a:rPr>
              <a:t>Группа респондентов  </a:t>
            </a:r>
            <a:r>
              <a:rPr lang="ru-RU" sz="2600" dirty="0">
                <a:latin typeface="Arial Narrow" panose="020B0606020202030204" pitchFamily="34" charset="0"/>
              </a:rPr>
              <a:t>«</a:t>
            </a:r>
            <a:r>
              <a:rPr lang="en-US" sz="2600" dirty="0" smtClean="0">
                <a:latin typeface="Arial Narrow" panose="020B0606020202030204" pitchFamily="34" charset="0"/>
              </a:rPr>
              <a:t>Advanced</a:t>
            </a:r>
            <a:r>
              <a:rPr lang="ru-RU" sz="2600" baseline="-25000" dirty="0" smtClean="0">
                <a:latin typeface="Arial Narrow" panose="020B0606020202030204" pitchFamily="34" charset="0"/>
              </a:rPr>
              <a:t>1</a:t>
            </a:r>
            <a:r>
              <a:rPr lang="ru-RU" sz="2600" dirty="0" smtClean="0">
                <a:latin typeface="Arial Narrow" panose="020B0606020202030204" pitchFamily="34" charset="0"/>
              </a:rPr>
              <a:t>»</a:t>
            </a:r>
            <a:endParaRPr lang="en-US" sz="2600" dirty="0">
              <a:latin typeface="Arial Narrow" panose="020B0606020202030204" pitchFamily="34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7518312" y="1021429"/>
            <a:ext cx="1145477" cy="279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10305360" y="1428814"/>
            <a:ext cx="4495" cy="5431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7511123" y="1999532"/>
            <a:ext cx="2798732" cy="23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55274" y="26366"/>
            <a:ext cx="11889211" cy="42575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600"/>
              </a:lnSpc>
            </a:pPr>
            <a:r>
              <a:rPr lang="ru-RU" sz="2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11.  ОБЩАЯ СХЕМА  </a:t>
            </a:r>
            <a:r>
              <a:rPr lang="ru-RU" sz="2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ИТЕРАТИВНОГО </a:t>
            </a:r>
            <a:r>
              <a:rPr lang="ru-RU" sz="2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АЛГОРИТМА ВЫДЕЛЕНИЯ ЭКСПЕРТНОЙ ГРУППЫ «</a:t>
            </a:r>
            <a:r>
              <a:rPr lang="en-US" sz="2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ADVANCED</a:t>
            </a:r>
            <a:r>
              <a:rPr lang="ru-RU" sz="2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»</a:t>
            </a:r>
            <a:endParaRPr lang="ru-RU" sz="21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99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7392" y="658618"/>
            <a:ext cx="11438626" cy="68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3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dirty="0">
                <a:solidFill>
                  <a:srgbClr val="22222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Табл. </a:t>
            </a:r>
            <a:r>
              <a:rPr lang="ru-RU" sz="2400" dirty="0" smtClean="0">
                <a:solidFill>
                  <a:srgbClr val="22222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>
                <a:solidFill>
                  <a:srgbClr val="22222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Распределение респондентов по группам </a:t>
            </a:r>
            <a:r>
              <a:rPr lang="ru-RU" sz="24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Ordinary» </a:t>
            </a:r>
            <a:r>
              <a:rPr lang="ru-RU" sz="24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i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Advanced» </a:t>
            </a:r>
            <a:r>
              <a:rPr lang="ru-RU" sz="24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  <a:p>
            <a:pPr algn="ctr">
              <a:lnSpc>
                <a:spcPts val="2300"/>
              </a:lnSpc>
              <a:spcAft>
                <a:spcPts val="600"/>
              </a:spcAft>
            </a:pPr>
            <a:r>
              <a:rPr lang="ru-RU" sz="2400" dirty="0">
                <a:solidFill>
                  <a:srgbClr val="22222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видам опроса </a:t>
            </a:r>
            <a:r>
              <a:rPr lang="ru-RU" sz="2400" i="1" dirty="0">
                <a:solidFill>
                  <a:srgbClr val="22222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(% от числа ответивших респондентов</a:t>
            </a:r>
            <a:r>
              <a:rPr lang="ru-RU" sz="2400" dirty="0">
                <a:solidFill>
                  <a:srgbClr val="22222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831443"/>
              </p:ext>
            </p:extLst>
          </p:nvPr>
        </p:nvGraphicFramePr>
        <p:xfrm>
          <a:off x="195532" y="1337095"/>
          <a:ext cx="11800936" cy="21737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40038"/>
                <a:gridCol w="2125930"/>
                <a:gridCol w="2180287"/>
                <a:gridCol w="1996037"/>
                <a:gridCol w="1458644"/>
              </a:tblGrid>
              <a:tr h="308317"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Группы респондентов</a:t>
                      </a:r>
                      <a:endParaRPr lang="ru-RU" sz="2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Опрос участников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Всего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484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5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«Вышка - 2017</a:t>
                      </a:r>
                      <a:r>
                        <a:rPr lang="ru-RU" sz="25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»</a:t>
                      </a:r>
                      <a:endParaRPr lang="ru-RU" sz="25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5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«</a:t>
                      </a:r>
                      <a:r>
                        <a:rPr lang="ru-RU" sz="25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РЭК-2016</a:t>
                      </a:r>
                      <a:r>
                        <a:rPr lang="ru-RU" sz="25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»</a:t>
                      </a:r>
                      <a:endParaRPr lang="ru-RU" sz="25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5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«</a:t>
                      </a:r>
                      <a:r>
                        <a:rPr lang="ru-RU" sz="25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МЭФ-2017</a:t>
                      </a:r>
                      <a:r>
                        <a:rPr lang="ru-RU" sz="25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»</a:t>
                      </a:r>
                      <a:endParaRPr lang="ru-RU" sz="25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993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«Ordinary»</a:t>
                      </a:r>
                      <a:endParaRPr lang="ru-RU" sz="2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r>
                        <a:rPr lang="en-US" sz="2400" dirty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,5%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84,8%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96,9%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86,3%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993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«Advanced</a:t>
                      </a:r>
                      <a:r>
                        <a:rPr lang="ru-RU" sz="25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» (группа экспертов)</a:t>
                      </a:r>
                      <a:endParaRPr lang="ru-RU" sz="2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sng" dirty="0" smtClean="0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en-US" sz="2400" b="1" u="sng" dirty="0" smtClean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r>
                        <a:rPr lang="ru-RU" sz="2400" b="1" u="sng" dirty="0" smtClean="0">
                          <a:effectLst/>
                          <a:latin typeface="Arial Narrow" panose="020B0606020202030204" pitchFamily="34" charset="0"/>
                        </a:rPr>
                        <a:t>,5%</a:t>
                      </a:r>
                      <a:endParaRPr lang="ru-RU" sz="2400" b="1" u="sng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sng" dirty="0" smtClean="0">
                          <a:effectLst/>
                          <a:latin typeface="Arial Narrow" panose="020B0606020202030204" pitchFamily="34" charset="0"/>
                        </a:rPr>
                        <a:t>15,2%</a:t>
                      </a:r>
                      <a:endParaRPr lang="ru-RU" sz="2400" b="1" u="sng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sng" dirty="0" smtClean="0">
                          <a:effectLst/>
                          <a:latin typeface="Arial Narrow" panose="020B0606020202030204" pitchFamily="34" charset="0"/>
                        </a:rPr>
                        <a:t>3,1%</a:t>
                      </a:r>
                      <a:endParaRPr lang="ru-RU" sz="2400" b="1" u="sng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sng" smtClean="0">
                          <a:effectLst/>
                          <a:latin typeface="Arial Narrow" panose="020B0606020202030204" pitchFamily="34" charset="0"/>
                        </a:rPr>
                        <a:t>13,7</a:t>
                      </a:r>
                      <a:r>
                        <a:rPr lang="ru-RU" sz="2400" b="1" u="sng" dirty="0" smtClean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993"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Всего</a:t>
                      </a:r>
                      <a:endParaRPr lang="ru-RU" sz="2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100,0</a:t>
                      </a: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100,0</a:t>
                      </a: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100,0</a:t>
                      </a: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100,0</a:t>
                      </a: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95533" y="3497693"/>
            <a:ext cx="11800935" cy="695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ru-RU" sz="2400" dirty="0">
                <a:solidFill>
                  <a:srgbClr val="22222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Табл. </a:t>
            </a:r>
            <a:r>
              <a:rPr lang="ru-RU" sz="2400" dirty="0" smtClean="0">
                <a:solidFill>
                  <a:srgbClr val="22222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>
                <a:solidFill>
                  <a:srgbClr val="22222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Расчетная структура сообщества российских экономистов</a:t>
            </a:r>
          </a:p>
          <a:p>
            <a:pPr algn="ctr">
              <a:lnSpc>
                <a:spcPts val="2300"/>
              </a:lnSpc>
              <a:spcAft>
                <a:spcPts val="600"/>
              </a:spcAft>
            </a:pPr>
            <a:r>
              <a:rPr lang="ru-RU" sz="2400" i="1" dirty="0">
                <a:solidFill>
                  <a:srgbClr val="22222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(% от общего числа ответивших респондентов</a:t>
            </a:r>
            <a:r>
              <a:rPr lang="ru-RU" sz="2400" dirty="0">
                <a:solidFill>
                  <a:srgbClr val="22222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871803"/>
              </p:ext>
            </p:extLst>
          </p:nvPr>
        </p:nvGraphicFramePr>
        <p:xfrm>
          <a:off x="195532" y="4184129"/>
          <a:ext cx="11800936" cy="2524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2362"/>
                <a:gridCol w="1893852"/>
                <a:gridCol w="2428963"/>
                <a:gridCol w="1575759"/>
              </a:tblGrid>
              <a:tr h="70758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Ordinary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Advanced</a:t>
                      </a: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(группа экспертов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Всего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446245">
                <a:tc>
                  <a:txBody>
                    <a:bodyPr/>
                    <a:lstStyle/>
                    <a:p>
                      <a:pPr marL="38100" marR="38100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2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Преподаватели Университетов (ВУЗов)</a:t>
                      </a:r>
                      <a:endParaRPr lang="ru-RU" sz="2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59</a:t>
                      </a:r>
                      <a:r>
                        <a:rPr lang="en-US" sz="2400" dirty="0" smtClean="0"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r>
                        <a:rPr lang="en-US" sz="2400" dirty="0" smtClean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400" b="1" u="sng" dirty="0" smtClean="0">
                          <a:effectLst/>
                          <a:latin typeface="Arial Narrow" panose="020B0606020202030204" pitchFamily="34" charset="0"/>
                        </a:rPr>
                        <a:t>8,</a:t>
                      </a:r>
                      <a:r>
                        <a:rPr lang="ru-RU" sz="2400" b="1" u="sng" dirty="0" smtClean="0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r>
                        <a:rPr lang="en-US" sz="2400" b="1" u="sng" dirty="0" smtClean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400" b="1" u="sng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Arial Narrow" panose="020B0606020202030204" pitchFamily="34" charset="0"/>
                        </a:rPr>
                        <a:t>68,</a:t>
                      </a: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r>
                        <a:rPr lang="en-US" sz="2400" dirty="0" smtClean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7108">
                <a:tc>
                  <a:txBody>
                    <a:bodyPr/>
                    <a:lstStyle/>
                    <a:p>
                      <a:pPr marL="38100" marR="38100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2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Сотрудники академических институтов</a:t>
                      </a:r>
                      <a:endParaRPr lang="ru-RU" sz="2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Arial Narrow" panose="020B0606020202030204" pitchFamily="34" charset="0"/>
                        </a:rPr>
                        <a:t>20,5</a:t>
                      </a:r>
                      <a:r>
                        <a:rPr lang="en-US" sz="2400" dirty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sng" dirty="0" smtClean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r>
                        <a:rPr lang="en-US" sz="2400" b="1" u="sng" dirty="0" smtClean="0"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ru-RU" sz="2400" b="1" u="sng" dirty="0" smtClean="0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en-US" sz="2400" b="1" u="sng" dirty="0" smtClean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400" b="1" u="sng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Arial Narrow" panose="020B0606020202030204" pitchFamily="34" charset="0"/>
                        </a:rPr>
                        <a:t>24,</a:t>
                      </a: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r>
                        <a:rPr lang="en-US" sz="2400" dirty="0" smtClean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628">
                <a:tc>
                  <a:txBody>
                    <a:bodyPr/>
                    <a:lstStyle/>
                    <a:p>
                      <a:pPr marL="38100" marR="38100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2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Эксперты-аналитики</a:t>
                      </a:r>
                      <a:endParaRPr lang="ru-RU" sz="2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r>
                        <a:rPr lang="en-US" sz="2400" dirty="0" smtClean="0"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r>
                        <a:rPr lang="en-US" sz="2400" dirty="0" smtClean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400" b="1" u="sng" dirty="0">
                          <a:effectLst/>
                          <a:latin typeface="Arial Narrow" panose="020B0606020202030204" pitchFamily="34" charset="0"/>
                        </a:rPr>
                        <a:t>0,8%</a:t>
                      </a:r>
                      <a:endParaRPr lang="ru-RU" sz="2400" b="1" u="sng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Arial Narrow" panose="020B0606020202030204" pitchFamily="34" charset="0"/>
                        </a:rPr>
                        <a:t>6,</a:t>
                      </a: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r>
                        <a:rPr lang="en-US" sz="2400" dirty="0" smtClean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6609">
                <a:tc>
                  <a:txBody>
                    <a:bodyPr/>
                    <a:lstStyle/>
                    <a:p>
                      <a:pPr algn="r">
                        <a:lnSpc>
                          <a:spcPts val="2700"/>
                        </a:lnSpc>
                        <a:spcAft>
                          <a:spcPts val="0"/>
                        </a:spcAft>
                      </a:pPr>
                      <a:r>
                        <a:rPr lang="ru-RU" sz="2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Всего</a:t>
                      </a:r>
                      <a:endParaRPr lang="ru-RU" sz="2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Arial Narrow" panose="020B0606020202030204" pitchFamily="34" charset="0"/>
                        </a:rPr>
                        <a:t>86,</a:t>
                      </a:r>
                      <a:r>
                        <a:rPr lang="ru-RU" sz="2400" dirty="0" smtClean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r>
                        <a:rPr lang="en-US" sz="2400" dirty="0" smtClean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400" b="1" u="sng" dirty="0" smtClean="0">
                          <a:effectLst/>
                          <a:latin typeface="Arial Narrow" panose="020B0606020202030204" pitchFamily="34" charset="0"/>
                        </a:rPr>
                        <a:t>13,</a:t>
                      </a:r>
                      <a:r>
                        <a:rPr lang="ru-RU" sz="2400" b="1" u="sng" dirty="0" smtClean="0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r>
                        <a:rPr lang="en-US" sz="2400" b="1" u="sng" dirty="0" smtClean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400" b="1" u="sng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Arial Narrow" panose="020B0606020202030204" pitchFamily="34" charset="0"/>
                        </a:rPr>
                        <a:t>100,0</a:t>
                      </a:r>
                      <a:r>
                        <a:rPr lang="en-US" sz="2400" dirty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95532" y="125306"/>
            <a:ext cx="11800936" cy="42396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800"/>
              </a:lnSpc>
            </a:pPr>
            <a:r>
              <a:rPr lang="ru-R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12. РАСЧЕТНАЯ СТРУКТУРА  ЭКОНОМИЧЕСКОГО  СООБЩЕСТВА </a:t>
            </a:r>
            <a:endParaRPr lang="ru-RU" sz="2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54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0769" y="165329"/>
            <a:ext cx="11947585" cy="56489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4200"/>
              </a:lnSpc>
              <a:spcBef>
                <a:spcPts val="600"/>
              </a:spcBef>
              <a:spcAft>
                <a:spcPts val="0"/>
              </a:spcAft>
            </a:pPr>
            <a:endParaRPr lang="ru-RU" sz="2400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0768" y="2230450"/>
            <a:ext cx="11947585" cy="209288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600"/>
              </a:lnSpc>
            </a:pPr>
            <a:endParaRPr lang="ru-RU" sz="3200" b="1" dirty="0" smtClean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4200"/>
              </a:lnSpc>
            </a:pPr>
            <a:r>
              <a:rPr lang="ru-RU" sz="3200" i="1" u="sng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Часть </a:t>
            </a:r>
            <a:r>
              <a:rPr lang="en-US" sz="3200" i="1" u="sng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</a:p>
          <a:p>
            <a:pPr algn="ctr">
              <a:lnSpc>
                <a:spcPts val="4200"/>
              </a:lnSpc>
            </a:pPr>
            <a:r>
              <a:rPr lang="ru-RU" sz="3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РЕШЕНИЕ ТРЕТЬЕЙ ЗАДАЧИ   </a:t>
            </a:r>
          </a:p>
          <a:p>
            <a:pPr algn="ctr">
              <a:lnSpc>
                <a:spcPts val="3600"/>
              </a:lnSpc>
            </a:pPr>
            <a:endParaRPr lang="ru-RU" sz="32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6522" y="6175061"/>
            <a:ext cx="11947585" cy="50719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600"/>
              </a:lnSpc>
              <a:spcBef>
                <a:spcPts val="600"/>
              </a:spcBef>
              <a:spcAft>
                <a:spcPts val="0"/>
              </a:spcAft>
            </a:pPr>
            <a:endParaRPr lang="ru-RU" sz="2400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20768" y="828136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123647" y="2150850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129395" y="4382216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126518" y="6113242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54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71849" y="139801"/>
            <a:ext cx="11726562" cy="53553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13. БАЗОВЫЙ  РЕЙТИНГ РОССИЙСКИХ ЭКОНОМИЧЕСКИХ  ЖУРНАЛОВ</a:t>
            </a:r>
            <a:endParaRPr lang="ru-RU" sz="2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269239" y="759962"/>
          <a:ext cx="11726563" cy="438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7537"/>
                <a:gridCol w="8805578"/>
                <a:gridCol w="2063448"/>
              </a:tblGrid>
              <a:tr h="43891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Журналы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Рейтинг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269239" y="1198874"/>
          <a:ext cx="11726564" cy="57058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7537"/>
                <a:gridCol w="8805581"/>
                <a:gridCol w="2063446"/>
              </a:tblGrid>
              <a:tr h="41499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"Журнал НЭА"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2,224</a:t>
                      </a:r>
                      <a:endParaRPr lang="ru-RU" sz="24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499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"Вопросы экономики"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2,214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499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"Экономический журнал ВШЭ"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1,974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499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"Прикладная эконометрика"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1,768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499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"Квантиль (РЭШ)"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1,662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499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"Экономика и математические методы"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1,640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499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"Российский журнал менеджмента"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1,612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499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"Проблемы прогнозирования"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1,531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499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"Экономическая политика"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1,464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499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"Форсайт"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1,376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499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"Пространственная экономика"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1,356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499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"Мировая экономика и международные отношения"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1,347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499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"Общественные науки и современность"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 Narrow" panose="020B0606020202030204" pitchFamily="34" charset="0"/>
                        </a:rPr>
                        <a:t>1,251</a:t>
                      </a:r>
                      <a:endParaRPr lang="ru-RU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34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208280" y="1039658"/>
          <a:ext cx="11726563" cy="57058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7537"/>
                <a:gridCol w="8805578"/>
                <a:gridCol w="2063448"/>
              </a:tblGrid>
              <a:tr h="42621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"Вестник Института экономики РАН"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1,249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21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"Экономическая наука современной России"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1,237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21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"Российский экономический журнал"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1,228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21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"Журнал институциональной теории"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1,170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21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"Журнал экономической теории"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1,152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21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"Экономист"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1,121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21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"Финансы"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1,120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21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"Проблемы теории и практики управления"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1,077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21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"Финансы и бизнес"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1,059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21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"Мир перемен"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1,035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21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"Общество и экономика"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1,019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21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"Научный вестник ИЭП"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0,994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21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"Вопросы государственного и муниципального управления"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0,952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8279" y="638042"/>
          <a:ext cx="11726563" cy="438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7537"/>
                <a:gridCol w="8805578"/>
                <a:gridCol w="2063448"/>
              </a:tblGrid>
              <a:tr h="43890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Журналы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Рейтинг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7" marR="46357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10889" y="-2439"/>
            <a:ext cx="11726562" cy="53553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14. БАЗОВЫЙ  РЕЙТИНГ РОССИЙСКИХ ЭКОНОМИЧЕСКИХ  ЖУРНАЛОВ</a:t>
            </a:r>
            <a:endParaRPr lang="ru-RU" sz="2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56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7034" y="105297"/>
            <a:ext cx="11791377" cy="42575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15. ВЫДЕЛЕНИЕ ОДНОРОДНЫХ ГРУПП ЖУРНАЛОВ – ЖУРНАЛЬНЫХ КЛАСТЕРОВ</a:t>
            </a:r>
            <a:endParaRPr lang="ru-RU" sz="2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7033" y="1632856"/>
            <a:ext cx="11791377" cy="1692771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</a:rPr>
              <a:t>Для определения целесообразного числа однородных групп были подвергнуты соответствующему анализу распределения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базовых рейтингов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</a:rPr>
              <a:t>на всем множестве респондентов по каждому из анализируемых журналов и в соответствии с </a:t>
            </a:r>
            <a:r>
              <a:rPr lang="en-US" sz="2600" dirty="0">
                <a:latin typeface="Arial Narrow" panose="020B0606020202030204" pitchFamily="34" charset="0"/>
                <a:ea typeface="Times New Roman" panose="02020603050405020304" pitchFamily="18" charset="0"/>
              </a:rPr>
              <a:t>T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</a:rPr>
              <a:t>-критерием для парных выборок сформулирована нулевая гипотеза о «равенстве значений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рейтингов»</a:t>
            </a:r>
            <a:endParaRPr lang="ru-RU" sz="2600" dirty="0"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7033" y="3414947"/>
            <a:ext cx="11791377" cy="1338828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700" dirty="0">
                <a:latin typeface="Arial Narrow" panose="020B0606020202030204" pitchFamily="34" charset="0"/>
                <a:ea typeface="Times New Roman" panose="02020603050405020304" pitchFamily="18" charset="0"/>
              </a:rPr>
              <a:t>Расчеты свидетельствуют, что нулевая гипотеза отвергается на 5% уровне в четырех пограничных случаях, что обуславливает выделение пяти групп журналов, внутри которых значения базовых рейтингов</a:t>
            </a:r>
            <a:r>
              <a:rPr lang="ru-RU" sz="27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2700" dirty="0">
                <a:latin typeface="Arial Narrow" panose="020B0606020202030204" pitchFamily="34" charset="0"/>
                <a:ea typeface="Times New Roman" panose="02020603050405020304" pitchFamily="18" charset="0"/>
              </a:rPr>
              <a:t>статистически не различаются</a:t>
            </a:r>
            <a:endParaRPr lang="ru-RU" sz="2700" dirty="0"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7032" y="4843093"/>
            <a:ext cx="11791377" cy="923330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700" dirty="0">
                <a:latin typeface="Arial Narrow" panose="020B0606020202030204" pitchFamily="34" charset="0"/>
                <a:ea typeface="Times New Roman" panose="02020603050405020304" pitchFamily="18" charset="0"/>
              </a:rPr>
              <a:t>На основе </a:t>
            </a:r>
            <a:r>
              <a:rPr lang="ru-RU" sz="27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полученного результата был </a:t>
            </a:r>
            <a:r>
              <a:rPr lang="ru-RU" sz="2700" dirty="0">
                <a:latin typeface="Arial Narrow" panose="020B0606020202030204" pitchFamily="34" charset="0"/>
                <a:ea typeface="Times New Roman" panose="02020603050405020304" pitchFamily="18" charset="0"/>
              </a:rPr>
              <a:t>применен еще один статистический метод - </a:t>
            </a:r>
            <a:r>
              <a:rPr lang="ru-RU" sz="27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кластерный анализ </a:t>
            </a:r>
            <a:r>
              <a:rPr lang="ru-RU" sz="2700" dirty="0">
                <a:latin typeface="Arial Narrow" panose="020B0606020202030204" pitchFamily="34" charset="0"/>
                <a:ea typeface="Times New Roman" panose="02020603050405020304" pitchFamily="18" charset="0"/>
              </a:rPr>
              <a:t>с мерой расстояния – «</a:t>
            </a:r>
            <a:r>
              <a:rPr lang="en-US" sz="2700" dirty="0">
                <a:latin typeface="Arial Narrow" panose="020B0606020202030204" pitchFamily="34" charset="0"/>
                <a:ea typeface="Times New Roman" panose="02020603050405020304" pitchFamily="18" charset="0"/>
              </a:rPr>
              <a:t>Log</a:t>
            </a:r>
            <a:r>
              <a:rPr lang="ru-RU" sz="2700" dirty="0">
                <a:latin typeface="Arial Narrow" panose="020B0606020202030204" pitchFamily="34" charset="0"/>
                <a:ea typeface="Times New Roman" panose="02020603050405020304" pitchFamily="18" charset="0"/>
              </a:rPr>
              <a:t>–правдоподобия</a:t>
            </a:r>
            <a:r>
              <a:rPr lang="ru-RU" sz="27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» </a:t>
            </a:r>
            <a:endParaRPr lang="ru-RU" sz="27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6824" y="5847126"/>
            <a:ext cx="11791377" cy="923330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700" dirty="0">
                <a:latin typeface="Arial Narrow" panose="020B0606020202030204" pitchFamily="34" charset="0"/>
                <a:ea typeface="Times New Roman" panose="02020603050405020304" pitchFamily="18" charset="0"/>
              </a:rPr>
              <a:t>Соответствующие вычисления показали, что совокупность анализируемых изданий </a:t>
            </a:r>
            <a:r>
              <a:rPr lang="ru-RU" sz="27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разбивается </a:t>
            </a:r>
            <a:r>
              <a:rPr lang="ru-RU" sz="2700" dirty="0">
                <a:latin typeface="Arial Narrow" panose="020B0606020202030204" pitchFamily="34" charset="0"/>
                <a:ea typeface="Times New Roman" panose="02020603050405020304" pitchFamily="18" charset="0"/>
              </a:rPr>
              <a:t>на пять статистически обоснованных журнальных </a:t>
            </a:r>
            <a:r>
              <a:rPr lang="ru-RU" sz="27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кластеров </a:t>
            </a:r>
            <a:endParaRPr lang="ru-RU" sz="27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7031" y="624596"/>
            <a:ext cx="11791377" cy="892552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</a:rPr>
              <a:t>В настоящем проекте предпринята попытка, определить объективные основания для выделения групп журналов с близкими значениями рейтинга внутри каждой из них</a:t>
            </a:r>
          </a:p>
        </p:txBody>
      </p:sp>
    </p:spTree>
    <p:extLst>
      <p:ext uri="{BB962C8B-B14F-4D97-AF65-F5344CB8AC3E}">
        <p14:creationId xmlns:p14="http://schemas.microsoft.com/office/powerpoint/2010/main" val="56917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8408" y="474465"/>
          <a:ext cx="11818187" cy="62617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33049"/>
                <a:gridCol w="1013087"/>
                <a:gridCol w="1057533"/>
                <a:gridCol w="1517968"/>
                <a:gridCol w="1391948"/>
                <a:gridCol w="1204602"/>
              </a:tblGrid>
              <a:tr h="683478"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ЖУРНАЛЫ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Размер аудитории журналов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БАЗОВЫЙ РЕЙТИНГ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КЛАСТЕРЫ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Среднее значение по кластеру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10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Размер аудитории журналов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РЕЙТИНГ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519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"Журнал НЭА"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86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2,22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A1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78,6%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2,14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519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"Вопросы экономики"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90,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2,21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5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"Экономический журнал ВШЭ"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59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,0%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1,97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19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"Прикладная эконометрика"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73</a:t>
                      </a: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,5%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1,77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69,4%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1,67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38519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"Квантиль (РЭШ)"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58</a:t>
                      </a: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1,66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19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"Экономика и математические методы"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82,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1,64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19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"Российский журнал менеджмента"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3,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1,61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19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"Проблемы прогнозирования"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69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1,53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58,1%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1,43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519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"Экономическая политика"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59</a:t>
                      </a: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,0%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1,46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19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"Форсайт"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54</a:t>
                      </a: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1,38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19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"Пространственная экономика"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49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1,36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19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"Мировая экономика и международные отношения"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61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1,35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95531" y="21214"/>
            <a:ext cx="11858479" cy="45140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800"/>
              </a:lnSpc>
            </a:pPr>
            <a:r>
              <a:rPr lang="ru-R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16. Журнальные кластеры (А1, А2, А3) и размер аудитории журналов (% к числу экспертов)</a:t>
            </a:r>
            <a:endParaRPr lang="ru-RU" sz="2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87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508116"/>
              </p:ext>
            </p:extLst>
          </p:nvPr>
        </p:nvGraphicFramePr>
        <p:xfrm>
          <a:off x="129395" y="1677272"/>
          <a:ext cx="11895827" cy="5120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26348"/>
                <a:gridCol w="1155940"/>
                <a:gridCol w="1086928"/>
                <a:gridCol w="1104181"/>
                <a:gridCol w="1409914"/>
                <a:gridCol w="1212516"/>
              </a:tblGrid>
              <a:tr h="34976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"Общественные науки и современность"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3,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1,25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B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49,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1,19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976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"Вестник Института экономики РАН"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53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1,25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76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"Экономическая наука современной России"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50,</a:t>
                      </a: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1,24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76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"Российский экономический журнал"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59</a:t>
                      </a:r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1,23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76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"Журнал институциональной теории"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47</a:t>
                      </a:r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,0%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1,17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76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"Журнал экономической теории"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50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1,15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76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"Экономист"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49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1,12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76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"Финансы"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44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1,12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76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"Проблемы теории и практики управления"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47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1,08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B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45,6%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02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976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"Финансы и бизнес"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47</a:t>
                      </a:r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1,06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76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"Мир перемен"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41</a:t>
                      </a:r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,0%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1,04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76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"Общество и экономика"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44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1,02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76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"Научный вестник ИЭП"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45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0,99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48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"Вопросы государственного и муниципального управления"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47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,0%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0,95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042049"/>
              </p:ext>
            </p:extLst>
          </p:nvPr>
        </p:nvGraphicFramePr>
        <p:xfrm>
          <a:off x="129395" y="465827"/>
          <a:ext cx="11895829" cy="11990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26348"/>
                <a:gridCol w="1173193"/>
                <a:gridCol w="1078302"/>
                <a:gridCol w="1104181"/>
                <a:gridCol w="1401289"/>
                <a:gridCol w="1212516"/>
              </a:tblGrid>
              <a:tr h="501617"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ЖУРНАЛЫ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Размер аудитории журналов </a:t>
                      </a: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БАЗОВЫЙ РЕЙТИНГ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КЛАСТЕРЫ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Среднее значение по кластеру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74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Размер аудитории журналов 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РЕЙТИНГ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9" marR="449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9395" y="21214"/>
            <a:ext cx="11924615" cy="45140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800"/>
              </a:lnSpc>
            </a:pPr>
            <a:r>
              <a:rPr lang="ru-R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17. Журнальные </a:t>
            </a:r>
            <a:r>
              <a:rPr lang="ru-RU" sz="2200" b="1" dirty="0">
                <a:solidFill>
                  <a:schemeClr val="bg1"/>
                </a:solidFill>
                <a:latin typeface="Arial Narrow" panose="020B0606020202030204" pitchFamily="34" charset="0"/>
              </a:rPr>
              <a:t>кластеры </a:t>
            </a:r>
            <a:r>
              <a:rPr lang="ru-R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(В1</a:t>
            </a:r>
            <a:r>
              <a:rPr lang="ru-RU" sz="2200" b="1" dirty="0">
                <a:solidFill>
                  <a:schemeClr val="bg1"/>
                </a:solidFill>
                <a:latin typeface="Arial Narrow" panose="020B0606020202030204" pitchFamily="34" charset="0"/>
              </a:rPr>
              <a:t>, </a:t>
            </a:r>
            <a:r>
              <a:rPr lang="ru-R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В2) </a:t>
            </a:r>
            <a:r>
              <a:rPr lang="ru-RU" sz="2200" b="1" dirty="0">
                <a:solidFill>
                  <a:schemeClr val="bg1"/>
                </a:solidFill>
                <a:latin typeface="Arial Narrow" panose="020B0606020202030204" pitchFamily="34" charset="0"/>
              </a:rPr>
              <a:t>и </a:t>
            </a:r>
            <a:r>
              <a:rPr lang="ru-R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размер аудитории журналов (% к числу экспертов)</a:t>
            </a:r>
            <a:endParaRPr lang="ru-RU" sz="2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68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0769" y="113573"/>
            <a:ext cx="11947585" cy="56489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4200"/>
              </a:lnSpc>
              <a:spcBef>
                <a:spcPts val="600"/>
              </a:spcBef>
              <a:spcAft>
                <a:spcPts val="0"/>
              </a:spcAft>
            </a:pPr>
            <a:endParaRPr lang="ru-RU" sz="2400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0767" y="2327019"/>
            <a:ext cx="11947585" cy="209288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600"/>
              </a:lnSpc>
            </a:pPr>
            <a:endParaRPr lang="ru-RU" sz="3200" b="1" dirty="0" smtClean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4200"/>
              </a:lnSpc>
            </a:pPr>
            <a:r>
              <a:rPr lang="ru-RU" sz="3200" i="1" u="sng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Часть </a:t>
            </a:r>
            <a:r>
              <a:rPr lang="en-US" sz="3200" i="1" u="sng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IV</a:t>
            </a:r>
          </a:p>
          <a:p>
            <a:pPr algn="ctr">
              <a:lnSpc>
                <a:spcPts val="4200"/>
              </a:lnSpc>
            </a:pPr>
            <a:r>
              <a:rPr lang="ru-RU" sz="3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БИБЛИОМЕТРИЧЕСКИХ  ПОКАЗАТЕЛЯХ   </a:t>
            </a:r>
          </a:p>
          <a:p>
            <a:pPr algn="ctr">
              <a:lnSpc>
                <a:spcPts val="3600"/>
              </a:lnSpc>
            </a:pPr>
            <a:endParaRPr lang="ru-RU" sz="32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6522" y="6175061"/>
            <a:ext cx="11947585" cy="50719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600"/>
              </a:lnSpc>
              <a:spcBef>
                <a:spcPts val="600"/>
              </a:spcBef>
              <a:spcAft>
                <a:spcPts val="0"/>
              </a:spcAft>
            </a:pPr>
            <a:endParaRPr lang="ru-RU" sz="2400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20768" y="767754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120767" y="2251933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158720" y="4522528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126518" y="6113242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61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5532" y="47671"/>
            <a:ext cx="11800936" cy="45140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800"/>
              </a:lnSpc>
            </a:pPr>
            <a:r>
              <a:rPr lang="ru-RU" sz="2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18.  ПРОВЕРКА  ЧЕТВЕРТОЙ  ГИПОТЕЗЫ  </a:t>
            </a:r>
            <a:endParaRPr lang="ru-RU" sz="21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2721" y="729026"/>
            <a:ext cx="11800936" cy="528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4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dirty="0">
                <a:solidFill>
                  <a:srgbClr val="22222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Табл. </a:t>
            </a:r>
            <a:r>
              <a:rPr lang="ru-RU" sz="2400" dirty="0" smtClean="0">
                <a:solidFill>
                  <a:srgbClr val="22222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Корреляции между</a:t>
            </a:r>
            <a:r>
              <a:rPr lang="ru-RU" sz="24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рейтингами </a:t>
            </a:r>
            <a:r>
              <a:rPr lang="ru-RU" sz="24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экономических </a:t>
            </a:r>
            <a:r>
              <a:rPr lang="ru-RU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журналов и</a:t>
            </a:r>
          </a:p>
          <a:p>
            <a:pPr algn="ctr">
              <a:lnSpc>
                <a:spcPts val="14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библиометрическими показателями</a:t>
            </a:r>
            <a:r>
              <a:rPr lang="ru-RU" sz="2400" dirty="0" smtClean="0">
                <a:solidFill>
                  <a:srgbClr val="22222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400" dirty="0">
              <a:solidFill>
                <a:srgbClr val="222222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444720"/>
              </p:ext>
            </p:extLst>
          </p:nvPr>
        </p:nvGraphicFramePr>
        <p:xfrm>
          <a:off x="209911" y="1229361"/>
          <a:ext cx="11786557" cy="3041431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5910032"/>
                <a:gridCol w="2005589"/>
                <a:gridCol w="2005589"/>
                <a:gridCol w="1865347"/>
              </a:tblGrid>
              <a:tr h="97037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Рейтинги</a:t>
                      </a: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Двухлетний импакт-фактор РИНЦ</a:t>
                      </a: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Пятилетний импакт-фактор РИНЦ</a:t>
                      </a: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Science Index РИНЦ</a:t>
                      </a: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61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Arial Narrow" panose="020B0606020202030204" pitchFamily="34" charset="0"/>
                        </a:rPr>
                        <a:t>Оценка интереса к публикациям журналов (</a:t>
                      </a:r>
                      <a:r>
                        <a:rPr lang="en-US" sz="2400" b="0" dirty="0">
                          <a:effectLst/>
                          <a:latin typeface="Arial Narrow" panose="020B0606020202030204" pitchFamily="34" charset="0"/>
                        </a:rPr>
                        <a:t>R</a:t>
                      </a:r>
                      <a:r>
                        <a:rPr lang="ru-RU" sz="2400" b="0" baseline="-25000" dirty="0">
                          <a:effectLst/>
                          <a:latin typeface="Arial Narrow" panose="020B0606020202030204" pitchFamily="34" charset="0"/>
                        </a:rPr>
                        <a:t>I</a:t>
                      </a:r>
                      <a:r>
                        <a:rPr lang="ru-RU" sz="2400" b="0" dirty="0"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24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u="sng" dirty="0">
                          <a:effectLst/>
                        </a:rPr>
                        <a:t>0,436</a:t>
                      </a:r>
                      <a:r>
                        <a:rPr lang="ru-RU" sz="2400" u="sng" baseline="30000" dirty="0">
                          <a:effectLst/>
                        </a:rPr>
                        <a:t>*</a:t>
                      </a:r>
                      <a:endParaRPr lang="ru-RU" sz="24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0,421</a:t>
                      </a:r>
                      <a:endParaRPr lang="ru-RU" sz="2400" b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0,362</a:t>
                      </a:r>
                      <a:endParaRPr lang="ru-RU" sz="2400" b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61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Arial Narrow" panose="020B0606020202030204" pitchFamily="34" charset="0"/>
                        </a:rPr>
                        <a:t>Оценка общественного престижа журналов (</a:t>
                      </a:r>
                      <a:r>
                        <a:rPr lang="en-US" sz="2400" b="0" dirty="0">
                          <a:effectLst/>
                          <a:latin typeface="Arial Narrow" panose="020B0606020202030204" pitchFamily="34" charset="0"/>
                        </a:rPr>
                        <a:t>R</a:t>
                      </a:r>
                      <a:r>
                        <a:rPr lang="en-US" sz="2400" b="0" baseline="-25000" dirty="0">
                          <a:effectLst/>
                          <a:latin typeface="Arial Narrow" panose="020B0606020202030204" pitchFamily="34" charset="0"/>
                        </a:rPr>
                        <a:t>P</a:t>
                      </a:r>
                      <a:r>
                        <a:rPr lang="ru-RU" sz="2400" b="0" dirty="0"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24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u="sng" dirty="0">
                          <a:effectLst/>
                        </a:rPr>
                        <a:t>0,465</a:t>
                      </a:r>
                      <a:r>
                        <a:rPr lang="ru-RU" sz="2400" u="sng" baseline="30000" dirty="0">
                          <a:effectLst/>
                        </a:rPr>
                        <a:t>*</a:t>
                      </a:r>
                      <a:endParaRPr lang="ru-RU" sz="24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u="sng">
                          <a:effectLst/>
                        </a:rPr>
                        <a:t>0,471</a:t>
                      </a:r>
                      <a:r>
                        <a:rPr lang="ru-RU" sz="2400">
                          <a:effectLst/>
                        </a:rPr>
                        <a:t>*</a:t>
                      </a:r>
                      <a:endParaRPr lang="ru-RU" sz="2400" b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0,413</a:t>
                      </a:r>
                      <a:endParaRPr lang="ru-RU" sz="2400" b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91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Arial Narrow" panose="020B0606020202030204" pitchFamily="34" charset="0"/>
                        </a:rPr>
                        <a:t>Оценка научного уровня журналов (</a:t>
                      </a:r>
                      <a:r>
                        <a:rPr lang="en-US" sz="2400" b="0" dirty="0">
                          <a:effectLst/>
                          <a:latin typeface="Arial Narrow" panose="020B0606020202030204" pitchFamily="34" charset="0"/>
                        </a:rPr>
                        <a:t>R</a:t>
                      </a:r>
                      <a:r>
                        <a:rPr lang="en-US" sz="2400" b="0" baseline="-25000" dirty="0">
                          <a:effectLst/>
                          <a:latin typeface="Arial Narrow" panose="020B0606020202030204" pitchFamily="34" charset="0"/>
                        </a:rPr>
                        <a:t>N</a:t>
                      </a:r>
                      <a:r>
                        <a:rPr lang="ru-RU" sz="2400" b="0" dirty="0"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24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0,361</a:t>
                      </a:r>
                      <a:endParaRPr lang="ru-RU" sz="24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0,330</a:t>
                      </a:r>
                      <a:endParaRPr lang="ru-RU" sz="24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0,297</a:t>
                      </a:r>
                      <a:endParaRPr lang="ru-RU" sz="24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91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Arial Narrow" panose="020B0606020202030204" pitchFamily="34" charset="0"/>
                        </a:rPr>
                        <a:t>Агрегированный рейтинг журналов (</a:t>
                      </a:r>
                      <a:r>
                        <a:rPr lang="en-US" sz="2400" b="0" dirty="0">
                          <a:effectLst/>
                          <a:latin typeface="Arial Narrow" panose="020B0606020202030204" pitchFamily="34" charset="0"/>
                        </a:rPr>
                        <a:t>R</a:t>
                      </a:r>
                      <a:r>
                        <a:rPr lang="ru-RU" sz="2400" b="0" baseline="-25000" dirty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r>
                        <a:rPr lang="ru-RU" sz="2400" b="0" dirty="0"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24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0,338</a:t>
                      </a:r>
                      <a:endParaRPr lang="ru-RU" sz="24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0,335</a:t>
                      </a:r>
                      <a:endParaRPr lang="ru-RU" sz="24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0,316</a:t>
                      </a:r>
                      <a:endParaRPr lang="ru-RU" sz="24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95532" y="4270792"/>
            <a:ext cx="11800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** - значимость коэффициентов корреляции (двухсторонней) на 1%-ом; * - на 5%-ом уровне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32046" y="4795651"/>
            <a:ext cx="11800936" cy="1938992"/>
          </a:xfrm>
          <a:prstGeom prst="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  <a:spcAft>
                <a:spcPts val="0"/>
              </a:spcAft>
            </a:pP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Расчеты доказывают справедливость сформулированной гипотезы об отсутствии значимых связей библиометрических показателей с рейтингами, </a:t>
            </a: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полученными в результате измерения общественного мнения,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 сомнительности 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использования показателей РИНЦ в ранжировании </a:t>
            </a: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журналов </a:t>
            </a:r>
          </a:p>
        </p:txBody>
      </p:sp>
    </p:spTree>
    <p:extLst>
      <p:ext uri="{BB962C8B-B14F-4D97-AF65-F5344CB8AC3E}">
        <p14:creationId xmlns:p14="http://schemas.microsoft.com/office/powerpoint/2010/main" val="59721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 flipV="1">
            <a:off x="120768" y="3020037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107828" y="5382362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20768" y="156135"/>
            <a:ext cx="11989851" cy="55399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6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«МЫ ЖИВЕМ В МИРЕ СООТНОШЕНИЙ, А НЕ УРОВНЕЙ» </a:t>
            </a:r>
            <a:endParaRPr lang="ru-RU" sz="24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0576" y="5643431"/>
            <a:ext cx="11964837" cy="964367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400"/>
              </a:lnSpc>
            </a:pPr>
            <a:r>
              <a:rPr lang="ru-RU" sz="255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Речь идет еще об одном направлении исследований по этой теме, задачей которого является</a:t>
            </a:r>
          </a:p>
          <a:p>
            <a:pPr>
              <a:lnSpc>
                <a:spcPts val="3400"/>
              </a:lnSpc>
            </a:pPr>
            <a:r>
              <a:rPr lang="ru-RU" sz="2400" b="1" dirty="0" smtClean="0">
                <a:solidFill>
                  <a:srgbClr val="8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«МОДЕЛИРОВАНИЕ ЭКОНОМИЧЕСКИХ </a:t>
            </a:r>
            <a:r>
              <a:rPr lang="ru-RU" sz="2400" b="1" dirty="0">
                <a:solidFill>
                  <a:srgbClr val="8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СРАВНЕНИЙ В ТЕОРИИ ОБЩЕСТВЕННОГО ВЫБОРА</a:t>
            </a:r>
            <a:r>
              <a:rPr lang="ru-RU" sz="2400" b="1" dirty="0" smtClean="0">
                <a:solidFill>
                  <a:srgbClr val="8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0768" y="946885"/>
            <a:ext cx="11981224" cy="1836400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400"/>
              </a:lnSpc>
            </a:pP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Экономические сравнения, сопоставления, ранжирование объектов и выбор приоритетов являются важной частью любой системы управления и государственного регулирования, и необходимой составляющей разрабатываемой в соответствии с государственным заданием Института экономики РАН  </a:t>
            </a:r>
            <a:r>
              <a:rPr lang="ru-RU" sz="2600" dirty="0" smtClean="0">
                <a:solidFill>
                  <a:srgbClr val="8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«Экономической теории современного государства»</a:t>
            </a:r>
            <a:r>
              <a:rPr lang="ru-RU" b="1" dirty="0" smtClean="0">
                <a:solidFill>
                  <a:srgbClr val="8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0768" y="3310771"/>
            <a:ext cx="11938958" cy="1801712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400"/>
              </a:lnSpc>
            </a:pP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в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первом докладе </a:t>
            </a:r>
            <a:r>
              <a:rPr lang="ru-RU" sz="19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(</a:t>
            </a:r>
            <a:r>
              <a:rPr lang="ru-RU" sz="19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Рубинштейн, </a:t>
            </a:r>
            <a:r>
              <a:rPr lang="ru-RU" sz="19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Городецкий, 2017)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данной теме в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рамках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теории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провалов </a:t>
            </a:r>
            <a:r>
              <a:rPr lang="ru-RU" sz="2600" spc="-2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смешанной экономики </a:t>
            </a:r>
            <a:r>
              <a:rPr lang="ru-RU" sz="2600" spc="-2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рассмотрен феномен изъянов </a:t>
            </a:r>
            <a:r>
              <a:rPr lang="ru-RU" sz="2600" spc="-2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общественного выбора, то </a:t>
            </a:r>
            <a:r>
              <a:rPr lang="ru-RU" sz="2600" spc="-2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этот доклад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посвящен разработке подходов к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снижению рисков ошибочных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решений в результате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объективизации методов сравнительного анализа и определения искомых приоритетов </a:t>
            </a:r>
            <a:endParaRPr lang="ru-RU" sz="26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34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6649" y="4593053"/>
            <a:ext cx="11886333" cy="2015936"/>
          </a:xfrm>
          <a:prstGeom prst="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Однако, у нас нет оснований утверждать, что библиометрия вообще бесполезна. Вопрос о библиометрических </a:t>
            </a:r>
            <a:r>
              <a:rPr lang="ru-RU" sz="28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показателях </a:t>
            </a:r>
            <a:r>
              <a:rPr lang="ru-RU" sz="28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требует специального обсуждения. И главная проблема, которая пока остается не решенной, заключена в корректном определении области их применения, то есть в использовании информации о цитировании без </a:t>
            </a:r>
            <a:r>
              <a:rPr lang="ru-RU" sz="28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необоснованных </a:t>
            </a:r>
            <a:r>
              <a:rPr lang="ru-RU" sz="28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экстраполяций</a:t>
            </a:r>
            <a:endParaRPr lang="ru-RU" sz="2800" dirty="0">
              <a:latin typeface="Arial Narrow" panose="020B0606020202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6649" y="90803"/>
            <a:ext cx="11886332" cy="45140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800"/>
              </a:lnSpc>
            </a:pPr>
            <a:r>
              <a:rPr lang="ru-RU" sz="2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19.  О БИБЛИОМЕТРИИ </a:t>
            </a:r>
            <a:endParaRPr lang="ru-RU" sz="21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6649" y="749247"/>
            <a:ext cx="11886332" cy="3554819"/>
          </a:xfrm>
          <a:prstGeom prst="rect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600" b="1" dirty="0">
                <a:solidFill>
                  <a:srgbClr val="800000"/>
                </a:solidFill>
                <a:latin typeface="Arial Narrow" panose="020B0606020202030204" pitchFamily="34" charset="0"/>
              </a:rPr>
              <a:t>А. </a:t>
            </a:r>
            <a:r>
              <a:rPr lang="ru-RU" sz="2600" b="1" dirty="0" smtClean="0">
                <a:solidFill>
                  <a:srgbClr val="800000"/>
                </a:solidFill>
                <a:latin typeface="Arial Narrow" panose="020B0606020202030204" pitchFamily="34" charset="0"/>
              </a:rPr>
              <a:t>Молини, </a:t>
            </a:r>
            <a:r>
              <a:rPr lang="ru-RU" sz="2600" b="1" dirty="0">
                <a:solidFill>
                  <a:srgbClr val="800000"/>
                </a:solidFill>
                <a:latin typeface="Arial Narrow" panose="020B0606020202030204" pitchFamily="34" charset="0"/>
              </a:rPr>
              <a:t>Д. </a:t>
            </a:r>
            <a:r>
              <a:rPr lang="ru-RU" sz="2600" b="1" dirty="0" smtClean="0">
                <a:solidFill>
                  <a:srgbClr val="800000"/>
                </a:solidFill>
                <a:latin typeface="Arial Narrow" panose="020B0606020202030204" pitchFamily="34" charset="0"/>
              </a:rPr>
              <a:t>Боденхаузен</a:t>
            </a:r>
            <a:r>
              <a:rPr lang="en-US" sz="2600" b="1" dirty="0" smtClean="0">
                <a:latin typeface="Arial Narrow" panose="020B0606020202030204" pitchFamily="34" charset="0"/>
              </a:rPr>
              <a:t>:</a:t>
            </a:r>
            <a:r>
              <a:rPr lang="ru-RU" sz="2600" b="1" dirty="0" smtClean="0">
                <a:latin typeface="Arial Narrow" panose="020B0606020202030204" pitchFamily="34" charset="0"/>
              </a:rPr>
              <a:t> </a:t>
            </a:r>
            <a:r>
              <a:rPr lang="ru-RU" sz="2600" dirty="0" smtClean="0">
                <a:latin typeface="Arial Narrow" panose="020B0606020202030204" pitchFamily="34" charset="0"/>
              </a:rPr>
              <a:t>«Сегодня </a:t>
            </a:r>
            <a:r>
              <a:rPr lang="ru-RU" sz="2600" dirty="0">
                <a:latin typeface="Arial Narrow" panose="020B0606020202030204" pitchFamily="34" charset="0"/>
              </a:rPr>
              <a:t>учёные зачастую считаются успешными при </a:t>
            </a:r>
            <a:r>
              <a:rPr lang="ru-RU" sz="2600" dirty="0" smtClean="0">
                <a:latin typeface="Arial Narrow" panose="020B0606020202030204" pitchFamily="34" charset="0"/>
              </a:rPr>
              <a:t>единственном</a:t>
            </a:r>
            <a:r>
              <a:rPr lang="en-US" sz="2600" dirty="0" smtClean="0">
                <a:latin typeface="Arial Narrow" panose="020B0606020202030204" pitchFamily="34" charset="0"/>
              </a:rPr>
              <a:t> </a:t>
            </a:r>
            <a:r>
              <a:rPr lang="ru-RU" sz="2600" dirty="0" smtClean="0">
                <a:latin typeface="Arial Narrow" panose="020B0606020202030204" pitchFamily="34" charset="0"/>
              </a:rPr>
              <a:t>условии: </a:t>
            </a:r>
            <a:r>
              <a:rPr lang="ru-RU" sz="2600" dirty="0">
                <a:latin typeface="Arial Narrow" panose="020B0606020202030204" pitchFamily="34" charset="0"/>
              </a:rPr>
              <a:t>их обильно цитируют. Эта </a:t>
            </a:r>
            <a:r>
              <a:rPr lang="ru-RU" sz="2600" dirty="0" smtClean="0">
                <a:latin typeface="Arial Narrow" panose="020B0606020202030204" pitchFamily="34" charset="0"/>
              </a:rPr>
              <a:t>мировая </a:t>
            </a:r>
            <a:r>
              <a:rPr lang="ru-RU" sz="2600" dirty="0">
                <a:latin typeface="Arial Narrow" panose="020B0606020202030204" pitchFamily="34" charset="0"/>
              </a:rPr>
              <a:t>тенденция поддерживается не только </a:t>
            </a:r>
            <a:r>
              <a:rPr lang="ru-RU" sz="2600" dirty="0" smtClean="0">
                <a:latin typeface="Arial Narrow" panose="020B0606020202030204" pitchFamily="34" charset="0"/>
              </a:rPr>
              <a:t>грантовыми агентствами</a:t>
            </a:r>
            <a:r>
              <a:rPr lang="ru-RU" sz="2600" dirty="0">
                <a:latin typeface="Arial Narrow" panose="020B0606020202030204" pitchFamily="34" charset="0"/>
              </a:rPr>
              <a:t>, так как их задача существенно упрощается при обширном использовании </a:t>
            </a:r>
            <a:r>
              <a:rPr lang="ru-RU" sz="2600" dirty="0" smtClean="0">
                <a:latin typeface="Arial Narrow" panose="020B0606020202030204" pitchFamily="34" charset="0"/>
              </a:rPr>
              <a:t>библиометрии.</a:t>
            </a:r>
            <a:r>
              <a:rPr lang="ru-RU" sz="2600" dirty="0">
                <a:latin typeface="Arial Narrow" panose="020B0606020202030204" pitchFamily="34" charset="0"/>
              </a:rPr>
              <a:t> </a:t>
            </a:r>
            <a:r>
              <a:rPr lang="ru-RU" sz="2600" dirty="0" smtClean="0">
                <a:latin typeface="Arial Narrow" panose="020B0606020202030204" pitchFamily="34" charset="0"/>
              </a:rPr>
              <a:t>Доминирующая </a:t>
            </a:r>
            <a:r>
              <a:rPr lang="ru-RU" sz="2600" dirty="0">
                <a:latin typeface="Arial Narrow" panose="020B0606020202030204" pitchFamily="34" charset="0"/>
              </a:rPr>
              <a:t>мода на </a:t>
            </a:r>
            <a:r>
              <a:rPr lang="ru-RU" sz="2600" dirty="0" smtClean="0">
                <a:latin typeface="Arial Narrow" panose="020B0606020202030204" pitchFamily="34" charset="0"/>
              </a:rPr>
              <a:t>библиометрию </a:t>
            </a:r>
            <a:r>
              <a:rPr lang="ru-RU" sz="2600" dirty="0">
                <a:latin typeface="Arial Narrow" panose="020B0606020202030204" pitchFamily="34" charset="0"/>
              </a:rPr>
              <a:t>в значительной степени возникла из-за </a:t>
            </a:r>
            <a:r>
              <a:rPr lang="ru-RU" sz="2600" i="1" dirty="0" smtClean="0">
                <a:latin typeface="Arial Narrow" panose="020B0606020202030204" pitchFamily="34" charset="0"/>
              </a:rPr>
              <a:t>нарциссизма </a:t>
            </a:r>
            <a:r>
              <a:rPr lang="ru-RU" sz="2600" i="1" dirty="0">
                <a:latin typeface="Arial Narrow" panose="020B0606020202030204" pitchFamily="34" charset="0"/>
              </a:rPr>
              <a:t>самих учёных</a:t>
            </a:r>
            <a:r>
              <a:rPr lang="ru-RU" sz="2600" dirty="0">
                <a:latin typeface="Arial Narrow" panose="020B0606020202030204" pitchFamily="34" charset="0"/>
              </a:rPr>
              <a:t>. Их увлечённость индексами цитирования </a:t>
            </a:r>
            <a:r>
              <a:rPr lang="ru-RU" sz="2600" dirty="0" smtClean="0">
                <a:latin typeface="Arial Narrow" panose="020B0606020202030204" pitchFamily="34" charset="0"/>
              </a:rPr>
              <a:t>часто переходит </a:t>
            </a:r>
            <a:r>
              <a:rPr lang="ru-RU" sz="2600" dirty="0">
                <a:latin typeface="Arial Narrow" panose="020B0606020202030204" pitchFamily="34" charset="0"/>
              </a:rPr>
              <a:t>пределы </a:t>
            </a:r>
            <a:r>
              <a:rPr lang="ru-RU" sz="2600" dirty="0" smtClean="0">
                <a:latin typeface="Arial Narrow" panose="020B0606020202030204" pitchFamily="34" charset="0"/>
              </a:rPr>
              <a:t>разумного</a:t>
            </a:r>
            <a:r>
              <a:rPr lang="ru-RU" sz="2600" dirty="0">
                <a:latin typeface="Arial Narrow" panose="020B0606020202030204" pitchFamily="34" charset="0"/>
              </a:rPr>
              <a:t>. Их одержимость собственным </a:t>
            </a:r>
            <a:r>
              <a:rPr lang="ru-RU" sz="2600" i="1" dirty="0">
                <a:latin typeface="Arial Narrow" panose="020B0606020202030204" pitchFamily="34" charset="0"/>
              </a:rPr>
              <a:t>эго</a:t>
            </a:r>
            <a:r>
              <a:rPr lang="ru-RU" sz="2600" dirty="0">
                <a:latin typeface="Arial Narrow" panose="020B0606020202030204" pitchFamily="34" charset="0"/>
              </a:rPr>
              <a:t> </a:t>
            </a:r>
            <a:r>
              <a:rPr lang="ru-RU" sz="2600" dirty="0" smtClean="0">
                <a:latin typeface="Arial Narrow" panose="020B0606020202030204" pitchFamily="34" charset="0"/>
              </a:rPr>
              <a:t>намного извращённее </a:t>
            </a:r>
            <a:r>
              <a:rPr lang="ru-RU" sz="2600" dirty="0">
                <a:latin typeface="Arial Narrow" panose="020B0606020202030204" pitchFamily="34" charset="0"/>
              </a:rPr>
              <a:t>лени грантовых </a:t>
            </a:r>
            <a:r>
              <a:rPr lang="ru-RU" sz="2600" dirty="0" smtClean="0">
                <a:latin typeface="Arial Narrow" panose="020B0606020202030204" pitchFamily="34" charset="0"/>
              </a:rPr>
              <a:t>агентств. Данная тенденция </a:t>
            </a:r>
            <a:r>
              <a:rPr lang="ru-RU" sz="2600" dirty="0">
                <a:latin typeface="Arial Narrow" panose="020B0606020202030204" pitchFamily="34" charset="0"/>
              </a:rPr>
              <a:t>чревата опасностями, особенно в области социальных наук, где </a:t>
            </a:r>
            <a:r>
              <a:rPr lang="ru-RU" sz="2600" dirty="0" smtClean="0">
                <a:latin typeface="Arial Narrow" panose="020B0606020202030204" pitchFamily="34" charset="0"/>
              </a:rPr>
              <a:t>не </a:t>
            </a:r>
            <a:r>
              <a:rPr lang="ru-RU" sz="2600" dirty="0">
                <a:latin typeface="Arial Narrow" panose="020B0606020202030204" pitchFamily="34" charset="0"/>
              </a:rPr>
              <a:t>учитываемые индексами цитирования монографии часто важнее статей, </a:t>
            </a:r>
            <a:r>
              <a:rPr lang="ru-RU" sz="2600" dirty="0" smtClean="0">
                <a:latin typeface="Arial Narrow" panose="020B0606020202030204" pitchFamily="34" charset="0"/>
              </a:rPr>
              <a:t>опубликованных </a:t>
            </a:r>
            <a:r>
              <a:rPr lang="ru-RU" sz="2600" dirty="0">
                <a:latin typeface="Arial Narrow" panose="020B0606020202030204" pitchFamily="34" charset="0"/>
              </a:rPr>
              <a:t>в </a:t>
            </a:r>
            <a:r>
              <a:rPr lang="ru-RU" sz="2600" dirty="0" smtClean="0">
                <a:latin typeface="Arial Narrow" panose="020B0606020202030204" pitchFamily="34" charset="0"/>
              </a:rPr>
              <a:t>журналах» </a:t>
            </a:r>
            <a:r>
              <a:rPr lang="ru-RU" sz="20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(М</a:t>
            </a: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олини</a:t>
            </a:r>
            <a:r>
              <a:rPr lang="ru-RU" sz="20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, Боденхаузен</a:t>
            </a:r>
            <a:r>
              <a:rPr lang="en-US" sz="20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, </a:t>
            </a: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201</a:t>
            </a: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0, 2017)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42917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0769" y="113573"/>
            <a:ext cx="11947585" cy="56489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4200"/>
              </a:lnSpc>
              <a:spcBef>
                <a:spcPts val="600"/>
              </a:spcBef>
              <a:spcAft>
                <a:spcPts val="0"/>
              </a:spcAft>
            </a:pPr>
            <a:endParaRPr lang="ru-RU" sz="2400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0767" y="2327019"/>
            <a:ext cx="11947585" cy="209288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600"/>
              </a:lnSpc>
            </a:pPr>
            <a:endParaRPr lang="ru-RU" sz="3200" b="1" dirty="0" smtClean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4200"/>
              </a:lnSpc>
            </a:pPr>
            <a:r>
              <a:rPr lang="ru-RU" sz="3200" i="1" u="sng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Часть </a:t>
            </a:r>
            <a:r>
              <a:rPr lang="en-US" sz="3200" i="1" u="sng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IV</a:t>
            </a:r>
          </a:p>
          <a:p>
            <a:pPr algn="ctr">
              <a:lnSpc>
                <a:spcPts val="4200"/>
              </a:lnSpc>
            </a:pPr>
            <a:r>
              <a:rPr lang="ru-RU" sz="3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ВМЕСТО ЗАКЛЮЧЕНИЯ   </a:t>
            </a:r>
          </a:p>
          <a:p>
            <a:pPr algn="ctr">
              <a:lnSpc>
                <a:spcPts val="3600"/>
              </a:lnSpc>
            </a:pPr>
            <a:endParaRPr lang="ru-RU" sz="32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6522" y="6175061"/>
            <a:ext cx="11947585" cy="50719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600"/>
              </a:lnSpc>
              <a:spcBef>
                <a:spcPts val="600"/>
              </a:spcBef>
              <a:spcAft>
                <a:spcPts val="0"/>
              </a:spcAft>
            </a:pPr>
            <a:endParaRPr lang="ru-RU" sz="2400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20768" y="767754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120767" y="2251933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158720" y="4522528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126518" y="6113242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38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5407" y="618558"/>
            <a:ext cx="11852695" cy="1246495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6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Кроме решения прикладной задачи – ранжирования экономических журналов,  результаты </a:t>
            </a:r>
            <a:r>
              <a:rPr lang="ru-RU" sz="26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выполненного исследования продемонстрировали </a:t>
            </a:r>
            <a:r>
              <a:rPr lang="ru-RU" sz="26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перспективность предложенного подхода к построению универсальной модели экономических сравнений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5406" y="2065939"/>
            <a:ext cx="11852695" cy="4662815"/>
          </a:xfrm>
          <a:prstGeom prst="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Главными составляющими </a:t>
            </a:r>
            <a:r>
              <a:rPr lang="ru-RU" sz="27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этой модели являются</a:t>
            </a:r>
            <a:r>
              <a:rPr lang="ru-RU" sz="2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7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7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основе </a:t>
            </a:r>
            <a:r>
              <a:rPr lang="ru-RU" sz="27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метода главных компонент весовой </a:t>
            </a:r>
            <a:r>
              <a:rPr lang="ru-RU" sz="2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функции агрегирования частных рейтингов, отражающих отдельные характеристики </a:t>
            </a:r>
            <a:r>
              <a:rPr lang="ru-RU" sz="27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сравниваемых объектов, полученные </a:t>
            </a:r>
            <a:r>
              <a:rPr lang="ru-RU" sz="2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результате </a:t>
            </a:r>
            <a:r>
              <a:rPr lang="ru-RU" sz="27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социологического опроса;</a:t>
            </a:r>
            <a:endParaRPr lang="ru-RU" sz="27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7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Итеративный </a:t>
            </a:r>
            <a:r>
              <a:rPr lang="ru-RU" sz="27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алгоритм выделения </a:t>
            </a:r>
            <a:r>
              <a:rPr lang="ru-RU" sz="27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общего массива респондентов подмножества </a:t>
            </a:r>
            <a:r>
              <a:rPr lang="ru-RU" sz="27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экспертов, отвечающих исходно заданным требованиям, </a:t>
            </a:r>
            <a:r>
              <a:rPr lang="ru-RU" sz="27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определение </a:t>
            </a:r>
            <a:r>
              <a:rPr lang="ru-RU" sz="27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7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основе    оценок экспертов и весовой функции агрегированного (базового) рейтинга объектов;</a:t>
            </a:r>
            <a:endParaRPr lang="ru-RU" sz="27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7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Кластерный анализ </a:t>
            </a:r>
            <a:r>
              <a:rPr lang="ru-RU" sz="27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рейтингов сравниваемых объектов и выделение на его основе однородных кластеров с </a:t>
            </a:r>
            <a:r>
              <a:rPr lang="ru-RU" sz="2700" dirty="0">
                <a:latin typeface="Arial Narrow" panose="020B0606020202030204" pitchFamily="34" charset="0"/>
                <a:ea typeface="Times New Roman" panose="02020603050405020304" pitchFamily="18" charset="0"/>
              </a:rPr>
              <a:t>близкими значениями базового рейтинга внутри </a:t>
            </a:r>
            <a:r>
              <a:rPr lang="ru-RU" sz="27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каждого </a:t>
            </a:r>
            <a:r>
              <a:rPr lang="ru-RU" sz="2700" dirty="0">
                <a:latin typeface="Arial Narrow" panose="020B0606020202030204" pitchFamily="34" charset="0"/>
                <a:ea typeface="Times New Roman" panose="02020603050405020304" pitchFamily="18" charset="0"/>
              </a:rPr>
              <a:t>из них и значимыми различиями между ними</a:t>
            </a:r>
            <a:endParaRPr lang="ru-RU" sz="2700" dirty="0">
              <a:latin typeface="Arial Narrow" panose="020B0606020202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5406" y="120769"/>
            <a:ext cx="11852695" cy="40011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ru-RU" sz="21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20. О МОДЕЛИ ЭКОНОМИЧЕСКИХ </a:t>
            </a:r>
            <a:r>
              <a:rPr lang="ru-RU" sz="21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СРАВНЕНИЙ В ТЕОРИИ ОБЩЕСТВЕННОГО </a:t>
            </a:r>
            <a:r>
              <a:rPr lang="ru-RU" sz="21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ВЫБОРА</a:t>
            </a:r>
            <a:r>
              <a:rPr lang="ru-RU" sz="2100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9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 flipV="1">
            <a:off x="158720" y="2494428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158720" y="5661196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993284"/>
              </p:ext>
            </p:extLst>
          </p:nvPr>
        </p:nvGraphicFramePr>
        <p:xfrm>
          <a:off x="158158" y="2642470"/>
          <a:ext cx="11910195" cy="2818053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226043"/>
                <a:gridCol w="8684152"/>
              </a:tblGrid>
              <a:tr h="402579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0" dirty="0" smtClean="0">
                          <a:latin typeface="Arial Narrow" panose="020B0606020202030204" pitchFamily="34" charset="0"/>
                        </a:rPr>
                        <a:t>АВТОНОМОВ В.С.</a:t>
                      </a:r>
                      <a:endParaRPr lang="ru-RU" sz="2000" b="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Arial Narrow" panose="020B0606020202030204" pitchFamily="34" charset="0"/>
                        </a:rPr>
                        <a:t>НИУ Высшая школа экономики</a:t>
                      </a:r>
                      <a:endParaRPr lang="ru-RU" sz="2000" b="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</a:tr>
              <a:tr h="402579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0" dirty="0" smtClean="0">
                          <a:latin typeface="Arial Narrow" panose="020B0606020202030204" pitchFamily="34" charset="0"/>
                        </a:rPr>
                        <a:t>АЛЕСКЕРОВ Ф.Т.</a:t>
                      </a:r>
                      <a:endParaRPr lang="ru-RU" sz="2000" b="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latin typeface="Arial Narrow" panose="020B0606020202030204" pitchFamily="34" charset="0"/>
                        </a:rPr>
                        <a:t>НИУ Высшая школа экономики, Журнал НЭА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</a:tr>
              <a:tr h="402579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0" dirty="0" smtClean="0">
                          <a:latin typeface="Arial Narrow" panose="020B0606020202030204" pitchFamily="34" charset="0"/>
                        </a:rPr>
                        <a:t>БУРАКОВ Н.А.</a:t>
                      </a:r>
                      <a:endParaRPr lang="ru-RU" sz="2000" b="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Институт экономики РАН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</a:tr>
              <a:tr h="402579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0" dirty="0" smtClean="0">
                          <a:latin typeface="Arial Narrow" panose="020B0606020202030204" pitchFamily="34" charset="0"/>
                        </a:rPr>
                        <a:t>ЕГОРОВА Л.Г.</a:t>
                      </a:r>
                      <a:endParaRPr lang="ru-RU" sz="2000" b="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latin typeface="Arial Narrow" panose="020B0606020202030204" pitchFamily="34" charset="0"/>
                        </a:rPr>
                        <a:t>НИУ Высшая школа экономики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</a:tr>
              <a:tr h="402579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МЯЧИН А.Л 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latin typeface="Arial Narrow" panose="020B0606020202030204" pitchFamily="34" charset="0"/>
                        </a:rPr>
                        <a:t>НИУ Высшая школа экономики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</a:tr>
              <a:tr h="402579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СЛАВИНСКАЯ О.А.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Институт экономики РАН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</a:tr>
              <a:tr h="402579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РУБИНШТЕЙН А.Я.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Narrow" panose="020B0606020202030204" pitchFamily="34" charset="0"/>
                        </a:rPr>
                        <a:t>Институт экономики РАН, Журнал НЭА, руководитель исследования   </a:t>
                      </a:r>
                      <a:endParaRPr lang="ru-RU" sz="20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20768" y="134238"/>
            <a:ext cx="11947585" cy="50706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6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 ИССЛЕДОВАТЕЛЬСКОМ  ПРОЕКТЕ </a:t>
            </a:r>
            <a:endParaRPr lang="ru-RU" sz="24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0768" y="723796"/>
            <a:ext cx="11938958" cy="1631216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Bef>
                <a:spcPts val="600"/>
              </a:spcBef>
            </a:pPr>
            <a:r>
              <a:rPr lang="ru-RU" sz="285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Первым шагом в построении модели экономических сравнений стали постановка и решение чисто прикладной задачи - «Ранжирования экономических журналов», разрабатываемой </a:t>
            </a:r>
            <a:r>
              <a:rPr lang="ru-RU" sz="285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временным научным коллективом</a:t>
            </a:r>
            <a:r>
              <a:rPr lang="ru-RU" sz="2850" b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рамках совместного проекта Института </a:t>
            </a:r>
            <a:r>
              <a:rPr lang="ru-RU" sz="285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экономики РАН,  НИУ Высшей школы экономики и </a:t>
            </a:r>
            <a:r>
              <a:rPr lang="ru-RU" sz="285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Журнала НЭА</a:t>
            </a:r>
            <a:endParaRPr lang="ru-RU" sz="285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1468" y="5856310"/>
            <a:ext cx="11964837" cy="861774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95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данной работе акцент сделан на создании </a:t>
            </a:r>
            <a:r>
              <a:rPr lang="ru-RU" sz="2950" dirty="0" smtClean="0">
                <a:solidFill>
                  <a:srgbClr val="8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итеративной модели ранжирования</a:t>
            </a:r>
            <a:r>
              <a:rPr lang="ru-RU" sz="295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сравниваемых объектов, опирающейся на измерения общественного мнения   </a:t>
            </a:r>
          </a:p>
        </p:txBody>
      </p:sp>
    </p:spTree>
    <p:extLst>
      <p:ext uri="{BB962C8B-B14F-4D97-AF65-F5344CB8AC3E}">
        <p14:creationId xmlns:p14="http://schemas.microsoft.com/office/powerpoint/2010/main" val="400450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0769" y="87695"/>
            <a:ext cx="11947585" cy="47705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ОБЩИЙ ЗАМЫСЕЛ ПРОЕКТА</a:t>
            </a:r>
            <a:endParaRPr lang="ru-RU" sz="2200" b="1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0769" y="670718"/>
            <a:ext cx="11947585" cy="1528624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Замысел </a:t>
            </a:r>
            <a:r>
              <a:rPr lang="ru-RU" sz="2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данного проекта </a:t>
            </a: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возник как реакция на 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разного рода публикации, </a:t>
            </a: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которых 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представлено ранжирование журналов на </a:t>
            </a: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основе библиометрической 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информации </a:t>
            </a:r>
            <a:r>
              <a:rPr lang="ru-RU" sz="19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(А</a:t>
            </a:r>
            <a:r>
              <a:rPr lang="ru-RU" sz="19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укуционек</a:t>
            </a:r>
            <a:r>
              <a:rPr lang="ru-RU" sz="19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, Чуркина,</a:t>
            </a:r>
            <a:r>
              <a:rPr lang="ru-RU" sz="19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</a:t>
            </a:r>
            <a:r>
              <a:rPr lang="ru-RU" sz="19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2002;</a:t>
            </a:r>
            <a:r>
              <a:rPr lang="ru-RU" sz="19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</a:t>
            </a:r>
            <a:r>
              <a:rPr lang="ru-RU" sz="1900" i="1" kern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Дежина, Дашкеев, </a:t>
            </a:r>
            <a:r>
              <a:rPr lang="ru-RU" sz="1900" i="1" kern="18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2008</a:t>
            </a:r>
            <a:r>
              <a:rPr lang="ru-RU" sz="1900" i="1" kern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; </a:t>
            </a:r>
            <a:r>
              <a:rPr lang="ru-RU" sz="19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Писляков, </a:t>
            </a:r>
            <a:r>
              <a:rPr lang="ru-RU" sz="19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2007</a:t>
            </a:r>
            <a:r>
              <a:rPr lang="ru-RU" sz="19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, </a:t>
            </a:r>
            <a:r>
              <a:rPr lang="ru-RU" sz="19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2011; </a:t>
            </a:r>
            <a:r>
              <a:rPr lang="ru-RU" sz="19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Федорец, </a:t>
            </a:r>
            <a:r>
              <a:rPr lang="ru-RU" sz="19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2009</a:t>
            </a:r>
            <a:r>
              <a:rPr lang="ru-RU" sz="19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; Муравьев, </a:t>
            </a:r>
            <a:r>
              <a:rPr lang="ru-RU" sz="19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2011, 2013</a:t>
            </a:r>
            <a:r>
              <a:rPr lang="ru-RU" sz="19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; Балацкий, </a:t>
            </a:r>
            <a:r>
              <a:rPr lang="ru-RU" sz="19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2015</a:t>
            </a:r>
            <a:r>
              <a:rPr lang="ru-RU" sz="19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; Балацкий, Екимова, </a:t>
            </a:r>
            <a:r>
              <a:rPr lang="ru-RU" sz="19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2015а</a:t>
            </a:r>
            <a:r>
              <a:rPr lang="ru-RU" sz="19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, </a:t>
            </a:r>
            <a:r>
              <a:rPr lang="ru-RU" sz="19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2015б</a:t>
            </a:r>
            <a:r>
              <a:rPr lang="ru-RU" sz="19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, </a:t>
            </a:r>
            <a:r>
              <a:rPr lang="ru-RU" sz="19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2015в</a:t>
            </a:r>
            <a:r>
              <a:rPr lang="ru-RU" sz="19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; Шумилов, Балацкий, </a:t>
            </a:r>
            <a:r>
              <a:rPr lang="ru-RU" sz="19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2017</a:t>
            </a:r>
            <a:r>
              <a:rPr lang="en-US" sz="19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)</a:t>
            </a:r>
            <a:endParaRPr lang="ru-RU" sz="1900" i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0767" y="2303105"/>
            <a:ext cx="11947585" cy="81285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700" dirty="0">
                <a:latin typeface="Arial Narrow" panose="020B0606020202030204" pitchFamily="34" charset="0"/>
                <a:ea typeface="Times New Roman" panose="02020603050405020304" pitchFamily="18" charset="0"/>
              </a:rPr>
              <a:t>Не повторяя </a:t>
            </a:r>
            <a:r>
              <a:rPr lang="ru-RU" sz="27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критику этого формализованного </a:t>
            </a:r>
            <a:r>
              <a:rPr lang="ru-RU" sz="2700" dirty="0">
                <a:latin typeface="Arial Narrow" panose="020B0606020202030204" pitchFamily="34" charset="0"/>
                <a:ea typeface="Times New Roman" panose="02020603050405020304" pitchFamily="18" charset="0"/>
              </a:rPr>
              <a:t>подхода </a:t>
            </a:r>
            <a:r>
              <a:rPr lang="ru-RU" sz="20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(Адлер, Эвинг, Тейлор, </a:t>
            </a: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2011; </a:t>
            </a:r>
            <a:r>
              <a:rPr lang="ru-RU" sz="20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Рубинштейн, </a:t>
            </a: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2016</a:t>
            </a:r>
            <a:r>
              <a:rPr lang="ru-RU" sz="20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; Балацкий, Юревич, </a:t>
            </a: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2016</a:t>
            </a:r>
            <a:r>
              <a:rPr lang="en-US" sz="20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;</a:t>
            </a:r>
            <a:r>
              <a:rPr lang="ru-RU" sz="3200" i="1" dirty="0" smtClean="0"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</a:t>
            </a:r>
            <a:r>
              <a:rPr lang="ru-RU" sz="20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Молини, Боденхаузен</a:t>
            </a:r>
            <a:r>
              <a:rPr lang="en-US" sz="20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, 2017</a:t>
            </a: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)</a:t>
            </a:r>
            <a:r>
              <a:rPr lang="ru-RU" sz="28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,</a:t>
            </a: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 </a:t>
            </a:r>
            <a:r>
              <a:rPr lang="ru-RU" sz="2700" dirty="0">
                <a:latin typeface="Arial Narrow" panose="020B0606020202030204" pitchFamily="34" charset="0"/>
                <a:ea typeface="Times New Roman" panose="02020603050405020304" pitchFamily="18" charset="0"/>
              </a:rPr>
              <a:t>сформулируем </a:t>
            </a:r>
            <a:r>
              <a:rPr lang="ru-RU" sz="27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главную посылку проекта</a:t>
            </a:r>
            <a:endParaRPr lang="ru-RU" sz="27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0767" y="3250466"/>
            <a:ext cx="11947585" cy="913070"/>
          </a:xfrm>
          <a:prstGeom prst="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ru-RU" sz="2350" dirty="0" smtClean="0">
                <a:solidFill>
                  <a:srgbClr val="8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БИБЛИОМЕТРИЧЕСКАЯ ИНФОРМАЦИЯ, В ОСНОВЕ КОТОРОЙ ЛЕЖИТ ФЕНОМЕН ЦИТИРОВАНИЯ, ОБУСЛАВЛИВАЕТ ВЕСЬМА ОГРАНИЧЕННЫЕ ВОЗМОЖНОСТИ ЕЕ ПРИМЕНЕНИЯ</a:t>
            </a:r>
            <a:endParaRPr lang="ru-RU" sz="2350" dirty="0">
              <a:solidFill>
                <a:srgbClr val="8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0767" y="4300192"/>
            <a:ext cx="11947585" cy="116955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Рецензирование работ коллег и существующие представления </a:t>
            </a:r>
            <a:r>
              <a:rPr lang="ru-RU" sz="28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исследователей </a:t>
            </a:r>
            <a:r>
              <a:rPr lang="ru-RU" sz="28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об </a:t>
            </a:r>
            <a:r>
              <a:rPr lang="ru-RU" sz="28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авторитете </a:t>
            </a:r>
            <a:r>
              <a:rPr lang="ru-RU" sz="28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научных журналов</a:t>
            </a:r>
            <a:r>
              <a:rPr lang="ru-RU" sz="28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, формирующие мнение экспертного сообщества, вряд ли вообще целесообразно замещать </a:t>
            </a:r>
            <a:r>
              <a:rPr lang="ru-RU" sz="28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какими-то формальными показателями </a:t>
            </a:r>
            <a:endParaRPr lang="ru-RU" sz="2800" dirty="0"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0767" y="5588332"/>
            <a:ext cx="11947585" cy="116955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Вполне разумным </a:t>
            </a:r>
            <a:r>
              <a:rPr lang="ru-RU" sz="28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методом ранжирования журналов может стать непосредственное </a:t>
            </a:r>
            <a:r>
              <a:rPr lang="ru-RU" sz="28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измерение общественного </a:t>
            </a:r>
            <a:r>
              <a:rPr lang="ru-RU" sz="28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мнения </a:t>
            </a: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</a:rPr>
              <a:t>наподобие того, как это было сделано в </a:t>
            </a:r>
            <a:r>
              <a:rPr lang="ru-RU" sz="2700" dirty="0">
                <a:latin typeface="Arial Narrow" panose="020B0606020202030204" pitchFamily="34" charset="0"/>
                <a:ea typeface="Times New Roman" panose="02020603050405020304" pitchFamily="18" charset="0"/>
              </a:rPr>
              <a:t>проекте НИУ ВШЭ </a:t>
            </a:r>
            <a:r>
              <a:rPr lang="ru-RU" sz="19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(Проект НИУ ВШЭ, </a:t>
            </a:r>
            <a:r>
              <a:rPr lang="ru-RU" sz="19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2015</a:t>
            </a:r>
            <a:r>
              <a:rPr lang="ru-RU" sz="19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). См. также (Рубинштейн, </a:t>
            </a:r>
            <a:r>
              <a:rPr lang="ru-RU" sz="19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2011, 2014, 2016; </a:t>
            </a:r>
            <a:r>
              <a:rPr lang="ru-RU" sz="19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Мальцев, </a:t>
            </a:r>
            <a:r>
              <a:rPr lang="ru-RU" sz="1900" i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2016</a:t>
            </a:r>
            <a:r>
              <a:rPr lang="ru-RU" sz="19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43411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0769" y="87695"/>
            <a:ext cx="11947585" cy="56489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4200"/>
              </a:lnSpc>
              <a:spcBef>
                <a:spcPts val="600"/>
              </a:spcBef>
              <a:spcAft>
                <a:spcPts val="0"/>
              </a:spcAft>
            </a:pPr>
            <a:endParaRPr lang="ru-RU" sz="2400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0768" y="2509077"/>
            <a:ext cx="11947585" cy="209288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600"/>
              </a:lnSpc>
            </a:pPr>
            <a:endParaRPr lang="ru-RU" sz="3200" b="1" dirty="0" smtClean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4200"/>
              </a:lnSpc>
            </a:pPr>
            <a:endParaRPr lang="ru-RU" sz="3200" b="1" dirty="0" smtClean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4200"/>
              </a:lnSpc>
            </a:pPr>
            <a:r>
              <a:rPr lang="ru-RU" sz="3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ПРЕДВАРИТЕЛЬНЫЕ  ЗАМЕЧАНИЯ </a:t>
            </a:r>
          </a:p>
          <a:p>
            <a:pPr algn="ctr">
              <a:lnSpc>
                <a:spcPts val="3600"/>
              </a:lnSpc>
            </a:pPr>
            <a:endParaRPr lang="ru-RU" sz="32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6952" y="6216758"/>
            <a:ext cx="11947585" cy="50719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600"/>
              </a:lnSpc>
              <a:spcBef>
                <a:spcPts val="600"/>
              </a:spcBef>
              <a:spcAft>
                <a:spcPts val="0"/>
              </a:spcAft>
            </a:pPr>
            <a:endParaRPr lang="ru-RU" sz="2400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20768" y="828136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120768" y="2442938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120768" y="4709875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126518" y="6113242"/>
            <a:ext cx="11947585" cy="8626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418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0769" y="87695"/>
            <a:ext cx="11947585" cy="47705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 ТЕОРЕТИЧЕСКИЕ  ПРОБЛЕМЫ</a:t>
            </a:r>
            <a:endParaRPr lang="ru-RU" sz="2200" b="1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0768" y="788782"/>
            <a:ext cx="11947585" cy="1323439"/>
          </a:xfrm>
          <a:prstGeom prst="rect">
            <a:avLst/>
          </a:prstGeom>
          <a:ln w="19050">
            <a:solidFill>
              <a:srgbClr val="8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  <a:spcAft>
                <a:spcPts val="800"/>
              </a:spcAft>
            </a:pPr>
            <a:r>
              <a:rPr lang="ru-RU" sz="2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построении математической модели ранжирования экономических журналов, опирающейся на социологические измерения общественного мнения, необходимо </a:t>
            </a:r>
            <a:r>
              <a:rPr lang="ru-RU" sz="28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найти решение трех теоретических проблем: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0767" y="2336254"/>
            <a:ext cx="11947585" cy="4324261"/>
          </a:xfrm>
          <a:prstGeom prst="rect">
            <a:avLst/>
          </a:prstGeom>
          <a:ln w="19050">
            <a:solidFill>
              <a:srgbClr val="8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  <a:spcBef>
                <a:spcPts val="2400"/>
              </a:spcBef>
            </a:pPr>
            <a:r>
              <a:rPr lang="ru-RU" sz="2800" u="sng" dirty="0">
                <a:solidFill>
                  <a:srgbClr val="8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1.</a:t>
            </a:r>
            <a:r>
              <a:rPr lang="ru-RU" sz="2800" dirty="0">
                <a:solidFill>
                  <a:srgbClr val="8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dirty="0" smtClean="0">
              <a:solidFill>
                <a:srgbClr val="80000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  <a:spcBef>
                <a:spcPts val="600"/>
              </a:spcBef>
            </a:pPr>
            <a:r>
              <a:rPr lang="ru-RU" sz="28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</a:t>
            </a:r>
            <a:r>
              <a:rPr lang="ru-RU" sz="2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весовой функции для агрегирования </a:t>
            </a:r>
            <a:r>
              <a:rPr lang="ru-RU" sz="28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отдельных характеристик журналов в их общий, базовый рейтинг</a:t>
            </a:r>
            <a:endParaRPr lang="ru-RU" sz="28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ts val="3200"/>
              </a:lnSpc>
              <a:spcBef>
                <a:spcPts val="2400"/>
              </a:spcBef>
            </a:pPr>
            <a:r>
              <a:rPr lang="ru-RU" sz="2800" u="sng" dirty="0" smtClean="0">
                <a:solidFill>
                  <a:srgbClr val="8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2.</a:t>
            </a:r>
            <a:r>
              <a:rPr lang="ru-RU" sz="2800" dirty="0" smtClean="0">
                <a:solidFill>
                  <a:srgbClr val="8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>
              <a:lnSpc>
                <a:spcPts val="2800"/>
              </a:lnSpc>
              <a:spcBef>
                <a:spcPts val="600"/>
              </a:spcBef>
            </a:pPr>
            <a:r>
              <a:rPr lang="ru-RU" sz="28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выборки экспертов из общего массива респондентов, </a:t>
            </a:r>
            <a:r>
              <a:rPr lang="ru-RU" sz="2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чьи оценки </a:t>
            </a:r>
            <a:r>
              <a:rPr lang="ru-RU" sz="28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следует рассматривать </a:t>
            </a:r>
            <a:r>
              <a:rPr lang="ru-RU" sz="2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качестве частных критериев ранжирования </a:t>
            </a:r>
            <a:r>
              <a:rPr lang="ru-RU" sz="28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журналов </a:t>
            </a:r>
          </a:p>
          <a:p>
            <a:pPr>
              <a:lnSpc>
                <a:spcPts val="3200"/>
              </a:lnSpc>
              <a:spcBef>
                <a:spcPts val="2400"/>
              </a:spcBef>
            </a:pPr>
            <a:r>
              <a:rPr lang="ru-RU" sz="2800" u="sng" dirty="0" smtClean="0">
                <a:solidFill>
                  <a:srgbClr val="8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3.</a:t>
            </a:r>
            <a:r>
              <a:rPr lang="ru-RU" sz="28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2800"/>
              </a:lnSpc>
              <a:spcBef>
                <a:spcPts val="600"/>
              </a:spcBef>
            </a:pPr>
            <a:r>
              <a:rPr lang="ru-RU" sz="28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Выделение однородных групп </a:t>
            </a:r>
            <a:r>
              <a:rPr lang="ru-RU" sz="2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журналов с близкими значениями </a:t>
            </a:r>
            <a:r>
              <a:rPr lang="ru-RU" sz="28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базового  </a:t>
            </a:r>
            <a:r>
              <a:rPr lang="ru-RU" sz="2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рейтинга внутри каждой группы и значимыми различиями между </a:t>
            </a:r>
            <a:r>
              <a:rPr lang="ru-RU" sz="28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группами</a:t>
            </a:r>
            <a:endParaRPr lang="ru-RU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78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0770" y="87695"/>
            <a:ext cx="11938956" cy="47705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 ГИПОТЕЗЫ</a:t>
            </a:r>
            <a:endParaRPr lang="ru-RU" sz="2200" b="1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0768" y="2182701"/>
            <a:ext cx="11956214" cy="201593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600" b="1" dirty="0" smtClean="0">
                <a:solidFill>
                  <a:srgbClr val="8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2. </a:t>
            </a:r>
            <a:r>
              <a:rPr lang="ru-RU" sz="2600" u="sng" spc="-20" dirty="0" smtClean="0">
                <a:solidFill>
                  <a:srgbClr val="8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Гипотеза</a:t>
            </a:r>
            <a:r>
              <a:rPr lang="en-US" sz="2600" spc="-2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spc="-2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структуре </a:t>
            </a:r>
            <a:r>
              <a:rPr lang="ru-RU" sz="2600" spc="-2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сообщества российских экономистов. Наличие трех основных групп -</a:t>
            </a:r>
            <a:r>
              <a:rPr lang="en-US" sz="2600" spc="-2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</a:rPr>
              <a:t>преподаватели Университетов</a:t>
            </a:r>
            <a:r>
              <a:rPr lang="en-US" sz="2600" dirty="0">
                <a:latin typeface="Arial Narrow" panose="020B0606020202030204" pitchFamily="34" charset="0"/>
                <a:ea typeface="Times New Roman" panose="02020603050405020304" pitchFamily="18" charset="0"/>
              </a:rPr>
              <a:t> /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</a:rPr>
              <a:t> ВУЗов,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академические исследователи, аналитики, и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</a:rPr>
              <a:t>внутри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каждой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</a:rPr>
              <a:t>из них еще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двух подгрупп</a:t>
            </a:r>
            <a:r>
              <a:rPr lang="en-US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: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 традиционных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</a:rPr>
              <a:t>специалистов - «Ordinary», работающих в традициях российской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школы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</a:rPr>
              <a:t>, и «продвинутых» специалистов -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«Advanced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</a:rPr>
              <a:t>», обладающих современными знаниями в области экономики и смежных научных дисциплин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29397" y="5459078"/>
            <a:ext cx="11947585" cy="1246495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Aft>
                <a:spcPts val="0"/>
              </a:spcAft>
            </a:pPr>
            <a:r>
              <a:rPr lang="ru-RU" sz="2600" b="1" dirty="0" smtClean="0">
                <a:solidFill>
                  <a:srgbClr val="8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4.</a:t>
            </a:r>
            <a:r>
              <a:rPr lang="en-US" sz="2600" b="1" dirty="0" smtClean="0">
                <a:solidFill>
                  <a:srgbClr val="8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2600" u="sng" dirty="0" smtClean="0">
                <a:solidFill>
                  <a:srgbClr val="8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Гипотеза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 отсутствии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связей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 рейтингами экономических журналов, полученными в результате измерения общественного мнения, и библиометрическими показателями, в основе которых лежит феномен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цитирования </a:t>
            </a:r>
            <a:endParaRPr lang="ru-RU" sz="2600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0768" y="4417157"/>
            <a:ext cx="11947585" cy="861774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Aft>
                <a:spcPts val="0"/>
              </a:spcAft>
            </a:pPr>
            <a:r>
              <a:rPr lang="ru-RU" sz="2600" b="1" dirty="0" smtClean="0">
                <a:solidFill>
                  <a:srgbClr val="8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3.</a:t>
            </a:r>
            <a:r>
              <a:rPr lang="en-US" sz="2600" b="1" dirty="0" smtClean="0">
                <a:solidFill>
                  <a:srgbClr val="8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2600" u="sng" dirty="0" smtClean="0">
                <a:solidFill>
                  <a:srgbClr val="8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Гипотеза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 наличии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связей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 рейтингами экономических журналов, полученными в результате измерения общественного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мнения,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структурой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экономического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сообщества </a:t>
            </a:r>
            <a:endParaRPr lang="ru-RU" sz="2600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2139" y="730416"/>
            <a:ext cx="11938957" cy="1246495"/>
          </a:xfrm>
          <a:prstGeom prst="rect">
            <a:avLst/>
          </a:prstGeom>
          <a:ln>
            <a:solidFill>
              <a:srgbClr val="8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600" b="1" dirty="0" smtClean="0">
                <a:solidFill>
                  <a:srgbClr val="8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1</a:t>
            </a:r>
            <a:r>
              <a:rPr lang="ru-RU" sz="2600" dirty="0" smtClean="0">
                <a:solidFill>
                  <a:srgbClr val="8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. </a:t>
            </a:r>
            <a:r>
              <a:rPr lang="ru-RU" sz="2600" u="sng" dirty="0" smtClean="0">
                <a:solidFill>
                  <a:srgbClr val="8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Гипотеза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</a:rPr>
              <a:t>о существовании внутри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совокупности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</a:rPr>
              <a:t>опрашиваемых специалистов некоторого их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подмножества, которых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</a:rPr>
              <a:t>можно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причислить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</a:rPr>
              <a:t>к группе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экспертов, чьи оценки являются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</a:rPr>
              <a:t>основанием для ранжирования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журналов</a:t>
            </a:r>
            <a:endParaRPr lang="ru-RU" sz="2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77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0769" y="87695"/>
            <a:ext cx="11947585" cy="47705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ДЕФИНИЦИИ</a:t>
            </a:r>
            <a:endParaRPr lang="ru-RU" sz="2200" b="1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0768" y="625285"/>
            <a:ext cx="11947585" cy="2785378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Aft>
                <a:spcPts val="0"/>
              </a:spcAft>
            </a:pP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настоящем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проекте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статус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эксперта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присваивается, по определению, респондентам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входящим в группу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</a:rPr>
              <a:t>«Advanced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»,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которые,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отвечая на вопросы анкеты, указали,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</a:t>
            </a:r>
            <a:r>
              <a:rPr lang="en-US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900000" indent="-457200" algn="just">
              <a:lnSpc>
                <a:spcPts val="3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имеют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ученую</a:t>
            </a:r>
            <a:r>
              <a:rPr lang="ru-RU" sz="2600" i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степень кандидата наук (</a:t>
            </a:r>
            <a:r>
              <a:rPr lang="ru-RU" sz="24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или доктора наук, </a:t>
            </a:r>
            <a:endParaRPr lang="en-US" sz="2600" dirty="0" smtClean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0000" indent="-457200" algn="just">
              <a:lnSpc>
                <a:spcPts val="3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владеют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иностранным языком, </a:t>
            </a:r>
            <a:endParaRPr lang="en-US" sz="2600" dirty="0" smtClean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0000" indent="-457200" algn="just">
              <a:lnSpc>
                <a:spcPts val="3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считают важным знание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экономико-математического аппарата, </a:t>
            </a:r>
            <a:endParaRPr lang="en-US" sz="2600" dirty="0" smtClean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0000" indent="-457200" algn="just">
              <a:lnSpc>
                <a:spcPts val="3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читают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отечественные и зарубежные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журналы,</a:t>
            </a:r>
            <a:endParaRPr lang="en-US" sz="2600" dirty="0" smtClean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0000" indent="-457200" algn="just">
              <a:lnSpc>
                <a:spcPts val="3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публикуют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свои статьи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авторитетных российских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журналах - группы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«</a:t>
            </a:r>
            <a:r>
              <a:rPr lang="en-US" sz="2600" dirty="0">
                <a:latin typeface="Arial Narrow" panose="020B0606020202030204" pitchFamily="34" charset="0"/>
              </a:rPr>
              <a:t>Leaders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» </a:t>
            </a:r>
            <a:endParaRPr lang="en-US" sz="2600" dirty="0" smtClean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0766" y="3800539"/>
            <a:ext cx="11947585" cy="1292662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Совокупность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журналов группы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«</a:t>
            </a:r>
            <a:r>
              <a:rPr lang="en-US" sz="2600" dirty="0" smtClean="0">
                <a:latin typeface="Arial Narrow" panose="020B0606020202030204" pitchFamily="34" charset="0"/>
              </a:rPr>
              <a:t>Leaders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»,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формируется на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основе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дополнительных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предположений, которые в соответствии с принятой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дефиницией влияют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на формирование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экспертной группы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«Advanced»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0766" y="5474885"/>
            <a:ext cx="11947585" cy="1292662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Выделение группы респондентов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«Advanced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из их общего массива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группы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журналов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«</a:t>
            </a:r>
            <a:r>
              <a:rPr lang="en-US" sz="2600" dirty="0" smtClean="0">
                <a:latin typeface="Arial Narrow" panose="020B0606020202030204" pitchFamily="34" charset="0"/>
              </a:rPr>
              <a:t>Leaders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»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их общего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списка следует рассматривать в </a:t>
            </a:r>
            <a:r>
              <a:rPr lang="ru-RU" sz="2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качестве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взаимообусловленного, итеративного  процесса</a:t>
            </a:r>
            <a:endParaRPr lang="ru-RU" sz="26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70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2801</TotalTime>
  <Words>3190</Words>
  <Application>Microsoft Office PowerPoint</Application>
  <PresentationFormat>Широкоэкранный</PresentationFormat>
  <Paragraphs>486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42" baseType="lpstr">
      <vt:lpstr>Arial</vt:lpstr>
      <vt:lpstr>Arial Narrow</vt:lpstr>
      <vt:lpstr>Calibri</vt:lpstr>
      <vt:lpstr>Calibri Light</vt:lpstr>
      <vt:lpstr>Courier New</vt:lpstr>
      <vt:lpstr>Segoe UI Black</vt:lpstr>
      <vt:lpstr>Symbol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Рубинштейн</dc:creator>
  <cp:lastModifiedBy>Александр Рубинштейн</cp:lastModifiedBy>
  <cp:revision>279</cp:revision>
  <cp:lastPrinted>2017-06-04T11:20:58Z</cp:lastPrinted>
  <dcterms:created xsi:type="dcterms:W3CDTF">2017-03-14T09:31:02Z</dcterms:created>
  <dcterms:modified xsi:type="dcterms:W3CDTF">2017-06-07T10:34:20Z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-47607257</vt:i4>
  </property>
  <property fmtid="{D5CDD505-2E9C-101B-9397-08002B2CF9AE}" pid="3" name="_NewReviewCycle">
    <vt:lpwstr/>
  </property>
  <property fmtid="{D5CDD505-2E9C-101B-9397-08002B2CF9AE}" pid="4" name="_EmailSubject">
    <vt:lpwstr>А. Рубинштейн</vt:lpwstr>
  </property>
  <property fmtid="{D5CDD505-2E9C-101B-9397-08002B2CF9AE}" pid="5" name="_AuthorEmail">
    <vt:lpwstr>arubin@aha.ru</vt:lpwstr>
  </property>
  <property fmtid="{D5CDD505-2E9C-101B-9397-08002B2CF9AE}" pid="6" name="_AuthorEmailDisplayName">
    <vt:lpwstr>Александр Рубинштейн</vt:lpwstr>
  </property>
</Properties>
</file>