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312" r:id="rId3"/>
    <p:sldId id="267" r:id="rId4"/>
    <p:sldId id="259" r:id="rId5"/>
    <p:sldId id="310" r:id="rId6"/>
    <p:sldId id="314" r:id="rId7"/>
    <p:sldId id="313" r:id="rId8"/>
    <p:sldId id="272" r:id="rId9"/>
    <p:sldId id="315" r:id="rId10"/>
    <p:sldId id="273" r:id="rId11"/>
    <p:sldId id="498" r:id="rId12"/>
    <p:sldId id="281" r:id="rId13"/>
    <p:sldId id="286" r:id="rId14"/>
    <p:sldId id="501" r:id="rId15"/>
    <p:sldId id="416" r:id="rId16"/>
    <p:sldId id="415" r:id="rId17"/>
    <p:sldId id="417" r:id="rId18"/>
    <p:sldId id="418" r:id="rId19"/>
    <p:sldId id="400" r:id="rId20"/>
    <p:sldId id="422" r:id="rId21"/>
    <p:sldId id="290" r:id="rId22"/>
    <p:sldId id="305" r:id="rId23"/>
    <p:sldId id="499" r:id="rId24"/>
    <p:sldId id="454" r:id="rId25"/>
    <p:sldId id="297" r:id="rId26"/>
    <p:sldId id="296" r:id="rId27"/>
    <p:sldId id="294" r:id="rId28"/>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174" autoAdjust="0"/>
  </p:normalViewPr>
  <p:slideViewPr>
    <p:cSldViewPr>
      <p:cViewPr varScale="1">
        <p:scale>
          <a:sx n="83" d="100"/>
          <a:sy n="83" d="100"/>
        </p:scale>
        <p:origin x="824" y="7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sha\Desktop\&#1084;&#1080;&#1082;&#1088;&#1086;&#1084;&#1077;&#1079;&#1086;&#1084;&#1072;&#1082;&#1088;&#1086;.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microeconomics</c:v>
          </c:tx>
          <c:spPr>
            <a:ln w="19050" cap="rnd">
              <a:solidFill>
                <a:schemeClr val="accent1"/>
              </a:solidFill>
              <a:round/>
            </a:ln>
            <a:effectLst/>
          </c:spPr>
          <c:marker>
            <c:symbol val="none"/>
          </c:marker>
          <c:cat>
            <c:numRef>
              <c:f>Лист1!$A$2:$A$38</c:f>
              <c:numCache>
                <c:formatCode>General</c:formatCode>
                <c:ptCount val="37"/>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Лист1!$B$2:$B$38</c:f>
              <c:numCache>
                <c:formatCode>General</c:formatCode>
                <c:ptCount val="37"/>
                <c:pt idx="1">
                  <c:v>5850</c:v>
                </c:pt>
                <c:pt idx="2">
                  <c:v>5370</c:v>
                </c:pt>
                <c:pt idx="3">
                  <c:v>5410</c:v>
                </c:pt>
                <c:pt idx="4">
                  <c:v>5000</c:v>
                </c:pt>
                <c:pt idx="5">
                  <c:v>5330</c:v>
                </c:pt>
                <c:pt idx="6">
                  <c:v>5580</c:v>
                </c:pt>
                <c:pt idx="7">
                  <c:v>5350</c:v>
                </c:pt>
                <c:pt idx="8">
                  <c:v>6190</c:v>
                </c:pt>
                <c:pt idx="9">
                  <c:v>6360</c:v>
                </c:pt>
                <c:pt idx="10">
                  <c:v>57700</c:v>
                </c:pt>
                <c:pt idx="11">
                  <c:v>6700</c:v>
                </c:pt>
                <c:pt idx="12">
                  <c:v>6760</c:v>
                </c:pt>
                <c:pt idx="13">
                  <c:v>6640</c:v>
                </c:pt>
                <c:pt idx="14">
                  <c:v>6370</c:v>
                </c:pt>
                <c:pt idx="15">
                  <c:v>6810</c:v>
                </c:pt>
                <c:pt idx="16">
                  <c:v>7090</c:v>
                </c:pt>
                <c:pt idx="17">
                  <c:v>6490</c:v>
                </c:pt>
                <c:pt idx="18">
                  <c:v>6560</c:v>
                </c:pt>
                <c:pt idx="19">
                  <c:v>6250</c:v>
                </c:pt>
                <c:pt idx="20">
                  <c:v>58400</c:v>
                </c:pt>
                <c:pt idx="21">
                  <c:v>7480</c:v>
                </c:pt>
                <c:pt idx="22">
                  <c:v>8630</c:v>
                </c:pt>
                <c:pt idx="23">
                  <c:v>8780</c:v>
                </c:pt>
                <c:pt idx="24">
                  <c:v>10200</c:v>
                </c:pt>
                <c:pt idx="25">
                  <c:v>12700</c:v>
                </c:pt>
                <c:pt idx="26">
                  <c:v>15200</c:v>
                </c:pt>
                <c:pt idx="27">
                  <c:v>16700</c:v>
                </c:pt>
                <c:pt idx="28">
                  <c:v>17700</c:v>
                </c:pt>
                <c:pt idx="29">
                  <c:v>62200</c:v>
                </c:pt>
                <c:pt idx="30">
                  <c:v>60700</c:v>
                </c:pt>
                <c:pt idx="31">
                  <c:v>28500</c:v>
                </c:pt>
                <c:pt idx="32">
                  <c:v>28400</c:v>
                </c:pt>
                <c:pt idx="33">
                  <c:v>27400</c:v>
                </c:pt>
                <c:pt idx="34">
                  <c:v>26200</c:v>
                </c:pt>
                <c:pt idx="35">
                  <c:v>23100</c:v>
                </c:pt>
                <c:pt idx="36">
                  <c:v>19700</c:v>
                </c:pt>
              </c:numCache>
            </c:numRef>
          </c:val>
          <c:smooth val="0"/>
          <c:extLst>
            <c:ext xmlns:c16="http://schemas.microsoft.com/office/drawing/2014/chart" uri="{C3380CC4-5D6E-409C-BE32-E72D297353CC}">
              <c16:uniqueId val="{00000000-E976-4992-A236-E3BB76459046}"/>
            </c:ext>
          </c:extLst>
        </c:ser>
        <c:ser>
          <c:idx val="1"/>
          <c:order val="1"/>
          <c:tx>
            <c:v>mesoeconomics</c:v>
          </c:tx>
          <c:spPr>
            <a:ln w="19050" cap="rnd">
              <a:solidFill>
                <a:schemeClr val="accent2"/>
              </a:solidFill>
              <a:round/>
            </a:ln>
            <a:effectLst/>
          </c:spPr>
          <c:marker>
            <c:symbol val="none"/>
          </c:marker>
          <c:cat>
            <c:numRef>
              <c:f>Лист1!$A$2:$A$38</c:f>
              <c:numCache>
                <c:formatCode>General</c:formatCode>
                <c:ptCount val="37"/>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Лист1!$C$2:$C$38</c:f>
              <c:numCache>
                <c:formatCode>General</c:formatCode>
                <c:ptCount val="37"/>
                <c:pt idx="1">
                  <c:v>5</c:v>
                </c:pt>
                <c:pt idx="2">
                  <c:v>3</c:v>
                </c:pt>
                <c:pt idx="3">
                  <c:v>6</c:v>
                </c:pt>
                <c:pt idx="4">
                  <c:v>5</c:v>
                </c:pt>
                <c:pt idx="5">
                  <c:v>7</c:v>
                </c:pt>
                <c:pt idx="6">
                  <c:v>13</c:v>
                </c:pt>
                <c:pt idx="7">
                  <c:v>7</c:v>
                </c:pt>
                <c:pt idx="8">
                  <c:v>8</c:v>
                </c:pt>
                <c:pt idx="9">
                  <c:v>20</c:v>
                </c:pt>
                <c:pt idx="10">
                  <c:v>19</c:v>
                </c:pt>
                <c:pt idx="11">
                  <c:v>20</c:v>
                </c:pt>
                <c:pt idx="12">
                  <c:v>19</c:v>
                </c:pt>
                <c:pt idx="13">
                  <c:v>33</c:v>
                </c:pt>
                <c:pt idx="14">
                  <c:v>21</c:v>
                </c:pt>
                <c:pt idx="15">
                  <c:v>22</c:v>
                </c:pt>
                <c:pt idx="16">
                  <c:v>41</c:v>
                </c:pt>
                <c:pt idx="17">
                  <c:v>24</c:v>
                </c:pt>
                <c:pt idx="18">
                  <c:v>35</c:v>
                </c:pt>
                <c:pt idx="19">
                  <c:v>26</c:v>
                </c:pt>
                <c:pt idx="20">
                  <c:v>52</c:v>
                </c:pt>
                <c:pt idx="21">
                  <c:v>39</c:v>
                </c:pt>
                <c:pt idx="22">
                  <c:v>39</c:v>
                </c:pt>
                <c:pt idx="23">
                  <c:v>57</c:v>
                </c:pt>
                <c:pt idx="24">
                  <c:v>49</c:v>
                </c:pt>
                <c:pt idx="25">
                  <c:v>80</c:v>
                </c:pt>
                <c:pt idx="26">
                  <c:v>88</c:v>
                </c:pt>
                <c:pt idx="27">
                  <c:v>71</c:v>
                </c:pt>
                <c:pt idx="28">
                  <c:v>75</c:v>
                </c:pt>
                <c:pt idx="29">
                  <c:v>82</c:v>
                </c:pt>
                <c:pt idx="30">
                  <c:v>108</c:v>
                </c:pt>
                <c:pt idx="31">
                  <c:v>115</c:v>
                </c:pt>
                <c:pt idx="32">
                  <c:v>143</c:v>
                </c:pt>
                <c:pt idx="33">
                  <c:v>184</c:v>
                </c:pt>
                <c:pt idx="34">
                  <c:v>181</c:v>
                </c:pt>
                <c:pt idx="35">
                  <c:v>203</c:v>
                </c:pt>
                <c:pt idx="36">
                  <c:v>199</c:v>
                </c:pt>
              </c:numCache>
            </c:numRef>
          </c:val>
          <c:smooth val="0"/>
          <c:extLst>
            <c:ext xmlns:c16="http://schemas.microsoft.com/office/drawing/2014/chart" uri="{C3380CC4-5D6E-409C-BE32-E72D297353CC}">
              <c16:uniqueId val="{00000001-E976-4992-A236-E3BB76459046}"/>
            </c:ext>
          </c:extLst>
        </c:ser>
        <c:ser>
          <c:idx val="2"/>
          <c:order val="2"/>
          <c:tx>
            <c:v>macroeconomics</c:v>
          </c:tx>
          <c:spPr>
            <a:ln w="19050" cap="rnd">
              <a:solidFill>
                <a:schemeClr val="accent3"/>
              </a:solidFill>
              <a:round/>
            </a:ln>
            <a:effectLst/>
          </c:spPr>
          <c:marker>
            <c:symbol val="none"/>
          </c:marker>
          <c:cat>
            <c:numRef>
              <c:f>Лист1!$A$2:$A$38</c:f>
              <c:numCache>
                <c:formatCode>General</c:formatCode>
                <c:ptCount val="37"/>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numCache>
            </c:numRef>
          </c:cat>
          <c:val>
            <c:numRef>
              <c:f>Лист1!$D$2:$D$38</c:f>
              <c:numCache>
                <c:formatCode>General</c:formatCode>
                <c:ptCount val="37"/>
                <c:pt idx="1">
                  <c:v>5690</c:v>
                </c:pt>
                <c:pt idx="2">
                  <c:v>6450</c:v>
                </c:pt>
                <c:pt idx="3">
                  <c:v>6163</c:v>
                </c:pt>
                <c:pt idx="4">
                  <c:v>5760</c:v>
                </c:pt>
                <c:pt idx="5">
                  <c:v>5730</c:v>
                </c:pt>
                <c:pt idx="6">
                  <c:v>6640</c:v>
                </c:pt>
                <c:pt idx="7">
                  <c:v>6320</c:v>
                </c:pt>
                <c:pt idx="8">
                  <c:v>6850</c:v>
                </c:pt>
                <c:pt idx="9">
                  <c:v>7350</c:v>
                </c:pt>
                <c:pt idx="10">
                  <c:v>59400</c:v>
                </c:pt>
                <c:pt idx="11">
                  <c:v>8280</c:v>
                </c:pt>
                <c:pt idx="12">
                  <c:v>8260</c:v>
                </c:pt>
                <c:pt idx="13">
                  <c:v>8190</c:v>
                </c:pt>
                <c:pt idx="14">
                  <c:v>8810</c:v>
                </c:pt>
                <c:pt idx="15">
                  <c:v>8630</c:v>
                </c:pt>
                <c:pt idx="16">
                  <c:v>9320</c:v>
                </c:pt>
                <c:pt idx="17">
                  <c:v>8830</c:v>
                </c:pt>
                <c:pt idx="18">
                  <c:v>9180</c:v>
                </c:pt>
                <c:pt idx="19">
                  <c:v>9340</c:v>
                </c:pt>
                <c:pt idx="20">
                  <c:v>62000</c:v>
                </c:pt>
                <c:pt idx="21">
                  <c:v>12100</c:v>
                </c:pt>
                <c:pt idx="22">
                  <c:v>12800</c:v>
                </c:pt>
                <c:pt idx="23">
                  <c:v>12400</c:v>
                </c:pt>
                <c:pt idx="24">
                  <c:v>14300</c:v>
                </c:pt>
                <c:pt idx="25">
                  <c:v>20700</c:v>
                </c:pt>
                <c:pt idx="26">
                  <c:v>22600</c:v>
                </c:pt>
                <c:pt idx="27">
                  <c:v>26000</c:v>
                </c:pt>
                <c:pt idx="28">
                  <c:v>29600</c:v>
                </c:pt>
                <c:pt idx="29">
                  <c:v>62500</c:v>
                </c:pt>
                <c:pt idx="30">
                  <c:v>66600</c:v>
                </c:pt>
                <c:pt idx="31">
                  <c:v>41700</c:v>
                </c:pt>
                <c:pt idx="32">
                  <c:v>42000</c:v>
                </c:pt>
                <c:pt idx="33">
                  <c:v>33300</c:v>
                </c:pt>
                <c:pt idx="34">
                  <c:v>36000</c:v>
                </c:pt>
                <c:pt idx="35">
                  <c:v>32700</c:v>
                </c:pt>
                <c:pt idx="36">
                  <c:v>29600</c:v>
                </c:pt>
              </c:numCache>
            </c:numRef>
          </c:val>
          <c:smooth val="0"/>
          <c:extLst>
            <c:ext xmlns:c16="http://schemas.microsoft.com/office/drawing/2014/chart" uri="{C3380CC4-5D6E-409C-BE32-E72D297353CC}">
              <c16:uniqueId val="{00000002-E976-4992-A236-E3BB76459046}"/>
            </c:ext>
          </c:extLst>
        </c:ser>
        <c:dLbls>
          <c:showLegendKey val="0"/>
          <c:showVal val="0"/>
          <c:showCatName val="0"/>
          <c:showSerName val="0"/>
          <c:showPercent val="0"/>
          <c:showBubbleSize val="0"/>
        </c:dLbls>
        <c:smooth val="0"/>
        <c:axId val="72608384"/>
        <c:axId val="72618368"/>
      </c:lineChart>
      <c:catAx>
        <c:axId val="726083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2618368"/>
        <c:crosses val="autoZero"/>
        <c:auto val="1"/>
        <c:lblAlgn val="ctr"/>
        <c:lblOffset val="100"/>
        <c:noMultiLvlLbl val="0"/>
      </c:catAx>
      <c:valAx>
        <c:axId val="72618368"/>
        <c:scaling>
          <c:logBase val="10"/>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72608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aseline="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4914260717410433E-2"/>
          <c:y val="6.0329825586446811E-2"/>
          <c:w val="0.90286351706036683"/>
          <c:h val="0.75896748335006003"/>
        </c:manualLayout>
      </c:layout>
      <c:lineChart>
        <c:grouping val="stacked"/>
        <c:varyColors val="0"/>
        <c:ser>
          <c:idx val="0"/>
          <c:order val="0"/>
          <c:spPr>
            <a:ln w="28575" cap="rnd">
              <a:solidFill>
                <a:schemeClr val="accent1"/>
              </a:solidFill>
              <a:round/>
            </a:ln>
            <a:effectLst/>
          </c:spPr>
          <c:marker>
            <c:symbol val="none"/>
          </c:marker>
          <c:cat>
            <c:numRef>
              <c:f>'[кол-во статей в Journal of Institutional Economics meso-level.xlsx]Лист1'!$A$18:$M$18</c:f>
              <c:numCache>
                <c:formatCode>@</c:formatCode>
                <c:ptCount val="13"/>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numCache>
            </c:numRef>
          </c:cat>
          <c:val>
            <c:numRef>
              <c:f>'[кол-во статей в Journal of Institutional Economics meso-level.xlsx]Лист1'!$A$19:$M$19</c:f>
              <c:numCache>
                <c:formatCode>General</c:formatCode>
                <c:ptCount val="13"/>
                <c:pt idx="0">
                  <c:v>1</c:v>
                </c:pt>
                <c:pt idx="1">
                  <c:v>2</c:v>
                </c:pt>
                <c:pt idx="2">
                  <c:v>1</c:v>
                </c:pt>
                <c:pt idx="3">
                  <c:v>2</c:v>
                </c:pt>
                <c:pt idx="4">
                  <c:v>1</c:v>
                </c:pt>
                <c:pt idx="5">
                  <c:v>3</c:v>
                </c:pt>
                <c:pt idx="6">
                  <c:v>3</c:v>
                </c:pt>
                <c:pt idx="7">
                  <c:v>5</c:v>
                </c:pt>
                <c:pt idx="8">
                  <c:v>2</c:v>
                </c:pt>
                <c:pt idx="9">
                  <c:v>7</c:v>
                </c:pt>
                <c:pt idx="10">
                  <c:v>6</c:v>
                </c:pt>
                <c:pt idx="11">
                  <c:v>8</c:v>
                </c:pt>
                <c:pt idx="12">
                  <c:v>9</c:v>
                </c:pt>
              </c:numCache>
            </c:numRef>
          </c:val>
          <c:smooth val="0"/>
          <c:extLst>
            <c:ext xmlns:c16="http://schemas.microsoft.com/office/drawing/2014/chart" uri="{C3380CC4-5D6E-409C-BE32-E72D297353CC}">
              <c16:uniqueId val="{00000000-E2C6-4227-86F2-E1E7E8257588}"/>
            </c:ext>
          </c:extLst>
        </c:ser>
        <c:dLbls>
          <c:showLegendKey val="0"/>
          <c:showVal val="0"/>
          <c:showCatName val="0"/>
          <c:showSerName val="0"/>
          <c:showPercent val="0"/>
          <c:showBubbleSize val="0"/>
        </c:dLbls>
        <c:smooth val="0"/>
        <c:axId val="18580608"/>
        <c:axId val="18582144"/>
      </c:lineChart>
      <c:catAx>
        <c:axId val="18580608"/>
        <c:scaling>
          <c:orientation val="minMax"/>
        </c:scaling>
        <c:delete val="0"/>
        <c:axPos val="b"/>
        <c:numFmt formatCode="@"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8582144"/>
        <c:crosses val="autoZero"/>
        <c:auto val="1"/>
        <c:lblAlgn val="ctr"/>
        <c:lblOffset val="100"/>
        <c:noMultiLvlLbl val="0"/>
      </c:catAx>
      <c:valAx>
        <c:axId val="18582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18580608"/>
        <c:crosses val="autoZero"/>
        <c:crossBetween val="between"/>
      </c:valAx>
    </c:plotArea>
    <c:plotVisOnly val="1"/>
    <c:dispBlanksAs val="zero"/>
    <c:showDLblsOverMax val="0"/>
  </c:chart>
  <c:txPr>
    <a:bodyPr/>
    <a:lstStyle/>
    <a:p>
      <a:pPr>
        <a:defRPr/>
      </a:pPr>
      <a:endParaRPr lang="ru-RU"/>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FA3D3-0B8C-44F2-B723-3A394BFDA8CB}" type="datetimeFigureOut">
              <a:rPr lang="ru-RU" smtClean="0"/>
              <a:t>09.07.2018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9492E9-B0F1-4115-A64D-234B43B4D05D}" type="slidenum">
              <a:rPr lang="ru-RU" smtClean="0"/>
              <a:t>‹#›</a:t>
            </a:fld>
            <a:endParaRPr lang="ru-RU"/>
          </a:p>
        </p:txBody>
      </p:sp>
    </p:spTree>
    <p:extLst>
      <p:ext uri="{BB962C8B-B14F-4D97-AF65-F5344CB8AC3E}">
        <p14:creationId xmlns:p14="http://schemas.microsoft.com/office/powerpoint/2010/main" val="288357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Thanks and my interest to meet with British Heterodox community here in the UK. </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a:t>
            </a:fld>
            <a:endParaRPr lang="ru-RU"/>
          </a:p>
        </p:txBody>
      </p:sp>
    </p:spTree>
    <p:extLst>
      <p:ext uri="{BB962C8B-B14F-4D97-AF65-F5344CB8AC3E}">
        <p14:creationId xmlns:p14="http://schemas.microsoft.com/office/powerpoint/2010/main" val="840539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13</a:t>
            </a:fld>
            <a:endParaRPr lang="ru-RU"/>
          </a:p>
        </p:txBody>
      </p:sp>
    </p:spTree>
    <p:extLst>
      <p:ext uri="{BB962C8B-B14F-4D97-AF65-F5344CB8AC3E}">
        <p14:creationId xmlns:p14="http://schemas.microsoft.com/office/powerpoint/2010/main" val="2912944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22</a:t>
            </a:fld>
            <a:endParaRPr lang="ru-RU"/>
          </a:p>
        </p:txBody>
      </p:sp>
    </p:spTree>
    <p:extLst>
      <p:ext uri="{BB962C8B-B14F-4D97-AF65-F5344CB8AC3E}">
        <p14:creationId xmlns:p14="http://schemas.microsoft.com/office/powerpoint/2010/main" val="226993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26</a:t>
            </a:fld>
            <a:endParaRPr lang="ru-RU"/>
          </a:p>
        </p:txBody>
      </p:sp>
    </p:spTree>
    <p:extLst>
      <p:ext uri="{BB962C8B-B14F-4D97-AF65-F5344CB8AC3E}">
        <p14:creationId xmlns:p14="http://schemas.microsoft.com/office/powerpoint/2010/main" val="2262049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My interest in meso level analysis</a:t>
            </a:r>
            <a:r>
              <a:rPr lang="ru-RU" dirty="0"/>
              <a:t> </a:t>
            </a:r>
            <a:r>
              <a:rPr lang="en-US" dirty="0"/>
              <a:t>began with institutional theory in economics and sociology, and my understanding that institutions are not only the particular focus of analysis but also the locus of analysis. So they form their own space, as Ping Chen wrote in 2008. … Mainstream economists </a:t>
            </a:r>
            <a:r>
              <a:rPr lang="en-US" sz="1200" dirty="0"/>
              <a:t>dispute the need for a meso level theory of economics. </a:t>
            </a:r>
            <a:r>
              <a:rPr lang="en-US" dirty="0"/>
              <a:t>Indeed, meso level research IS MORE AND MORE POPULAR ESPECIALLY WITH HETERODOX ECONOMISTS.  </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2</a:t>
            </a:fld>
            <a:endParaRPr lang="ru-RU"/>
          </a:p>
        </p:txBody>
      </p:sp>
    </p:spTree>
    <p:extLst>
      <p:ext uri="{BB962C8B-B14F-4D97-AF65-F5344CB8AC3E}">
        <p14:creationId xmlns:p14="http://schemas.microsoft.com/office/powerpoint/2010/main" val="2517359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It motivated me to prepare the paper with the following structure:</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3</a:t>
            </a:fld>
            <a:endParaRPr lang="ru-RU"/>
          </a:p>
        </p:txBody>
      </p:sp>
    </p:spTree>
    <p:extLst>
      <p:ext uri="{BB962C8B-B14F-4D97-AF65-F5344CB8AC3E}">
        <p14:creationId xmlns:p14="http://schemas.microsoft.com/office/powerpoint/2010/main" val="428611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The starting point for this Graph is 1981 because only since 1980 have papers about the meso level started to be published on a regular basis. Before that time one can only find rare single  publications. We can see that the share of meso level papers in comparison with publications on the macro and micro levels is very small. But over the last 35 years the number of meso level publications, compared with other levels of economic analysis, is growing ten times faster. </a:t>
            </a:r>
          </a:p>
          <a:p>
            <a:r>
              <a:rPr lang="en-US" dirty="0"/>
              <a:t>We considered economic papers where Meso was a part of the title, or was presented in key words or was in the text of abstracts. You can see in the graph that meso level research is beginning to develop into maturity like a small bird.</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4</a:t>
            </a:fld>
            <a:endParaRPr lang="ru-RU"/>
          </a:p>
        </p:txBody>
      </p:sp>
    </p:spTree>
    <p:extLst>
      <p:ext uri="{BB962C8B-B14F-4D97-AF65-F5344CB8AC3E}">
        <p14:creationId xmlns:p14="http://schemas.microsoft.com/office/powerpoint/2010/main" val="75048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In heterodox</a:t>
            </a:r>
            <a:r>
              <a:rPr lang="ru-RU" dirty="0"/>
              <a:t> </a:t>
            </a:r>
            <a:r>
              <a:rPr lang="en-US" dirty="0"/>
              <a:t>journals this trend is much more visible. Here you can see the growth of meso level publications in the </a:t>
            </a:r>
            <a:r>
              <a:rPr kumimoji="0" lang="en-US" sz="2200" b="0" i="1" u="none" strike="noStrike" kern="1200" cap="none" spc="0" normalizeH="0" baseline="0" noProof="0" dirty="0">
                <a:ln>
                  <a:noFill/>
                </a:ln>
                <a:solidFill>
                  <a:srgbClr val="222222"/>
                </a:solidFill>
                <a:effectLst/>
                <a:uLnTx/>
                <a:uFillTx/>
                <a:latin typeface="Arial" panose="020B0604020202020204" pitchFamily="34" charset="0"/>
                <a:ea typeface="Times New Roman" panose="02020603050405020304" pitchFamily="18" charset="0"/>
                <a:cs typeface="Arial" panose="020B0604020202020204" pitchFamily="34" charset="0"/>
              </a:rPr>
              <a:t>Journal of Institutional Economics </a:t>
            </a:r>
            <a:r>
              <a:rPr kumimoji="0" lang="en-US" sz="2200" b="0" i="0" u="none" strike="noStrike" kern="1200" cap="none" spc="0" normalizeH="0" baseline="0" noProof="0" dirty="0">
                <a:ln>
                  <a:noFill/>
                </a:ln>
                <a:solidFill>
                  <a:srgbClr val="222222"/>
                </a:solidFill>
                <a:effectLst/>
                <a:uLnTx/>
                <a:uFillTx/>
                <a:latin typeface="Arial" panose="020B0604020202020204" pitchFamily="34" charset="0"/>
                <a:ea typeface="Times New Roman" panose="02020603050405020304" pitchFamily="18" charset="0"/>
                <a:cs typeface="Arial" panose="020B0604020202020204" pitchFamily="34" charset="0"/>
              </a:rPr>
              <a:t>which was founded in </a:t>
            </a:r>
            <a:r>
              <a:rPr kumimoji="0" lang="ru-RU" sz="2200" b="0" i="0" u="none" strike="noStrike" kern="1200" cap="none" spc="0" normalizeH="0" baseline="0" noProof="0" dirty="0">
                <a:ln>
                  <a:noFill/>
                </a:ln>
                <a:solidFill>
                  <a:srgbClr val="222222"/>
                </a:solidFill>
                <a:effectLst/>
                <a:uLnTx/>
                <a:uFillTx/>
                <a:latin typeface="Arial" panose="020B0604020202020204" pitchFamily="34" charset="0"/>
                <a:ea typeface="Times New Roman" panose="02020603050405020304" pitchFamily="18" charset="0"/>
                <a:cs typeface="Arial" panose="020B0604020202020204" pitchFamily="34" charset="0"/>
              </a:rPr>
              <a:t>2005</a:t>
            </a:r>
            <a:r>
              <a:rPr kumimoji="0" lang="en-US" sz="2200" b="0" i="0" u="none" strike="noStrike" kern="1200" cap="none" spc="0" normalizeH="0" baseline="0" noProof="0" dirty="0">
                <a:ln>
                  <a:noFill/>
                </a:ln>
                <a:solidFill>
                  <a:srgbClr val="222222"/>
                </a:solidFill>
                <a:effectLst/>
                <a:uLnTx/>
                <a:uFillTx/>
                <a:latin typeface="Arial" panose="020B0604020202020204" pitchFamily="34" charset="0"/>
                <a:ea typeface="Times New Roman" panose="02020603050405020304" pitchFamily="18" charset="0"/>
                <a:cs typeface="Arial" panose="020B0604020202020204" pitchFamily="34" charset="0"/>
              </a:rPr>
              <a:t> by the European Association for Evolutionary Political Economy. What are the reasons why economists are paying more attention to </a:t>
            </a:r>
            <a:r>
              <a:rPr lang="en-US" dirty="0"/>
              <a:t>meso level analysis?</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5</a:t>
            </a:fld>
            <a:endParaRPr lang="ru-RU"/>
          </a:p>
        </p:txBody>
      </p:sp>
    </p:spTree>
    <p:extLst>
      <p:ext uri="{BB962C8B-B14F-4D97-AF65-F5344CB8AC3E}">
        <p14:creationId xmlns:p14="http://schemas.microsoft.com/office/powerpoint/2010/main" val="2533122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As </a:t>
            </a:r>
            <a:r>
              <a:rPr lang="en-US" dirty="0" err="1"/>
              <a:t>Baumol</a:t>
            </a:r>
            <a:r>
              <a:rPr lang="en-US" dirty="0"/>
              <a:t> wrote, macroeconomic models, in his opinion, are outside real history and "do not contain anything that would distinguish market economies from the economies of the Soviet type or from the economies of Ancient Rome and medieval China“.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know the story when Queen Elisabeth 2</a:t>
            </a:r>
            <a:r>
              <a:rPr lang="en-US" baseline="30000" dirty="0"/>
              <a:t>nd</a:t>
            </a:r>
            <a:r>
              <a:rPr lang="en-US" dirty="0"/>
              <a:t>  </a:t>
            </a:r>
            <a:r>
              <a:rPr lang="en-US" sz="1200" b="0" i="0" kern="1200" dirty="0">
                <a:solidFill>
                  <a:schemeClr val="tx1"/>
                </a:solidFill>
                <a:effectLst/>
                <a:latin typeface="+mn-lt"/>
                <a:ea typeface="+mn-ea"/>
                <a:cs typeface="+mn-cs"/>
              </a:rPr>
              <a:t>asked academics why no one had foreseen the “awful” financial crisis of 2008. They</a:t>
            </a:r>
            <a:r>
              <a:rPr lang="ru-RU" sz="1200" b="0"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acknowledged the limitations of economic theory in this sense.</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7</a:t>
            </a:fld>
            <a:endParaRPr lang="ru-RU"/>
          </a:p>
        </p:txBody>
      </p:sp>
    </p:spTree>
    <p:extLst>
      <p:ext uri="{BB962C8B-B14F-4D97-AF65-F5344CB8AC3E}">
        <p14:creationId xmlns:p14="http://schemas.microsoft.com/office/powerpoint/2010/main" val="92608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We can see how crises stimulated new developments in economic theory.</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8</a:t>
            </a:fld>
            <a:endParaRPr lang="ru-RU"/>
          </a:p>
        </p:txBody>
      </p:sp>
    </p:spTree>
    <p:extLst>
      <p:ext uri="{BB962C8B-B14F-4D97-AF65-F5344CB8AC3E}">
        <p14:creationId xmlns:p14="http://schemas.microsoft.com/office/powerpoint/2010/main" val="438716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10</a:t>
            </a:fld>
            <a:endParaRPr lang="ru-RU"/>
          </a:p>
        </p:txBody>
      </p:sp>
    </p:spTree>
    <p:extLst>
      <p:ext uri="{BB962C8B-B14F-4D97-AF65-F5344CB8AC3E}">
        <p14:creationId xmlns:p14="http://schemas.microsoft.com/office/powerpoint/2010/main" val="4086304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The world </a:t>
            </a:r>
            <a:r>
              <a:rPr lang="en-US"/>
              <a:t>has become </a:t>
            </a:r>
            <a:r>
              <a:rPr lang="en-US" dirty="0"/>
              <a:t>more complex and “multiplex’</a:t>
            </a:r>
            <a:endParaRPr lang="ru-RU" dirty="0"/>
          </a:p>
        </p:txBody>
      </p:sp>
      <p:sp>
        <p:nvSpPr>
          <p:cNvPr id="4" name="Номер слайда 3"/>
          <p:cNvSpPr>
            <a:spLocks noGrp="1"/>
          </p:cNvSpPr>
          <p:nvPr>
            <p:ph type="sldNum" sz="quarter" idx="10"/>
          </p:nvPr>
        </p:nvSpPr>
        <p:spPr/>
        <p:txBody>
          <a:bodyPr/>
          <a:lstStyle/>
          <a:p>
            <a:fld id="{7B9492E9-B0F1-4115-A64D-234B43B4D05D}" type="slidenum">
              <a:rPr lang="ru-RU" smtClean="0"/>
              <a:t>11</a:t>
            </a:fld>
            <a:endParaRPr lang="ru-RU"/>
          </a:p>
        </p:txBody>
      </p:sp>
    </p:spTree>
    <p:extLst>
      <p:ext uri="{BB962C8B-B14F-4D97-AF65-F5344CB8AC3E}">
        <p14:creationId xmlns:p14="http://schemas.microsoft.com/office/powerpoint/2010/main" val="897865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A60F563-9748-4F33-8A6E-4FE17E878F70}" type="datetime1">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4EB4E89-62EB-421E-AB29-4D9649C75A71}" type="datetime1">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6444A30-570F-482D-9C26-B979454DA275}" type="datetime1">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a:t>Click to edit Master title style</a:t>
            </a:r>
          </a:p>
        </p:txBody>
      </p:sp>
      <p:sp>
        <p:nvSpPr>
          <p:cNvPr id="3" name="Content Placeholder 2"/>
          <p:cNvSpPr>
            <a:spLocks noGrp="1"/>
          </p:cNvSpPr>
          <p:nvPr>
            <p:ph sz="half" idx="1"/>
          </p:nvPr>
        </p:nvSpPr>
        <p:spPr>
          <a:xfrm>
            <a:off x="457200" y="1200150"/>
            <a:ext cx="8229600" cy="163949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53942"/>
            <a:ext cx="8229600" cy="16406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p:txBody>
          <a:bodyPr/>
          <a:lstStyle>
            <a:lvl1pPr>
              <a:defRPr/>
            </a:lvl1pPr>
          </a:lstStyle>
          <a:p>
            <a:pPr>
              <a:defRPr/>
            </a:pPr>
            <a:fld id="{31BC5FCF-B017-4730-8B95-AD254C575405}" type="datetime1">
              <a:rPr lang="ru-RU" smtClean="0"/>
              <a:t>09.07.2018</a:t>
            </a:fld>
            <a:endParaRPr lang="en-US"/>
          </a:p>
        </p:txBody>
      </p:sp>
      <p:sp>
        <p:nvSpPr>
          <p:cNvPr id="6" name="Rectangle 12"/>
          <p:cNvSpPr>
            <a:spLocks noGrp="1" noChangeArrowheads="1"/>
          </p:cNvSpPr>
          <p:nvPr>
            <p:ph type="ftr" sz="quarter" idx="11"/>
          </p:nvPr>
        </p:nvSpPr>
        <p:spPr/>
        <p:txBody>
          <a:bodyPr/>
          <a:lstStyle>
            <a:lvl1pPr>
              <a:defRPr smtClean="0"/>
            </a:lvl1pPr>
          </a:lstStyle>
          <a:p>
            <a:pPr>
              <a:defRPr/>
            </a:pPr>
            <a:endParaRPr lang="ru-RU"/>
          </a:p>
        </p:txBody>
      </p:sp>
      <p:sp>
        <p:nvSpPr>
          <p:cNvPr id="7" name="Rectangle 13"/>
          <p:cNvSpPr>
            <a:spLocks noGrp="1" noChangeArrowheads="1"/>
          </p:cNvSpPr>
          <p:nvPr>
            <p:ph type="sldNum" sz="quarter" idx="12"/>
          </p:nvPr>
        </p:nvSpPr>
        <p:spPr/>
        <p:txBody>
          <a:bodyPr/>
          <a:lstStyle>
            <a:lvl1pPr>
              <a:defRPr/>
            </a:lvl1pPr>
          </a:lstStyle>
          <a:p>
            <a:pPr>
              <a:defRPr/>
            </a:pPr>
            <a:fld id="{0A05BC10-ABC1-4872-B27F-B48792FE4BE6}" type="slidenum">
              <a:rPr lang="ru-RU"/>
              <a:pPr>
                <a:defRPr/>
              </a:pPr>
              <a:t>‹#›</a:t>
            </a:fld>
            <a:endParaRPr lang="ru-RU"/>
          </a:p>
        </p:txBody>
      </p:sp>
    </p:spTree>
    <p:extLst>
      <p:ext uri="{BB962C8B-B14F-4D97-AF65-F5344CB8AC3E}">
        <p14:creationId xmlns:p14="http://schemas.microsoft.com/office/powerpoint/2010/main" val="2401683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F2CD86E5-186F-4306-9272-E0D0D9C56DE3}" type="datetime1">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5A32073-A986-4270-8EDF-8E005E81C904}" type="datetime1">
              <a:rPr lang="ru-RU" smtClean="0"/>
              <a:t>09.07.2018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67524D2-A29F-4ABB-99A4-6262E647E501}" type="datetime1">
              <a:rPr lang="ru-RU" smtClean="0"/>
              <a:t>09.07.2018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BB0DB80-3B0A-4B39-904F-53CD478C953E}" type="datetime1">
              <a:rPr lang="ru-RU" smtClean="0"/>
              <a:t>09.07.2018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4E48FAA4-3C09-4B89-81EA-B5EFF7250F6C}" type="datetime1">
              <a:rPr lang="ru-RU" smtClean="0"/>
              <a:t>09.07.2018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F26E7B-2F12-4327-BEDD-A2D72F67C335}" type="datetime1">
              <a:rPr lang="ru-RU" smtClean="0"/>
              <a:t>09.07.2018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AA3D70F-86DA-4F73-8669-979E3DF32F92}" type="datetime1">
              <a:rPr lang="ru-RU" smtClean="0"/>
              <a:t>09.07.2018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968C3F55-2A7A-4B7E-AA2C-31EA28C36401}" type="datetime1">
              <a:rPr lang="ru-RU" smtClean="0"/>
              <a:t>09.07.2018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A25BE9-A7F7-4E85-84BC-7384A236E3C7}" type="datetime1">
              <a:rPr lang="ru-RU" smtClean="0"/>
              <a:t>09.07.2018</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ru/url?sa=i&amp;rct=j&amp;q=&amp;esrc=s&amp;source=images&amp;cd=&amp;cad=rja&amp;docid=CFadMt9oj3fEeM&amp;tbnid=JaEXy_yFRX-KkM:&amp;ved=0CAUQjRw&amp;url=http://oranjerea.ru/node/682&amp;ei=wXnFUrX1Dez64QS62oCYDg&amp;bvm=bv.58187178,d.bGE&amp;psig=AFQjCNFtUi31047rgG2Fg5V23vQGjDA_dw&amp;ust=1388759869730237" TargetMode="Externa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 </a:t>
            </a:r>
            <a:br>
              <a:rPr lang="ru-RU" dirty="0"/>
            </a:br>
            <a:endParaRPr lang="ru-RU" dirty="0"/>
          </a:p>
        </p:txBody>
      </p:sp>
      <p:sp>
        <p:nvSpPr>
          <p:cNvPr id="3" name="Подзаголовок 2"/>
          <p:cNvSpPr>
            <a:spLocks noGrp="1"/>
          </p:cNvSpPr>
          <p:nvPr>
            <p:ph type="subTitle" idx="1"/>
          </p:nvPr>
        </p:nvSpPr>
        <p:spPr>
          <a:xfrm>
            <a:off x="1403648" y="3075806"/>
            <a:ext cx="6400800" cy="1314450"/>
          </a:xfrm>
        </p:spPr>
        <p:txBody>
          <a:bodyPr>
            <a:normAutofit fontScale="40000" lnSpcReduction="20000"/>
          </a:bodyPr>
          <a:lstStyle/>
          <a:p>
            <a:r>
              <a:rPr lang="en-US" sz="4900" b="1" dirty="0"/>
              <a:t>Svetlana Kirdina-Chandler</a:t>
            </a:r>
          </a:p>
          <a:p>
            <a:r>
              <a:rPr lang="en-US" sz="4900" dirty="0"/>
              <a:t>Institute of Economics, Russian Academy of Sciences,</a:t>
            </a:r>
          </a:p>
          <a:p>
            <a:r>
              <a:rPr lang="en-US" sz="4900" dirty="0"/>
              <a:t>Moscow, Russia</a:t>
            </a:r>
            <a:endParaRPr lang="ru-RU" dirty="0"/>
          </a:p>
        </p:txBody>
      </p:sp>
      <p:sp>
        <p:nvSpPr>
          <p:cNvPr id="4" name="Номер слайда 3">
            <a:extLst>
              <a:ext uri="{FF2B5EF4-FFF2-40B4-BE49-F238E27FC236}">
                <a16:creationId xmlns:a16="http://schemas.microsoft.com/office/drawing/2014/main" id="{1B51A063-F1B3-4047-AEDC-3BF4B033C70B}"/>
              </a:ext>
            </a:extLst>
          </p:cNvPr>
          <p:cNvSpPr>
            <a:spLocks noGrp="1"/>
          </p:cNvSpPr>
          <p:nvPr>
            <p:ph type="sldNum" sz="quarter" idx="12"/>
          </p:nvPr>
        </p:nvSpPr>
        <p:spPr/>
        <p:txBody>
          <a:bodyPr/>
          <a:lstStyle/>
          <a:p>
            <a:fld id="{725C68B6-61C2-468F-89AB-4B9F7531AA68}" type="slidenum">
              <a:rPr lang="ru-RU" smtClean="0"/>
              <a:pPr/>
              <a:t>1</a:t>
            </a:fld>
            <a:endParaRPr lang="ru-RU"/>
          </a:p>
        </p:txBody>
      </p:sp>
      <p:graphicFrame>
        <p:nvGraphicFramePr>
          <p:cNvPr id="5" name="Таблица 4">
            <a:extLst>
              <a:ext uri="{FF2B5EF4-FFF2-40B4-BE49-F238E27FC236}">
                <a16:creationId xmlns:a16="http://schemas.microsoft.com/office/drawing/2014/main" id="{CB954354-EB04-45FB-8AA0-CDA4A21C8EEA}"/>
              </a:ext>
            </a:extLst>
          </p:cNvPr>
          <p:cNvGraphicFramePr>
            <a:graphicFrameLocks noGrp="1"/>
          </p:cNvGraphicFramePr>
          <p:nvPr>
            <p:extLst>
              <p:ext uri="{D42A27DB-BD31-4B8C-83A1-F6EECF244321}">
                <p14:modId xmlns:p14="http://schemas.microsoft.com/office/powerpoint/2010/main" val="673552766"/>
              </p:ext>
            </p:extLst>
          </p:nvPr>
        </p:nvGraphicFramePr>
        <p:xfrm>
          <a:off x="457200" y="843558"/>
          <a:ext cx="8229600" cy="2160240"/>
        </p:xfrm>
        <a:graphic>
          <a:graphicData uri="http://schemas.openxmlformats.org/drawingml/2006/table">
            <a:tbl>
              <a:tblPr firstRow="1" firstCol="1" bandRow="1"/>
              <a:tblGrid>
                <a:gridCol w="8229600">
                  <a:extLst>
                    <a:ext uri="{9D8B030D-6E8A-4147-A177-3AD203B41FA5}">
                      <a16:colId xmlns:a16="http://schemas.microsoft.com/office/drawing/2014/main" val="1054442648"/>
                    </a:ext>
                  </a:extLst>
                </a:gridCol>
              </a:tblGrid>
              <a:tr h="2160240">
                <a:tc>
                  <a:txBody>
                    <a:bodyPr/>
                    <a:lstStyle/>
                    <a:p>
                      <a:pPr algn="ctr">
                        <a:lnSpc>
                          <a:spcPct val="107000"/>
                        </a:lnSpc>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Meso  level analysis </a:t>
                      </a:r>
                      <a:endParaRPr lang="ru-RU" sz="36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from the perspective of </a:t>
                      </a:r>
                      <a:endParaRPr lang="ru-RU" sz="3600" b="1"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0"/>
                        </a:spcAft>
                      </a:pPr>
                      <a:r>
                        <a:rPr lang="en-US" sz="3600" b="1" dirty="0">
                          <a:effectLst/>
                          <a:latin typeface="Calibri" panose="020F0502020204030204" pitchFamily="34" charset="0"/>
                          <a:ea typeface="Calibri" panose="020F0502020204030204" pitchFamily="34" charset="0"/>
                          <a:cs typeface="Calibri" panose="020F0502020204030204" pitchFamily="34" charset="0"/>
                        </a:rPr>
                        <a:t>Heterodox Economics</a:t>
                      </a:r>
                      <a:endParaRPr lang="ru-RU" sz="3600" b="1"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900" dirty="0">
                          <a:effectLst/>
                          <a:latin typeface="Calibri" panose="020F0502020204030204" pitchFamily="34" charset="0"/>
                          <a:ea typeface="Calibri" panose="020F0502020204030204" pitchFamily="34" charset="0"/>
                          <a:cs typeface="Calibri" panose="020F0502020204030204" pitchFamily="34" charset="0"/>
                        </a:rPr>
                        <a:t> </a:t>
                      </a:r>
                      <a:endParaRPr lang="ru-RU"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8616" marR="586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556573"/>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E4A809D5-3600-46D4-A466-67F2349A54F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70332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l="5170" r="32233" b="1"/>
          <a:stretch/>
        </p:blipFill>
        <p:spPr bwMode="auto">
          <a:xfrm>
            <a:off x="4409136" y="10"/>
            <a:ext cx="4734863" cy="51434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251520" y="233884"/>
            <a:ext cx="4157616" cy="1463517"/>
          </a:xfrm>
        </p:spPr>
        <p:txBody>
          <a:bodyPr vert="horz" lIns="91440" tIns="45720" rIns="91440" bIns="45720" rtlCol="0" anchor="ctr">
            <a:normAutofit fontScale="90000"/>
          </a:bodyPr>
          <a:lstStyle/>
          <a:p>
            <a:pPr algn="l">
              <a:lnSpc>
                <a:spcPct val="90000"/>
              </a:lnSpc>
            </a:pPr>
            <a:r>
              <a:rPr lang="en-US" sz="2800" dirty="0"/>
              <a:t>Reflections on the economy are also becoming more complicated: a new "episteme epoch” (M. Foucault)</a:t>
            </a:r>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179512" y="1931275"/>
            <a:ext cx="4392488" cy="2978340"/>
          </a:xfrm>
        </p:spPr>
        <p:txBody>
          <a:bodyPr vert="horz" lIns="91440" tIns="45720" rIns="91440" bIns="45720" rtlCol="0">
            <a:noAutofit/>
          </a:bodyPr>
          <a:lstStyle/>
          <a:p>
            <a:pPr marL="285750" lvl="0" indent="-285750"/>
            <a:r>
              <a:rPr lang="en-US" sz="1600" dirty="0">
                <a:solidFill>
                  <a:prstClr val="black"/>
                </a:solidFill>
              </a:rPr>
              <a:t>A  synergetic paradigm has come from chemistry and physics. It takes into account the complexity, non-equilibrium, hierarchy and nonlinearity of the processes occurring.</a:t>
            </a:r>
          </a:p>
          <a:p>
            <a:pPr marL="285750" lvl="0" indent="-285750"/>
            <a:r>
              <a:rPr lang="en-US" sz="1600" dirty="0">
                <a:solidFill>
                  <a:prstClr val="black"/>
                </a:solidFill>
              </a:rPr>
              <a:t>Development is understood as an irreversible process of evolution with successive changes in the hierarchy of structures and mechanisms of increasing complexity (“the Other Canon”).</a:t>
            </a:r>
          </a:p>
          <a:p>
            <a:pPr marL="285750" lvl="0" indent="-285750"/>
            <a:r>
              <a:rPr lang="en-US" sz="1600" dirty="0">
                <a:solidFill>
                  <a:prstClr val="black"/>
                </a:solidFill>
              </a:rPr>
              <a:t>Such evolving structures and mechanisms form the meso level of the economy.</a:t>
            </a:r>
            <a:r>
              <a:rPr lang="ru-RU" sz="1600" dirty="0">
                <a:solidFill>
                  <a:prstClr val="black"/>
                </a:solidFill>
              </a:rPr>
              <a:t> </a:t>
            </a:r>
            <a:endParaRPr lang="en-US" sz="1600" dirty="0"/>
          </a:p>
        </p:txBody>
      </p:sp>
      <p:sp>
        <p:nvSpPr>
          <p:cNvPr id="4" name="Номер слайда 3">
            <a:extLst>
              <a:ext uri="{FF2B5EF4-FFF2-40B4-BE49-F238E27FC236}">
                <a16:creationId xmlns:a16="http://schemas.microsoft.com/office/drawing/2014/main" id="{0184B290-DBD3-46F4-8470-5C5F5D220E59}"/>
              </a:ext>
            </a:extLst>
          </p:cNvPr>
          <p:cNvSpPr>
            <a:spLocks noGrp="1"/>
          </p:cNvSpPr>
          <p:nvPr>
            <p:ph type="sldNum" sz="quarter" idx="12"/>
          </p:nvPr>
        </p:nvSpPr>
        <p:spPr/>
        <p:txBody>
          <a:bodyPr/>
          <a:lstStyle/>
          <a:p>
            <a:fld id="{725C68B6-61C2-468F-89AB-4B9F7531AA68}" type="slidenum">
              <a:rPr lang="ru-RU" smtClean="0"/>
              <a:pPr/>
              <a:t>10</a:t>
            </a:fld>
            <a:endParaRPr lang="ru-RU"/>
          </a:p>
        </p:txBody>
      </p:sp>
    </p:spTree>
    <p:extLst>
      <p:ext uri="{BB962C8B-B14F-4D97-AF65-F5344CB8AC3E}">
        <p14:creationId xmlns:p14="http://schemas.microsoft.com/office/powerpoint/2010/main" val="21663865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1485900" y="204787"/>
            <a:ext cx="6000750" cy="871538"/>
          </a:xfrm>
        </p:spPr>
        <p:txBody>
          <a:bodyPr/>
          <a:lstStyle/>
          <a:p>
            <a:pPr algn="ctr"/>
            <a:r>
              <a:rPr lang="en-US" sz="3000" dirty="0"/>
              <a:t>New view of the economic world</a:t>
            </a:r>
            <a:endParaRPr lang="ru-RU" sz="3000" dirty="0"/>
          </a:p>
        </p:txBody>
      </p:sp>
      <p:sp>
        <p:nvSpPr>
          <p:cNvPr id="6147" name="Текст 3"/>
          <p:cNvSpPr>
            <a:spLocks noGrp="1"/>
          </p:cNvSpPr>
          <p:nvPr>
            <p:ph type="body" sz="half" idx="2"/>
          </p:nvPr>
        </p:nvSpPr>
        <p:spPr>
          <a:xfrm>
            <a:off x="611560" y="1143001"/>
            <a:ext cx="3503240" cy="3223022"/>
          </a:xfrm>
        </p:spPr>
        <p:txBody>
          <a:bodyPr>
            <a:noAutofit/>
          </a:bodyPr>
          <a:lstStyle/>
          <a:p>
            <a:pPr lvl="0">
              <a:lnSpc>
                <a:spcPct val="90000"/>
              </a:lnSpc>
            </a:pPr>
            <a:r>
              <a:rPr lang="en-US" sz="2400" dirty="0">
                <a:solidFill>
                  <a:prstClr val="black"/>
                </a:solidFill>
              </a:rPr>
              <a:t>The increasing complexity of economic reality and dissemination of new theoretical concepts</a:t>
            </a:r>
            <a:r>
              <a:rPr lang="ru-RU" sz="2400" dirty="0">
                <a:solidFill>
                  <a:prstClr val="black"/>
                </a:solidFill>
              </a:rPr>
              <a:t> </a:t>
            </a:r>
            <a:r>
              <a:rPr lang="en-US" sz="2400" dirty="0">
                <a:solidFill>
                  <a:prstClr val="black"/>
                </a:solidFill>
              </a:rPr>
              <a:t>have, together, contributed to the development of </a:t>
            </a:r>
            <a:r>
              <a:rPr lang="en-US" sz="2400" dirty="0" err="1">
                <a:solidFill>
                  <a:prstClr val="black"/>
                </a:solidFill>
              </a:rPr>
              <a:t>mesoeconomics</a:t>
            </a:r>
            <a:r>
              <a:rPr lang="en-US" sz="2400" dirty="0">
                <a:solidFill>
                  <a:prstClr val="black"/>
                </a:solidFill>
              </a:rPr>
              <a:t>, in addition to macro- and microeconomics.</a:t>
            </a:r>
          </a:p>
          <a:p>
            <a:endParaRPr lang="ru-RU" sz="1600" dirty="0">
              <a:solidFill>
                <a:schemeClr val="bg2">
                  <a:lumMod val="25000"/>
                </a:schemeClr>
              </a:solidFill>
            </a:endParaRPr>
          </a:p>
        </p:txBody>
      </p:sp>
      <p:sp>
        <p:nvSpPr>
          <p:cNvPr id="6" name="Номер слайда 5"/>
          <p:cNvSpPr>
            <a:spLocks noGrp="1"/>
          </p:cNvSpPr>
          <p:nvPr>
            <p:ph type="sldNum" sz="quarter" idx="12"/>
          </p:nvPr>
        </p:nvSpPr>
        <p:spPr/>
        <p:txBody>
          <a:bodyPr/>
          <a:lstStyle/>
          <a:p>
            <a:pPr>
              <a:defRPr/>
            </a:pPr>
            <a:fld id="{998BBA6E-04A7-4093-A97A-F42F40B3D815}" type="slidenum">
              <a:rPr lang="ru-RU"/>
              <a:pPr>
                <a:defRPr/>
              </a:pPr>
              <a:t>11</a:t>
            </a:fld>
            <a:endParaRPr lang="ru-RU"/>
          </a:p>
        </p:txBody>
      </p:sp>
      <p:pic>
        <p:nvPicPr>
          <p:cNvPr id="6150" name="Picture 2" descr="C:\Users\Sony\Desktop\связи.jpg"/>
          <p:cNvPicPr>
            <a:picLocks noGrp="1" noChangeAspect="1" noChangeArrowheads="1"/>
          </p:cNvPicPr>
          <p:nvPr>
            <p:ph idx="1"/>
          </p:nvPr>
        </p:nvPicPr>
        <p:blipFill>
          <a:blip r:embed="rId3" cstate="print"/>
          <a:srcRect/>
          <a:stretch>
            <a:fillRect/>
          </a:stretch>
        </p:blipFill>
        <p:spPr>
          <a:xfrm>
            <a:off x="4343401" y="1657350"/>
            <a:ext cx="3394472" cy="2228850"/>
          </a:xfrm>
          <a:noFill/>
        </p:spPr>
      </p:pic>
    </p:spTree>
    <p:extLst>
      <p:ext uri="{BB962C8B-B14F-4D97-AF65-F5344CB8AC3E}">
        <p14:creationId xmlns:p14="http://schemas.microsoft.com/office/powerpoint/2010/main" val="2003304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078672-B7E8-40D9-959C-0793BA88E53F}"/>
              </a:ext>
            </a:extLst>
          </p:cNvPr>
          <p:cNvSpPr>
            <a:spLocks noGrp="1"/>
          </p:cNvSpPr>
          <p:nvPr>
            <p:ph type="title"/>
          </p:nvPr>
        </p:nvSpPr>
        <p:spPr/>
        <p:txBody>
          <a:bodyPr>
            <a:normAutofit/>
          </a:bodyPr>
          <a:lstStyle/>
          <a:p>
            <a:r>
              <a:rPr lang="en-US" dirty="0"/>
              <a:t>Understanding the meso level</a:t>
            </a:r>
            <a:endParaRPr lang="ru-RU" dirty="0"/>
          </a:p>
        </p:txBody>
      </p:sp>
      <p:sp>
        <p:nvSpPr>
          <p:cNvPr id="3" name="Объект 2">
            <a:extLst>
              <a:ext uri="{FF2B5EF4-FFF2-40B4-BE49-F238E27FC236}">
                <a16:creationId xmlns:a16="http://schemas.microsoft.com/office/drawing/2014/main" id="{E6288DA2-3075-413F-956B-0D1BDEB1307A}"/>
              </a:ext>
            </a:extLst>
          </p:cNvPr>
          <p:cNvSpPr>
            <a:spLocks noGrp="1"/>
          </p:cNvSpPr>
          <p:nvPr>
            <p:ph sz="half" idx="1"/>
          </p:nvPr>
        </p:nvSpPr>
        <p:spPr>
          <a:xfrm>
            <a:off x="251520" y="1063229"/>
            <a:ext cx="4118992" cy="2701213"/>
          </a:xfrm>
        </p:spPr>
        <p:txBody>
          <a:bodyPr>
            <a:noAutofit/>
          </a:bodyPr>
          <a:lstStyle/>
          <a:p>
            <a:pPr marL="0" indent="0" algn="ctr">
              <a:buNone/>
            </a:pPr>
            <a:r>
              <a:rPr lang="ru-RU" sz="1600" b="1" dirty="0"/>
              <a:t>       </a:t>
            </a:r>
            <a:r>
              <a:rPr lang="en-US" sz="1800" b="1" dirty="0"/>
              <a:t>Conventional approach:</a:t>
            </a:r>
            <a:endParaRPr lang="ru-RU" sz="1800" b="1" dirty="0"/>
          </a:p>
          <a:p>
            <a:r>
              <a:rPr lang="en-US" sz="1800" dirty="0"/>
              <a:t>Micro level - individual actors and their behavior;</a:t>
            </a:r>
          </a:p>
          <a:p>
            <a:r>
              <a:rPr lang="en-US" sz="1800" dirty="0"/>
              <a:t>Macro level - an aggregate at the level of national or global economies;</a:t>
            </a:r>
          </a:p>
          <a:p>
            <a:r>
              <a:rPr lang="en-US" sz="1800" dirty="0"/>
              <a:t>Meso level - an intermediate level: large corporations, industries or regional economic complexes.</a:t>
            </a:r>
            <a:endParaRPr lang="ru-RU" sz="1800" dirty="0"/>
          </a:p>
        </p:txBody>
      </p:sp>
      <p:sp>
        <p:nvSpPr>
          <p:cNvPr id="4" name="Объект 3">
            <a:extLst>
              <a:ext uri="{FF2B5EF4-FFF2-40B4-BE49-F238E27FC236}">
                <a16:creationId xmlns:a16="http://schemas.microsoft.com/office/drawing/2014/main" id="{23CFE91F-B093-436C-BB08-4A4BA01534A1}"/>
              </a:ext>
            </a:extLst>
          </p:cNvPr>
          <p:cNvSpPr>
            <a:spLocks noGrp="1"/>
          </p:cNvSpPr>
          <p:nvPr>
            <p:ph sz="half" idx="2"/>
          </p:nvPr>
        </p:nvSpPr>
        <p:spPr>
          <a:xfrm>
            <a:off x="4561979" y="1045816"/>
            <a:ext cx="4316288" cy="3681692"/>
          </a:xfrm>
        </p:spPr>
        <p:txBody>
          <a:bodyPr>
            <a:normAutofit fontScale="47500" lnSpcReduction="20000"/>
          </a:bodyPr>
          <a:lstStyle/>
          <a:p>
            <a:pPr marL="0" indent="0">
              <a:buNone/>
            </a:pPr>
            <a:r>
              <a:rPr lang="ru-RU" sz="3800" b="1" dirty="0"/>
              <a:t>             </a:t>
            </a:r>
            <a:r>
              <a:rPr lang="en-US" sz="3800" b="1" dirty="0"/>
              <a:t>Institutional approach</a:t>
            </a:r>
            <a:r>
              <a:rPr lang="ru-RU" sz="3800" b="1" dirty="0"/>
              <a:t>:</a:t>
            </a:r>
          </a:p>
          <a:p>
            <a:r>
              <a:rPr lang="en-US" sz="3800" dirty="0"/>
              <a:t>"Meso" analysis is aimed at studying the mechanisms of the influence of macroeconomic decisions on micro-level agents</a:t>
            </a:r>
            <a:r>
              <a:rPr lang="ru-RU" sz="3800" dirty="0"/>
              <a:t> (</a:t>
            </a:r>
            <a:r>
              <a:rPr lang="ru-RU" sz="3800" i="1" dirty="0" err="1"/>
              <a:t>Stewart</a:t>
            </a:r>
            <a:r>
              <a:rPr lang="ru-RU" sz="3800" i="1" dirty="0"/>
              <a:t>, 1992; </a:t>
            </a:r>
            <a:r>
              <a:rPr lang="ru-RU" sz="3800" i="1" dirty="0" err="1"/>
              <a:t>Rodgers</a:t>
            </a:r>
            <a:r>
              <a:rPr lang="ru-RU" sz="3800" i="1" dirty="0"/>
              <a:t> </a:t>
            </a:r>
            <a:r>
              <a:rPr lang="ru-RU" sz="3800" i="1" dirty="0" err="1"/>
              <a:t>and</a:t>
            </a:r>
            <a:r>
              <a:rPr lang="ru-RU" sz="3800" i="1" dirty="0"/>
              <a:t> </a:t>
            </a:r>
            <a:r>
              <a:rPr lang="ru-RU" sz="3800" i="1" dirty="0" err="1"/>
              <a:t>Cooley</a:t>
            </a:r>
            <a:r>
              <a:rPr lang="ru-RU" sz="3800" i="1" dirty="0"/>
              <a:t>, 1999</a:t>
            </a:r>
            <a:r>
              <a:rPr lang="ru-RU" sz="3800" dirty="0"/>
              <a:t>);</a:t>
            </a:r>
          </a:p>
          <a:p>
            <a:r>
              <a:rPr lang="en-US" sz="3800" dirty="0"/>
              <a:t>“The economic system is a rule-system contained in what we call the meso” (</a:t>
            </a:r>
            <a:r>
              <a:rPr lang="en-US" sz="3800" i="1" dirty="0" err="1"/>
              <a:t>Dopfer</a:t>
            </a:r>
            <a:r>
              <a:rPr lang="en-US" sz="3800" i="1" dirty="0"/>
              <a:t>, Foster, Potts, 2004</a:t>
            </a:r>
            <a:r>
              <a:rPr lang="en-US" sz="3800" dirty="0"/>
              <a:t>); </a:t>
            </a:r>
          </a:p>
          <a:p>
            <a:r>
              <a:rPr lang="en-US" sz="3800" dirty="0"/>
              <a:t>At the meso level the evolution of institutions ensures the cooperation of individual and group activities which take place </a:t>
            </a:r>
            <a:r>
              <a:rPr lang="ru-RU" sz="3800" dirty="0"/>
              <a:t> </a:t>
            </a:r>
            <a:r>
              <a:rPr lang="ru-RU" sz="3800" dirty="0">
                <a:ea typeface="Times New Roman" panose="02020603050405020304" pitchFamily="18" charset="0"/>
              </a:rPr>
              <a:t>(</a:t>
            </a:r>
            <a:r>
              <a:rPr lang="en-US" sz="3800" i="1" dirty="0">
                <a:ea typeface="Times New Roman" panose="02020603050405020304" pitchFamily="18" charset="0"/>
              </a:rPr>
              <a:t>Elsner</a:t>
            </a:r>
            <a:r>
              <a:rPr lang="ru-RU" sz="3800" i="1" dirty="0">
                <a:ea typeface="Times New Roman" panose="02020603050405020304" pitchFamily="18" charset="0"/>
              </a:rPr>
              <a:t>, 2007, 2010</a:t>
            </a:r>
            <a:r>
              <a:rPr lang="en-US" sz="3800" dirty="0">
                <a:ea typeface="Times New Roman" panose="02020603050405020304" pitchFamily="18" charset="0"/>
              </a:rPr>
              <a:t>)</a:t>
            </a:r>
            <a:r>
              <a:rPr lang="ru-RU" sz="3800" dirty="0">
                <a:ea typeface="Times New Roman" panose="02020603050405020304" pitchFamily="18" charset="0"/>
              </a:rPr>
              <a:t>. </a:t>
            </a:r>
            <a:endParaRPr lang="ru-RU" sz="3800" dirty="0"/>
          </a:p>
        </p:txBody>
      </p:sp>
      <p:sp>
        <p:nvSpPr>
          <p:cNvPr id="5" name="Номер слайда 4">
            <a:extLst>
              <a:ext uri="{FF2B5EF4-FFF2-40B4-BE49-F238E27FC236}">
                <a16:creationId xmlns:a16="http://schemas.microsoft.com/office/drawing/2014/main" id="{6ED70AFC-D159-4191-AF42-C694D7EDCE75}"/>
              </a:ext>
            </a:extLst>
          </p:cNvPr>
          <p:cNvSpPr>
            <a:spLocks noGrp="1"/>
          </p:cNvSpPr>
          <p:nvPr>
            <p:ph type="sldNum" sz="quarter" idx="12"/>
          </p:nvPr>
        </p:nvSpPr>
        <p:spPr/>
        <p:txBody>
          <a:bodyPr/>
          <a:lstStyle/>
          <a:p>
            <a:fld id="{725C68B6-61C2-468F-89AB-4B9F7531AA68}" type="slidenum">
              <a:rPr lang="ru-RU" smtClean="0"/>
              <a:pPr/>
              <a:t>12</a:t>
            </a:fld>
            <a:endParaRPr lang="ru-RU"/>
          </a:p>
        </p:txBody>
      </p:sp>
    </p:spTree>
    <p:extLst>
      <p:ext uri="{BB962C8B-B14F-4D97-AF65-F5344CB8AC3E}">
        <p14:creationId xmlns:p14="http://schemas.microsoft.com/office/powerpoint/2010/main" val="3507134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0538E0-A884-4E60-A6AB-77D830E2FCE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108" y="0"/>
            <a:ext cx="3493042"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B0D7DD0-1C67-4D4C-9E06-678233DB846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0108" cy="5143500"/>
          </a:xfrm>
          <a:prstGeom prst="rect">
            <a:avLst/>
          </a:prstGeom>
          <a:solidFill>
            <a:schemeClr val="tx1">
              <a:lumMod val="75000"/>
              <a:lumOff val="2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D9078672-B7E8-40D9-959C-0793BA88E53F}"/>
              </a:ext>
            </a:extLst>
          </p:cNvPr>
          <p:cNvSpPr>
            <a:spLocks noGrp="1"/>
          </p:cNvSpPr>
          <p:nvPr>
            <p:ph type="title"/>
          </p:nvPr>
        </p:nvSpPr>
        <p:spPr>
          <a:xfrm>
            <a:off x="1425871" y="2287825"/>
            <a:ext cx="2792200" cy="567848"/>
          </a:xfrm>
          <a:ln w="25400" cap="sq">
            <a:solidFill>
              <a:srgbClr val="FFFFFF"/>
            </a:solidFill>
            <a:miter lim="800000"/>
          </a:ln>
        </p:spPr>
        <p:txBody>
          <a:bodyPr wrap="square">
            <a:normAutofit/>
          </a:bodyPr>
          <a:lstStyle/>
          <a:p>
            <a:pPr>
              <a:lnSpc>
                <a:spcPct val="90000"/>
              </a:lnSpc>
            </a:pPr>
            <a:r>
              <a:rPr lang="en-US" sz="1600" b="1" dirty="0">
                <a:solidFill>
                  <a:srgbClr val="FFFFFF"/>
                </a:solidFill>
              </a:rPr>
              <a:t>The meso level as a subject for investigation</a:t>
            </a:r>
            <a:endParaRPr lang="ru-RU" sz="1600" b="1" dirty="0">
              <a:solidFill>
                <a:srgbClr val="FFFFFF"/>
              </a:solidFill>
            </a:endParaRPr>
          </a:p>
        </p:txBody>
      </p:sp>
      <p:sp>
        <p:nvSpPr>
          <p:cNvPr id="3" name="Объект 2">
            <a:extLst>
              <a:ext uri="{FF2B5EF4-FFF2-40B4-BE49-F238E27FC236}">
                <a16:creationId xmlns:a16="http://schemas.microsoft.com/office/drawing/2014/main" id="{E6288DA2-3075-413F-956B-0D1BDEB1307A}"/>
              </a:ext>
            </a:extLst>
          </p:cNvPr>
          <p:cNvSpPr>
            <a:spLocks noGrp="1"/>
          </p:cNvSpPr>
          <p:nvPr>
            <p:ph sz="half" idx="1"/>
          </p:nvPr>
        </p:nvSpPr>
        <p:spPr>
          <a:xfrm>
            <a:off x="4875479" y="147447"/>
            <a:ext cx="3789799" cy="1909953"/>
          </a:xfrm>
        </p:spPr>
        <p:txBody>
          <a:bodyPr>
            <a:noAutofit/>
          </a:bodyPr>
          <a:lstStyle/>
          <a:p>
            <a:pPr marL="0" indent="0">
              <a:buNone/>
            </a:pPr>
            <a:r>
              <a:rPr lang="en-US" sz="1800" b="1" dirty="0"/>
              <a:t>Neoclassical approach:</a:t>
            </a:r>
          </a:p>
          <a:p>
            <a:pPr marL="0" indent="0">
              <a:buNone/>
            </a:pPr>
            <a:r>
              <a:rPr lang="en-US" sz="1800" dirty="0"/>
              <a:t>The study of the meso level of the economy is based on micro-foundations (the same as for the macro level). Among them are the prerequisites of the rationality of economic agents, the profit maximization and equilibrium principle.</a:t>
            </a:r>
            <a:endParaRPr lang="ru-RU" sz="1800" dirty="0"/>
          </a:p>
        </p:txBody>
      </p:sp>
      <p:sp>
        <p:nvSpPr>
          <p:cNvPr id="4" name="Объект 3">
            <a:extLst>
              <a:ext uri="{FF2B5EF4-FFF2-40B4-BE49-F238E27FC236}">
                <a16:creationId xmlns:a16="http://schemas.microsoft.com/office/drawing/2014/main" id="{23CFE91F-B093-436C-BB08-4A4BA01534A1}"/>
              </a:ext>
            </a:extLst>
          </p:cNvPr>
          <p:cNvSpPr>
            <a:spLocks noGrp="1"/>
          </p:cNvSpPr>
          <p:nvPr>
            <p:ph sz="half" idx="2"/>
          </p:nvPr>
        </p:nvSpPr>
        <p:spPr>
          <a:xfrm>
            <a:off x="4863281" y="2767885"/>
            <a:ext cx="3793048" cy="2375615"/>
          </a:xfrm>
        </p:spPr>
        <p:txBody>
          <a:bodyPr>
            <a:normAutofit lnSpcReduction="10000"/>
          </a:bodyPr>
          <a:lstStyle/>
          <a:p>
            <a:pPr marL="0" indent="0">
              <a:lnSpc>
                <a:spcPct val="90000"/>
              </a:lnSpc>
              <a:buNone/>
            </a:pPr>
            <a:r>
              <a:rPr lang="en-US" sz="1800" b="1" dirty="0"/>
              <a:t>Heterodox approach:</a:t>
            </a:r>
          </a:p>
          <a:p>
            <a:pPr marL="0" indent="0">
              <a:lnSpc>
                <a:spcPct val="90000"/>
              </a:lnSpc>
              <a:buNone/>
            </a:pPr>
            <a:r>
              <a:rPr lang="en-US" sz="1800" dirty="0"/>
              <a:t>The meso level includes structures and mechanisms that determine the patterns and rules of interaction, as well as the proportions of economic  reproduction, which ensure the development of the economy as a whole.</a:t>
            </a:r>
            <a:r>
              <a:rPr lang="en-US" sz="1800" dirty="0">
                <a:solidFill>
                  <a:prstClr val="black"/>
                </a:solidFill>
              </a:rPr>
              <a:t> They depend on history, culture, geography and similar aspects.</a:t>
            </a:r>
            <a:endParaRPr lang="ru-RU" sz="1800" dirty="0"/>
          </a:p>
        </p:txBody>
      </p:sp>
      <p:sp>
        <p:nvSpPr>
          <p:cNvPr id="5" name="Номер слайда 4">
            <a:extLst>
              <a:ext uri="{FF2B5EF4-FFF2-40B4-BE49-F238E27FC236}">
                <a16:creationId xmlns:a16="http://schemas.microsoft.com/office/drawing/2014/main" id="{7842829B-7E74-42B5-A7FB-71C84B82DBFD}"/>
              </a:ext>
            </a:extLst>
          </p:cNvPr>
          <p:cNvSpPr>
            <a:spLocks noGrp="1"/>
          </p:cNvSpPr>
          <p:nvPr>
            <p:ph type="sldNum" sz="quarter" idx="12"/>
          </p:nvPr>
        </p:nvSpPr>
        <p:spPr>
          <a:xfrm>
            <a:off x="8042115" y="4722209"/>
            <a:ext cx="473235" cy="273844"/>
          </a:xfrm>
        </p:spPr>
        <p:txBody>
          <a:bodyPr>
            <a:normAutofit/>
          </a:bodyPr>
          <a:lstStyle/>
          <a:p>
            <a:pPr algn="l">
              <a:spcAft>
                <a:spcPts val="600"/>
              </a:spcAft>
            </a:pPr>
            <a:fld id="{725C68B6-61C2-468F-89AB-4B9F7531AA68}" type="slidenum">
              <a:rPr lang="ru-RU" sz="800">
                <a:solidFill>
                  <a:schemeClr val="tx1">
                    <a:lumMod val="65000"/>
                    <a:lumOff val="35000"/>
                  </a:schemeClr>
                </a:solidFill>
              </a:rPr>
              <a:pPr algn="l">
                <a:spcAft>
                  <a:spcPts val="600"/>
                </a:spcAft>
              </a:pPr>
              <a:t>13</a:t>
            </a:fld>
            <a:endParaRPr lang="ru-RU" sz="800">
              <a:solidFill>
                <a:schemeClr val="tx1">
                  <a:lumMod val="65000"/>
                  <a:lumOff val="35000"/>
                </a:schemeClr>
              </a:solidFill>
            </a:endParaRPr>
          </a:p>
        </p:txBody>
      </p:sp>
    </p:spTree>
    <p:extLst>
      <p:ext uri="{BB962C8B-B14F-4D97-AF65-F5344CB8AC3E}">
        <p14:creationId xmlns:p14="http://schemas.microsoft.com/office/powerpoint/2010/main" val="25270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1B7951-B658-4B12-B4F0-481DB34D6C51}"/>
              </a:ext>
            </a:extLst>
          </p:cNvPr>
          <p:cNvSpPr>
            <a:spLocks noGrp="1"/>
          </p:cNvSpPr>
          <p:nvPr>
            <p:ph type="title"/>
          </p:nvPr>
        </p:nvSpPr>
        <p:spPr/>
        <p:txBody>
          <a:bodyPr>
            <a:normAutofit fontScale="90000"/>
          </a:bodyPr>
          <a:lstStyle/>
          <a:p>
            <a:r>
              <a:rPr lang="en-US" sz="2700" cap="none" dirty="0"/>
              <a:t>A new premise to investigate the meso level in economics</a:t>
            </a:r>
            <a:br>
              <a:rPr lang="en-US" dirty="0"/>
            </a:br>
            <a:endParaRPr lang="ru-RU" dirty="0"/>
          </a:p>
        </p:txBody>
      </p:sp>
      <p:sp>
        <p:nvSpPr>
          <p:cNvPr id="3" name="Текст 2">
            <a:extLst>
              <a:ext uri="{FF2B5EF4-FFF2-40B4-BE49-F238E27FC236}">
                <a16:creationId xmlns:a16="http://schemas.microsoft.com/office/drawing/2014/main" id="{B1F8F1A4-FDD7-4D46-94F9-5E85CECF96DE}"/>
              </a:ext>
            </a:extLst>
          </p:cNvPr>
          <p:cNvSpPr>
            <a:spLocks noGrp="1"/>
          </p:cNvSpPr>
          <p:nvPr>
            <p:ph type="body" idx="1"/>
          </p:nvPr>
        </p:nvSpPr>
        <p:spPr>
          <a:xfrm>
            <a:off x="743073" y="2302075"/>
            <a:ext cx="7772400" cy="1125140"/>
          </a:xfrm>
        </p:spPr>
        <p:txBody>
          <a:bodyPr/>
          <a:lstStyle/>
          <a:p>
            <a:r>
              <a:rPr lang="en-US" sz="4000" b="1" dirty="0">
                <a:solidFill>
                  <a:schemeClr val="tx1"/>
                </a:solidFill>
              </a:rPr>
              <a:t>Methodological institutionalism:</a:t>
            </a:r>
          </a:p>
          <a:p>
            <a:endParaRPr lang="ru-RU" dirty="0"/>
          </a:p>
        </p:txBody>
      </p:sp>
      <p:sp>
        <p:nvSpPr>
          <p:cNvPr id="4" name="Номер слайда 3">
            <a:extLst>
              <a:ext uri="{FF2B5EF4-FFF2-40B4-BE49-F238E27FC236}">
                <a16:creationId xmlns:a16="http://schemas.microsoft.com/office/drawing/2014/main" id="{FA772807-07E9-46E3-862D-CD1233B15029}"/>
              </a:ext>
            </a:extLst>
          </p:cNvPr>
          <p:cNvSpPr>
            <a:spLocks noGrp="1"/>
          </p:cNvSpPr>
          <p:nvPr>
            <p:ph type="sldNum" sz="quarter" idx="12"/>
          </p:nvPr>
        </p:nvSpPr>
        <p:spPr/>
        <p:txBody>
          <a:bodyPr/>
          <a:lstStyle/>
          <a:p>
            <a:fld id="{725C68B6-61C2-468F-89AB-4B9F7531AA68}" type="slidenum">
              <a:rPr lang="ru-RU" smtClean="0"/>
              <a:pPr/>
              <a:t>14</a:t>
            </a:fld>
            <a:endParaRPr lang="ru-RU"/>
          </a:p>
        </p:txBody>
      </p:sp>
    </p:spTree>
    <p:extLst>
      <p:ext uri="{BB962C8B-B14F-4D97-AF65-F5344CB8AC3E}">
        <p14:creationId xmlns:p14="http://schemas.microsoft.com/office/powerpoint/2010/main" val="39860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en-US" sz="2800" dirty="0"/>
              <a:t>Methodological individualism "assumes an explanation of the social and economic phenomena in terms of individual behavior" (</a:t>
            </a:r>
            <a:r>
              <a:rPr lang="en-US" sz="2800" i="1" dirty="0" err="1"/>
              <a:t>Lukes</a:t>
            </a:r>
            <a:r>
              <a:rPr lang="en-US" sz="2800" dirty="0"/>
              <a:t>, 1973: </a:t>
            </a:r>
            <a:r>
              <a:rPr lang="en-US" sz="2800" i="1" dirty="0"/>
              <a:t>Hodgson</a:t>
            </a:r>
            <a:r>
              <a:rPr lang="en-US" sz="2800" dirty="0"/>
              <a:t>, 2003, 2007).</a:t>
            </a:r>
            <a:endParaRPr lang="ru-RU" sz="2800" dirty="0"/>
          </a:p>
          <a:p>
            <a:r>
              <a:rPr lang="en-US" sz="2800" dirty="0"/>
              <a:t>Methodological individualism has led to "neoclassical synthesis“ </a:t>
            </a:r>
            <a:r>
              <a:rPr lang="ru-RU" sz="2800" dirty="0"/>
              <a:t>(</a:t>
            </a:r>
            <a:r>
              <a:rPr lang="en-US" sz="2800" i="1" dirty="0"/>
              <a:t>Samuelson</a:t>
            </a:r>
            <a:r>
              <a:rPr lang="en-US" sz="2800" dirty="0"/>
              <a:t>, 1967) and  "new neoclassical synthesis“ (</a:t>
            </a:r>
            <a:r>
              <a:rPr lang="en-US" sz="2800" i="1" dirty="0"/>
              <a:t>Woodford</a:t>
            </a:r>
            <a:r>
              <a:rPr lang="en-US" sz="2800" dirty="0"/>
              <a:t>, 2009). </a:t>
            </a:r>
            <a:endParaRPr lang="ru-RU" sz="2800" dirty="0"/>
          </a:p>
        </p:txBody>
      </p:sp>
      <p:sp>
        <p:nvSpPr>
          <p:cNvPr id="3" name="Номер слайда 2"/>
          <p:cNvSpPr>
            <a:spLocks noGrp="1"/>
          </p:cNvSpPr>
          <p:nvPr>
            <p:ph type="sldNum" sz="quarter" idx="15"/>
          </p:nvPr>
        </p:nvSpPr>
        <p:spPr/>
        <p:txBody>
          <a:bodyPr/>
          <a:lstStyle/>
          <a:p>
            <a:fld id="{F0F6A1DC-6B07-4F78-8D83-D245AE6C3386}" type="slidenum">
              <a:rPr lang="ru-RU" smtClean="0"/>
              <a:pPr/>
              <a:t>15</a:t>
            </a:fld>
            <a:endParaRPr lang="ru-RU"/>
          </a:p>
        </p:txBody>
      </p:sp>
      <p:sp>
        <p:nvSpPr>
          <p:cNvPr id="5" name="Заголовок 4"/>
          <p:cNvSpPr>
            <a:spLocks noGrp="1"/>
          </p:cNvSpPr>
          <p:nvPr>
            <p:ph type="title"/>
          </p:nvPr>
        </p:nvSpPr>
        <p:spPr/>
        <p:txBody>
          <a:bodyPr>
            <a:normAutofit fontScale="90000"/>
          </a:bodyPr>
          <a:lstStyle/>
          <a:p>
            <a:pPr hangingPunct="0"/>
            <a:r>
              <a:rPr lang="en-US" dirty="0"/>
              <a:t>Methodological </a:t>
            </a:r>
            <a:r>
              <a:rPr lang="en-US" sz="3300" b="1" i="1" dirty="0"/>
              <a:t>individualism</a:t>
            </a:r>
            <a:r>
              <a:rPr lang="en-US" sz="3300" dirty="0"/>
              <a:t> as a core principle of mainstream economics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779661"/>
            <a:ext cx="8229600" cy="2814961"/>
          </a:xfrm>
        </p:spPr>
        <p:txBody>
          <a:bodyPr>
            <a:normAutofit fontScale="55000" lnSpcReduction="20000"/>
          </a:bodyPr>
          <a:lstStyle/>
          <a:p>
            <a:r>
              <a:rPr lang="en-US" dirty="0"/>
              <a:t>Methodological holism (</a:t>
            </a:r>
            <a:r>
              <a:rPr lang="en-US" i="1" dirty="0" err="1"/>
              <a:t>Gruchy</a:t>
            </a:r>
            <a:r>
              <a:rPr lang="en-US" dirty="0"/>
              <a:t>, 1947 ; </a:t>
            </a:r>
            <a:r>
              <a:rPr lang="en-US" i="1" dirty="0"/>
              <a:t>Rutherford</a:t>
            </a:r>
            <a:r>
              <a:rPr lang="ru-RU" dirty="0"/>
              <a:t>,   1989) </a:t>
            </a:r>
            <a:r>
              <a:rPr lang="en-US" dirty="0"/>
              <a:t>is usually considered as</a:t>
            </a:r>
            <a:r>
              <a:rPr lang="ru-RU" dirty="0"/>
              <a:t> </a:t>
            </a:r>
            <a:r>
              <a:rPr lang="en-US" dirty="0"/>
              <a:t>an alternative to methodological individualism. Is this really true? </a:t>
            </a:r>
            <a:endParaRPr lang="ru-RU" dirty="0"/>
          </a:p>
          <a:p>
            <a:pPr hangingPunct="0"/>
            <a:r>
              <a:rPr lang="en-US" dirty="0"/>
              <a:t>The principle of methodological holism is the </a:t>
            </a:r>
            <a:r>
              <a:rPr lang="en-US" b="1" dirty="0"/>
              <a:t>epistemological </a:t>
            </a:r>
            <a:r>
              <a:rPr lang="en-US" dirty="0"/>
              <a:t>philosophical premise which has been investigated since Aristotle (the IV century BC) and  reflects  an idea that "the whole  is more than sum of its parts". </a:t>
            </a:r>
            <a:endParaRPr lang="ru-RU" dirty="0"/>
          </a:p>
          <a:p>
            <a:pPr hangingPunct="0"/>
            <a:r>
              <a:rPr lang="en-US" dirty="0"/>
              <a:t>Its </a:t>
            </a:r>
            <a:r>
              <a:rPr lang="en-US" b="1" dirty="0"/>
              <a:t>epistemological alternative is</a:t>
            </a:r>
            <a:r>
              <a:rPr lang="en-US" dirty="0"/>
              <a:t> a reductionism (“the whole is understood as a set of primary elements forming it”)</a:t>
            </a:r>
          </a:p>
          <a:p>
            <a:pPr hangingPunct="0"/>
            <a:r>
              <a:rPr lang="en-US" dirty="0"/>
              <a:t>A reductionism is  expressed in economics as  methodological individualism.  </a:t>
            </a:r>
            <a:endParaRPr lang="ru-RU" dirty="0"/>
          </a:p>
          <a:p>
            <a:pPr hangingPunct="0"/>
            <a:r>
              <a:rPr lang="en-US" dirty="0"/>
              <a:t>As for  methodological holism, in economics it is still used “directly", without specification.</a:t>
            </a:r>
            <a:endParaRPr lang="ru-RU" dirty="0"/>
          </a:p>
          <a:p>
            <a:endParaRPr lang="ru-RU" dirty="0"/>
          </a:p>
        </p:txBody>
      </p:sp>
      <p:sp>
        <p:nvSpPr>
          <p:cNvPr id="3" name="Номер слайда 2"/>
          <p:cNvSpPr>
            <a:spLocks noGrp="1"/>
          </p:cNvSpPr>
          <p:nvPr>
            <p:ph type="sldNum" sz="quarter" idx="15"/>
          </p:nvPr>
        </p:nvSpPr>
        <p:spPr/>
        <p:txBody>
          <a:bodyPr/>
          <a:lstStyle/>
          <a:p>
            <a:fld id="{F0F6A1DC-6B07-4F78-8D83-D245AE6C3386}" type="slidenum">
              <a:rPr lang="ru-RU" smtClean="0"/>
              <a:pPr/>
              <a:t>16</a:t>
            </a:fld>
            <a:endParaRPr lang="ru-RU"/>
          </a:p>
        </p:txBody>
      </p:sp>
      <p:sp>
        <p:nvSpPr>
          <p:cNvPr id="5" name="Заголовок 4"/>
          <p:cNvSpPr>
            <a:spLocks noGrp="1"/>
          </p:cNvSpPr>
          <p:nvPr>
            <p:ph type="title"/>
          </p:nvPr>
        </p:nvSpPr>
        <p:spPr/>
        <p:txBody>
          <a:bodyPr>
            <a:normAutofit fontScale="90000"/>
          </a:bodyPr>
          <a:lstStyle/>
          <a:p>
            <a:br>
              <a:rPr lang="en-US" dirty="0"/>
            </a:br>
            <a:r>
              <a:rPr lang="en-US" dirty="0"/>
              <a:t>Methodological individualism and methodological holism</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63637"/>
            <a:ext cx="8229600" cy="3030985"/>
          </a:xfrm>
        </p:spPr>
        <p:txBody>
          <a:bodyPr>
            <a:normAutofit fontScale="62500" lnSpcReduction="20000"/>
          </a:bodyPr>
          <a:lstStyle/>
          <a:p>
            <a:r>
              <a:rPr lang="en-US" dirty="0"/>
              <a:t>Institutional individualism (</a:t>
            </a:r>
            <a:r>
              <a:rPr lang="en-US" i="1" dirty="0"/>
              <a:t>Agassi</a:t>
            </a:r>
            <a:r>
              <a:rPr lang="en-US" dirty="0"/>
              <a:t>, 1960, 1975; </a:t>
            </a:r>
            <a:r>
              <a:rPr lang="en-US" i="1" dirty="0" err="1"/>
              <a:t>Jarvie</a:t>
            </a:r>
            <a:r>
              <a:rPr lang="ru-RU" dirty="0"/>
              <a:t>, 1972</a:t>
            </a:r>
            <a:r>
              <a:rPr lang="en-US" dirty="0"/>
              <a:t>; </a:t>
            </a:r>
            <a:r>
              <a:rPr lang="en-US" i="1" dirty="0" err="1"/>
              <a:t>Toboso</a:t>
            </a:r>
            <a:r>
              <a:rPr lang="en-US" dirty="0"/>
              <a:t>, 1995, 2001, 2008).</a:t>
            </a:r>
          </a:p>
          <a:p>
            <a:r>
              <a:rPr lang="en-US" dirty="0"/>
              <a:t>If we summarize the views of institutional individualism supporters,  we see that they are still focused on the analysis of human interactions in the institutional environment where "macroeconomic effects have to be presented as a result of interaction of certain actors within existing institutions" (</a:t>
            </a:r>
            <a:r>
              <a:rPr lang="en-US" i="1" dirty="0"/>
              <a:t>Polterovich</a:t>
            </a:r>
            <a:r>
              <a:rPr lang="en-US" dirty="0"/>
              <a:t>, 2011).</a:t>
            </a:r>
          </a:p>
          <a:p>
            <a:r>
              <a:rPr lang="en-US" dirty="0"/>
              <a:t>I agree with </a:t>
            </a:r>
            <a:r>
              <a:rPr lang="en-US" dirty="0" err="1"/>
              <a:t>Jarvie</a:t>
            </a:r>
            <a:r>
              <a:rPr lang="en-US" dirty="0"/>
              <a:t> (1972) that institutional individualism is a wider version of methodological individualism and it still contains "an explanation of the social and economic phenomena in terms of individual behavior". </a:t>
            </a:r>
            <a:endParaRPr lang="ru-RU" dirty="0"/>
          </a:p>
          <a:p>
            <a:endParaRPr lang="ru-RU" dirty="0"/>
          </a:p>
        </p:txBody>
      </p:sp>
      <p:sp>
        <p:nvSpPr>
          <p:cNvPr id="3" name="Номер слайда 2"/>
          <p:cNvSpPr>
            <a:spLocks noGrp="1"/>
          </p:cNvSpPr>
          <p:nvPr>
            <p:ph type="sldNum" sz="quarter" idx="15"/>
          </p:nvPr>
        </p:nvSpPr>
        <p:spPr/>
        <p:txBody>
          <a:bodyPr/>
          <a:lstStyle/>
          <a:p>
            <a:fld id="{F0F6A1DC-6B07-4F78-8D83-D245AE6C3386}" type="slidenum">
              <a:rPr lang="ru-RU" smtClean="0"/>
              <a:pPr/>
              <a:t>17</a:t>
            </a:fld>
            <a:endParaRPr lang="ru-RU"/>
          </a:p>
        </p:txBody>
      </p:sp>
      <p:sp>
        <p:nvSpPr>
          <p:cNvPr id="5" name="Заголовок 4"/>
          <p:cNvSpPr>
            <a:spLocks noGrp="1"/>
          </p:cNvSpPr>
          <p:nvPr>
            <p:ph type="title"/>
          </p:nvPr>
        </p:nvSpPr>
        <p:spPr>
          <a:xfrm>
            <a:off x="463619" y="411510"/>
            <a:ext cx="8229600" cy="857250"/>
          </a:xfrm>
        </p:spPr>
        <p:txBody>
          <a:bodyPr>
            <a:normAutofit fontScale="90000"/>
          </a:bodyPr>
          <a:lstStyle/>
          <a:p>
            <a:r>
              <a:rPr lang="en-US" dirty="0"/>
              <a:t>Institutional individualism</a:t>
            </a:r>
            <a:br>
              <a:rPr lang="en-US" dirty="0"/>
            </a:br>
            <a:r>
              <a:rPr lang="en-US" dirty="0"/>
              <a:t> as a middle way?</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19621"/>
            <a:ext cx="8229600" cy="3175001"/>
          </a:xfrm>
        </p:spPr>
        <p:txBody>
          <a:bodyPr>
            <a:normAutofit fontScale="77500" lnSpcReduction="20000"/>
          </a:bodyPr>
          <a:lstStyle/>
          <a:p>
            <a:r>
              <a:rPr lang="en-US" dirty="0"/>
              <a:t>The integrity of economic systems is provided with structures of institutions.  Therefore identification of holistic and systemic principles in economics can be presented by methodological  institutionalism. </a:t>
            </a:r>
          </a:p>
          <a:p>
            <a:endParaRPr lang="en-US" dirty="0"/>
          </a:p>
          <a:p>
            <a:r>
              <a:rPr lang="en-US" dirty="0"/>
              <a:t>Methodological institutionalism means an explanation of the social and economic phenomena in terms of the functioning and changes of institutional structures. Factors of institutional change are also explained.</a:t>
            </a:r>
          </a:p>
          <a:p>
            <a:endParaRPr lang="ru-RU" dirty="0"/>
          </a:p>
        </p:txBody>
      </p:sp>
      <p:sp>
        <p:nvSpPr>
          <p:cNvPr id="3" name="Номер слайда 2"/>
          <p:cNvSpPr>
            <a:spLocks noGrp="1"/>
          </p:cNvSpPr>
          <p:nvPr>
            <p:ph type="sldNum" sz="quarter" idx="15"/>
          </p:nvPr>
        </p:nvSpPr>
        <p:spPr/>
        <p:txBody>
          <a:bodyPr/>
          <a:lstStyle/>
          <a:p>
            <a:fld id="{F0F6A1DC-6B07-4F78-8D83-D245AE6C3386}" type="slidenum">
              <a:rPr lang="ru-RU" smtClean="0"/>
              <a:pPr/>
              <a:t>18</a:t>
            </a:fld>
            <a:endParaRPr lang="ru-RU"/>
          </a:p>
        </p:txBody>
      </p:sp>
      <p:sp>
        <p:nvSpPr>
          <p:cNvPr id="5" name="Заголовок 4"/>
          <p:cNvSpPr>
            <a:spLocks noGrp="1"/>
          </p:cNvSpPr>
          <p:nvPr>
            <p:ph type="title"/>
          </p:nvPr>
        </p:nvSpPr>
        <p:spPr>
          <a:xfrm>
            <a:off x="457200" y="339502"/>
            <a:ext cx="8229600" cy="857250"/>
          </a:xfrm>
        </p:spPr>
        <p:txBody>
          <a:bodyPr>
            <a:noAutofit/>
          </a:bodyPr>
          <a:lstStyle/>
          <a:p>
            <a:r>
              <a:rPr lang="en-US" sz="3600" dirty="0"/>
              <a:t>Methodological institutionalism</a:t>
            </a:r>
            <a:endParaRPr lang="ru-RU"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2"/>
          </p:nvPr>
        </p:nvSpPr>
        <p:spPr/>
        <p:txBody>
          <a:bodyPr/>
          <a:lstStyle/>
          <a:p>
            <a:fld id="{3E9576CA-F4BC-4790-8258-81EE01D16293}" type="slidenum">
              <a:rPr lang="ru-RU" smtClean="0"/>
              <a:pPr/>
              <a:t>19</a:t>
            </a:fld>
            <a:endParaRPr lang="ru-RU"/>
          </a:p>
        </p:txBody>
      </p:sp>
      <p:sp>
        <p:nvSpPr>
          <p:cNvPr id="86018" name="Rectangle 2"/>
          <p:cNvSpPr>
            <a:spLocks noChangeArrowheads="1"/>
          </p:cNvSpPr>
          <p:nvPr/>
        </p:nvSpPr>
        <p:spPr bwMode="auto">
          <a:xfrm>
            <a:off x="1143001" y="32951"/>
            <a:ext cx="138564" cy="276999"/>
          </a:xfrm>
          <a:prstGeom prst="rect">
            <a:avLst/>
          </a:prstGeom>
          <a:noFill/>
          <a:ln w="9525">
            <a:noFill/>
            <a:miter lim="800000"/>
            <a:headEnd/>
            <a:tailEnd/>
          </a:ln>
          <a:effectLst/>
        </p:spPr>
        <p:txBody>
          <a:bodyPr vert="horz" wrap="none" lIns="68580" tIns="34290" rIns="68580" bIns="34290" numCol="1" anchor="ctr" anchorCtr="0" compatLnSpc="1">
            <a:prstTxWarp prst="textNoShape">
              <a:avLst/>
            </a:prstTxWarp>
            <a:spAutoFit/>
          </a:bodyPr>
          <a:lstStyle/>
          <a:p>
            <a:pPr defTabSz="685800" fontAlgn="base">
              <a:spcBef>
                <a:spcPct val="0"/>
              </a:spcBef>
              <a:spcAft>
                <a:spcPct val="0"/>
              </a:spcAft>
            </a:pPr>
            <a:endParaRPr lang="ru-RU" sz="1350">
              <a:latin typeface="Arial" pitchFamily="34" charset="0"/>
              <a:cs typeface="Arial" pitchFamily="34" charset="0"/>
            </a:endParaRPr>
          </a:p>
        </p:txBody>
      </p:sp>
      <p:pic>
        <p:nvPicPr>
          <p:cNvPr id="4" name="Picture 2"/>
          <p:cNvPicPr>
            <a:picLocks noChangeAspect="1" noChangeArrowheads="1"/>
          </p:cNvPicPr>
          <p:nvPr/>
        </p:nvPicPr>
        <p:blipFill>
          <a:blip r:embed="rId2" cstate="print"/>
          <a:srcRect/>
          <a:stretch>
            <a:fillRect/>
          </a:stretch>
        </p:blipFill>
        <p:spPr bwMode="auto">
          <a:xfrm>
            <a:off x="1885950" y="800100"/>
            <a:ext cx="5550694" cy="371475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1" name="Straight Arrow Connector 10">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1490" y="1737360"/>
            <a:ext cx="3429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6" name="Объект 5" descr="ÐÐ°ÑÑÐ¸Ð½ÐºÐ¸ Ð¿Ð¾ Ð·Ð°Ð¿ÑÐ¾ÑÑ meso level">
            <a:extLst>
              <a:ext uri="{FF2B5EF4-FFF2-40B4-BE49-F238E27FC236}">
                <a16:creationId xmlns:a16="http://schemas.microsoft.com/office/drawing/2014/main" id="{BD679CC1-E8F3-4475-BDF9-F9588040B0E0}"/>
              </a:ext>
            </a:extLst>
          </p:cNvPr>
          <p:cNvPicPr>
            <a:picLocks noGrp="1"/>
          </p:cNvPicPr>
          <p:nvPr>
            <p:ph sz="half" idx="1"/>
          </p:nvPr>
        </p:nvPicPr>
        <p:blipFill rotWithShape="1">
          <a:blip r:embed="rId3">
            <a:extLst>
              <a:ext uri="{28A0092B-C50C-407E-A947-70E740481C1C}">
                <a14:useLocalDpi xmlns:a14="http://schemas.microsoft.com/office/drawing/2010/main" val="0"/>
              </a:ext>
            </a:extLst>
          </a:blip>
          <a:srcRect l="14099" r="16859"/>
          <a:stretch/>
        </p:blipFill>
        <p:spPr bwMode="auto">
          <a:xfrm>
            <a:off x="5328388" y="-11433"/>
            <a:ext cx="3840085" cy="3939892"/>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p:spPr>
      </p:pic>
      <p:sp>
        <p:nvSpPr>
          <p:cNvPr id="2" name="Заголовок 1">
            <a:extLst>
              <a:ext uri="{FF2B5EF4-FFF2-40B4-BE49-F238E27FC236}">
                <a16:creationId xmlns:a16="http://schemas.microsoft.com/office/drawing/2014/main" id="{53B5F2E9-E951-4570-87C3-5566E9CB6DBE}"/>
              </a:ext>
            </a:extLst>
          </p:cNvPr>
          <p:cNvSpPr>
            <a:spLocks noGrp="1"/>
          </p:cNvSpPr>
          <p:nvPr>
            <p:ph type="title"/>
          </p:nvPr>
        </p:nvSpPr>
        <p:spPr>
          <a:xfrm>
            <a:off x="491490" y="273843"/>
            <a:ext cx="3840085" cy="1269596"/>
          </a:xfrm>
        </p:spPr>
        <p:txBody>
          <a:bodyPr vert="horz" lIns="91440" tIns="45720" rIns="91440" bIns="45720" rtlCol="0" anchor="ctr">
            <a:normAutofit/>
          </a:bodyPr>
          <a:lstStyle/>
          <a:p>
            <a:pPr algn="l">
              <a:lnSpc>
                <a:spcPct val="90000"/>
              </a:lnSpc>
            </a:pPr>
            <a:r>
              <a:rPr lang="en-US" dirty="0"/>
              <a:t>Motivation</a:t>
            </a:r>
          </a:p>
        </p:txBody>
      </p:sp>
      <p:sp>
        <p:nvSpPr>
          <p:cNvPr id="4" name="Объект 3">
            <a:extLst>
              <a:ext uri="{FF2B5EF4-FFF2-40B4-BE49-F238E27FC236}">
                <a16:creationId xmlns:a16="http://schemas.microsoft.com/office/drawing/2014/main" id="{1EA98771-ED1E-4A85-A54D-036FD3E2E582}"/>
              </a:ext>
            </a:extLst>
          </p:cNvPr>
          <p:cNvSpPr>
            <a:spLocks noGrp="1"/>
          </p:cNvSpPr>
          <p:nvPr>
            <p:ph sz="half" idx="2"/>
          </p:nvPr>
        </p:nvSpPr>
        <p:spPr>
          <a:xfrm>
            <a:off x="491490" y="1851673"/>
            <a:ext cx="4944606" cy="3017978"/>
          </a:xfrm>
        </p:spPr>
        <p:txBody>
          <a:bodyPr vert="horz" lIns="91440" tIns="45720" rIns="91440" bIns="45720" rtlCol="0">
            <a:normAutofit/>
          </a:bodyPr>
          <a:lstStyle/>
          <a:p>
            <a:pPr indent="-228600">
              <a:lnSpc>
                <a:spcPct val="90000"/>
              </a:lnSpc>
            </a:pPr>
            <a:r>
              <a:rPr lang="en-US" sz="1600" dirty="0"/>
              <a:t>Institutions, clusters, networks, associations and other structures require their own theoretical space - meso (Chen, 2008, p. 121)</a:t>
            </a:r>
          </a:p>
          <a:p>
            <a:pPr indent="-228600">
              <a:lnSpc>
                <a:spcPct val="90000"/>
              </a:lnSpc>
            </a:pPr>
            <a:r>
              <a:rPr lang="en-US" sz="1600" dirty="0"/>
              <a:t>But the meso level is not regarded as necessary within the micro-macro dichotomy, especially by mainstream economists. These include </a:t>
            </a:r>
            <a:r>
              <a:rPr lang="en-US" sz="1600" i="1" dirty="0"/>
              <a:t>Thomas Shelling </a:t>
            </a:r>
            <a:r>
              <a:rPr lang="en-US" sz="1600" dirty="0"/>
              <a:t>– the Nobel Prize Winer  and specialist in game-theory analysis, </a:t>
            </a:r>
            <a:r>
              <a:rPr lang="en-US" sz="1600" i="1" dirty="0">
                <a:solidFill>
                  <a:prstClr val="black"/>
                </a:solidFill>
              </a:rPr>
              <a:t>Robert J. Barro</a:t>
            </a:r>
            <a:r>
              <a:rPr lang="ru-RU" sz="1600" i="1" dirty="0">
                <a:solidFill>
                  <a:prstClr val="black"/>
                </a:solidFill>
              </a:rPr>
              <a:t> – </a:t>
            </a:r>
            <a:r>
              <a:rPr lang="en-US" sz="1600" dirty="0"/>
              <a:t>the founder of New Classical Macroeconomics</a:t>
            </a:r>
            <a:r>
              <a:rPr lang="en-US" sz="1600" i="1" dirty="0"/>
              <a:t>,  </a:t>
            </a:r>
            <a:r>
              <a:rPr lang="en-US" sz="1600" i="1" dirty="0" err="1"/>
              <a:t>Jochen</a:t>
            </a:r>
            <a:r>
              <a:rPr lang="en-US" sz="1600" i="1" dirty="0"/>
              <a:t> </a:t>
            </a:r>
            <a:r>
              <a:rPr lang="en-US" sz="1600" i="1" dirty="0" err="1"/>
              <a:t>Runde</a:t>
            </a:r>
            <a:r>
              <a:rPr lang="ru-RU" sz="1600" i="1" dirty="0"/>
              <a:t> – </a:t>
            </a:r>
            <a:r>
              <a:rPr lang="en-US" sz="1600" i="1" dirty="0"/>
              <a:t> </a:t>
            </a:r>
            <a:r>
              <a:rPr lang="en-US" sz="1600" dirty="0"/>
              <a:t>from the University of Cambridge, UK and similar.</a:t>
            </a:r>
          </a:p>
          <a:p>
            <a:pPr indent="-228600">
              <a:lnSpc>
                <a:spcPct val="90000"/>
              </a:lnSpc>
            </a:pPr>
            <a:r>
              <a:rPr lang="en-US" sz="1600" dirty="0"/>
              <a:t>Why heterodox economists strongly support the idea of meso level analysis and what it is useful for?  </a:t>
            </a:r>
          </a:p>
        </p:txBody>
      </p:sp>
      <p:sp>
        <p:nvSpPr>
          <p:cNvPr id="5" name="Номер слайда 4">
            <a:extLst>
              <a:ext uri="{FF2B5EF4-FFF2-40B4-BE49-F238E27FC236}">
                <a16:creationId xmlns:a16="http://schemas.microsoft.com/office/drawing/2014/main" id="{3443EC47-0F5F-4C42-B649-178FCABCB9DA}"/>
              </a:ext>
            </a:extLst>
          </p:cNvPr>
          <p:cNvSpPr>
            <a:spLocks noGrp="1"/>
          </p:cNvSpPr>
          <p:nvPr>
            <p:ph type="sldNum" sz="quarter" idx="12"/>
          </p:nvPr>
        </p:nvSpPr>
        <p:spPr>
          <a:xfrm>
            <a:off x="5206365" y="4767262"/>
            <a:ext cx="874395" cy="273844"/>
          </a:xfrm>
        </p:spPr>
        <p:txBody>
          <a:bodyPr vert="horz" lIns="91440" tIns="45720" rIns="91440" bIns="45720" rtlCol="0" anchor="ctr">
            <a:normAutofit/>
          </a:bodyPr>
          <a:lstStyle/>
          <a:p>
            <a:pPr>
              <a:lnSpc>
                <a:spcPct val="90000"/>
              </a:lnSpc>
              <a:spcAft>
                <a:spcPts val="600"/>
              </a:spcAft>
              <a:defRPr/>
            </a:pPr>
            <a:fld id="{725C68B6-61C2-468F-89AB-4B9F7531AA68}" type="slidenum">
              <a:rPr lang="en-US" smtClean="0">
                <a:solidFill>
                  <a:prstClr val="black">
                    <a:tint val="75000"/>
                  </a:prstClr>
                </a:solidFill>
                <a:latin typeface="Calibri" panose="020F0502020204030204"/>
              </a:rPr>
              <a:pPr>
                <a:lnSpc>
                  <a:spcPct val="90000"/>
                </a:lnSpc>
                <a:spcAft>
                  <a:spcPts val="600"/>
                </a:spcAft>
                <a:defRPr/>
              </a:pPr>
              <a:t>2</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075639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563637"/>
            <a:ext cx="8229600" cy="3030985"/>
          </a:xfrm>
        </p:spPr>
        <p:txBody>
          <a:bodyPr>
            <a:normAutofit fontScale="70000" lnSpcReduction="20000"/>
          </a:bodyPr>
          <a:lstStyle/>
          <a:p>
            <a:r>
              <a:rPr lang="en-US" dirty="0"/>
              <a:t>Eucken W. (1939). Die </a:t>
            </a:r>
            <a:r>
              <a:rPr lang="en-US" dirty="0" err="1"/>
              <a:t>Grundlagen</a:t>
            </a:r>
            <a:r>
              <a:rPr lang="en-US" dirty="0"/>
              <a:t> </a:t>
            </a:r>
            <a:r>
              <a:rPr lang="en-US" dirty="0" err="1"/>
              <a:t>der</a:t>
            </a:r>
            <a:r>
              <a:rPr lang="en-US" dirty="0"/>
              <a:t> </a:t>
            </a:r>
            <a:r>
              <a:rPr lang="en-US" dirty="0" err="1"/>
              <a:t>Nationalökonomie</a:t>
            </a:r>
            <a:r>
              <a:rPr lang="en-US" dirty="0"/>
              <a:t>. Jena:  Gustav Fischer.</a:t>
            </a:r>
            <a:endParaRPr lang="ru-RU" dirty="0"/>
          </a:p>
          <a:p>
            <a:r>
              <a:rPr lang="de-DE" dirty="0"/>
              <a:t>Eucken W. </a:t>
            </a:r>
            <a:r>
              <a:rPr lang="en-US" dirty="0"/>
              <a:t>(</a:t>
            </a:r>
            <a:r>
              <a:rPr lang="de-DE" dirty="0"/>
              <a:t>1965</a:t>
            </a:r>
            <a:r>
              <a:rPr lang="en-US" dirty="0"/>
              <a:t>)</a:t>
            </a:r>
            <a:r>
              <a:rPr lang="de-DE" dirty="0"/>
              <a:t>. Grundsätze der Wirtschaftspolitik. Rowohlt</a:t>
            </a:r>
            <a:r>
              <a:rPr lang="en-US" dirty="0"/>
              <a:t>:</a:t>
            </a:r>
            <a:r>
              <a:rPr lang="de-DE" dirty="0"/>
              <a:t> Reinbek.</a:t>
            </a:r>
            <a:endParaRPr lang="ru-RU" dirty="0"/>
          </a:p>
          <a:p>
            <a:r>
              <a:rPr lang="en-US" dirty="0"/>
              <a:t>Polanyi K.</a:t>
            </a:r>
            <a:r>
              <a:rPr lang="en-US" b="1" dirty="0"/>
              <a:t> </a:t>
            </a:r>
            <a:r>
              <a:rPr lang="en-US" dirty="0"/>
              <a:t>(1957).</a:t>
            </a:r>
            <a:r>
              <a:rPr lang="en-US" b="1" dirty="0"/>
              <a:t> </a:t>
            </a:r>
            <a:r>
              <a:rPr lang="en-US" dirty="0"/>
              <a:t>The Economy as Instituted Process.  / The Sociology of Economic Life.  Mark </a:t>
            </a:r>
            <a:r>
              <a:rPr lang="en-US" dirty="0" err="1"/>
              <a:t>Granovetter</a:t>
            </a:r>
            <a:r>
              <a:rPr lang="en-US" dirty="0"/>
              <a:t> and Richard </a:t>
            </a:r>
            <a:r>
              <a:rPr lang="en-US" dirty="0" err="1"/>
              <a:t>Swedberg</a:t>
            </a:r>
            <a:r>
              <a:rPr lang="en-US" dirty="0"/>
              <a:t> (eds.). Boulder, CO: </a:t>
            </a:r>
            <a:r>
              <a:rPr lang="en-US" dirty="0" err="1"/>
              <a:t>Westview</a:t>
            </a:r>
            <a:r>
              <a:rPr lang="en-US" dirty="0"/>
              <a:t> Press.</a:t>
            </a:r>
            <a:endParaRPr lang="ru-RU" dirty="0"/>
          </a:p>
          <a:p>
            <a:r>
              <a:rPr lang="en-US" dirty="0"/>
              <a:t>Kirdina S. (2013). New systemic institutional approach for comparative political and economic analysis. // Review of Radical Political Economy. September</a:t>
            </a:r>
            <a:r>
              <a:rPr lang="ru-RU" dirty="0"/>
              <a:t>. </a:t>
            </a:r>
            <a:r>
              <a:rPr lang="en-US" dirty="0" err="1"/>
              <a:t>Vol</a:t>
            </a:r>
            <a:r>
              <a:rPr lang="ru-RU" dirty="0"/>
              <a:t>. 45. </a:t>
            </a:r>
            <a:r>
              <a:rPr lang="en-US" dirty="0"/>
              <a:t>Number</a:t>
            </a:r>
            <a:r>
              <a:rPr lang="ru-RU" dirty="0"/>
              <a:t> 3.  </a:t>
            </a:r>
          </a:p>
        </p:txBody>
      </p:sp>
      <p:sp>
        <p:nvSpPr>
          <p:cNvPr id="3" name="Номер слайда 2"/>
          <p:cNvSpPr>
            <a:spLocks noGrp="1"/>
          </p:cNvSpPr>
          <p:nvPr>
            <p:ph type="sldNum" sz="quarter" idx="15"/>
          </p:nvPr>
        </p:nvSpPr>
        <p:spPr/>
        <p:txBody>
          <a:bodyPr/>
          <a:lstStyle/>
          <a:p>
            <a:fld id="{F0F6A1DC-6B07-4F78-8D83-D245AE6C3386}" type="slidenum">
              <a:rPr lang="ru-RU" smtClean="0"/>
              <a:pPr/>
              <a:t>20</a:t>
            </a:fld>
            <a:endParaRPr lang="ru-RU"/>
          </a:p>
        </p:txBody>
      </p:sp>
      <p:sp>
        <p:nvSpPr>
          <p:cNvPr id="5" name="Заголовок 4"/>
          <p:cNvSpPr>
            <a:spLocks noGrp="1"/>
          </p:cNvSpPr>
          <p:nvPr>
            <p:ph type="title"/>
          </p:nvPr>
        </p:nvSpPr>
        <p:spPr>
          <a:xfrm>
            <a:off x="539552" y="411510"/>
            <a:ext cx="8229600" cy="857250"/>
          </a:xfrm>
        </p:spPr>
        <p:txBody>
          <a:bodyPr>
            <a:normAutofit fontScale="90000"/>
          </a:bodyPr>
          <a:lstStyle/>
          <a:p>
            <a:r>
              <a:rPr lang="en-US" dirty="0"/>
              <a:t>Examples of the application of methodological institutionalism</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69828A-6F59-4322-BDE6-D87B76BFDED6}"/>
              </a:ext>
            </a:extLst>
          </p:cNvPr>
          <p:cNvSpPr>
            <a:spLocks noGrp="1"/>
          </p:cNvSpPr>
          <p:nvPr>
            <p:ph type="title"/>
          </p:nvPr>
        </p:nvSpPr>
        <p:spPr/>
        <p:txBody>
          <a:bodyPr>
            <a:noAutofit/>
          </a:bodyPr>
          <a:lstStyle/>
          <a:p>
            <a:r>
              <a:rPr lang="en-US" sz="2400" b="1" dirty="0"/>
              <a:t>Karl Polanyi as one of the first researchers of the meso level on the basis of the methodological institutionalism</a:t>
            </a:r>
            <a:r>
              <a:rPr lang="ru-RU" sz="2400" b="1" dirty="0"/>
              <a:t> </a:t>
            </a:r>
            <a:r>
              <a:rPr lang="en-US" sz="2400" b="1" dirty="0"/>
              <a:t>principle</a:t>
            </a:r>
            <a:endParaRPr lang="ru-RU" sz="2400" b="1" dirty="0"/>
          </a:p>
        </p:txBody>
      </p:sp>
      <p:pic>
        <p:nvPicPr>
          <p:cNvPr id="7" name="Объект 6" descr="Изображение выглядит как мужчина, человек, стена, внутренний&#10;&#10;Описание создано с очень высокой степенью достоверности">
            <a:extLst>
              <a:ext uri="{FF2B5EF4-FFF2-40B4-BE49-F238E27FC236}">
                <a16:creationId xmlns:a16="http://schemas.microsoft.com/office/drawing/2014/main" id="{DBABF9BA-8EF8-49BC-8A0E-D3DEBFCB75D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459142" y="1643589"/>
            <a:ext cx="2034716" cy="2507197"/>
          </a:xfrm>
        </p:spPr>
      </p:pic>
      <p:sp>
        <p:nvSpPr>
          <p:cNvPr id="4" name="Объект 3">
            <a:extLst>
              <a:ext uri="{FF2B5EF4-FFF2-40B4-BE49-F238E27FC236}">
                <a16:creationId xmlns:a16="http://schemas.microsoft.com/office/drawing/2014/main" id="{281D137E-EE26-4CD9-B147-C430AB84CA16}"/>
              </a:ext>
            </a:extLst>
          </p:cNvPr>
          <p:cNvSpPr>
            <a:spLocks noGrp="1"/>
          </p:cNvSpPr>
          <p:nvPr>
            <p:ph sz="half" idx="2"/>
          </p:nvPr>
        </p:nvSpPr>
        <p:spPr/>
        <p:txBody>
          <a:bodyPr>
            <a:normAutofit fontScale="77500" lnSpcReduction="20000"/>
          </a:bodyPr>
          <a:lstStyle/>
          <a:p>
            <a:pPr marL="0" indent="0">
              <a:buNone/>
            </a:pPr>
            <a:r>
              <a:rPr lang="en-US" dirty="0"/>
              <a:t>He showed that, from the same properties of economic agents attributed to them in the neoclassical micro level economics, different types of institutions are being created in the economy at the meso level to coordinate economic performance. Among them exchange (market), redistribution and  reciprocity </a:t>
            </a:r>
            <a:r>
              <a:rPr lang="ru-RU" dirty="0"/>
              <a:t>(</a:t>
            </a:r>
            <a:r>
              <a:rPr lang="en-US" i="1" dirty="0"/>
              <a:t>Polanyi</a:t>
            </a:r>
            <a:r>
              <a:rPr lang="ru-RU" dirty="0"/>
              <a:t>, 1977). </a:t>
            </a:r>
          </a:p>
        </p:txBody>
      </p:sp>
      <p:sp>
        <p:nvSpPr>
          <p:cNvPr id="5" name="Номер слайда 4">
            <a:extLst>
              <a:ext uri="{FF2B5EF4-FFF2-40B4-BE49-F238E27FC236}">
                <a16:creationId xmlns:a16="http://schemas.microsoft.com/office/drawing/2014/main" id="{ED7CFCA6-4579-413C-8BF5-ED87D6BED678}"/>
              </a:ext>
            </a:extLst>
          </p:cNvPr>
          <p:cNvSpPr>
            <a:spLocks noGrp="1"/>
          </p:cNvSpPr>
          <p:nvPr>
            <p:ph type="sldNum" sz="quarter" idx="12"/>
          </p:nvPr>
        </p:nvSpPr>
        <p:spPr>
          <a:xfrm>
            <a:off x="6553200" y="4935696"/>
            <a:ext cx="2133600" cy="273844"/>
          </a:xfrm>
        </p:spPr>
        <p:txBody>
          <a:bodyPr/>
          <a:lstStyle/>
          <a:p>
            <a:fld id="{725C68B6-61C2-468F-89AB-4B9F7531AA68}" type="slidenum">
              <a:rPr lang="ru-RU" smtClean="0"/>
              <a:pPr/>
              <a:t>21</a:t>
            </a:fld>
            <a:endParaRPr lang="ru-RU"/>
          </a:p>
        </p:txBody>
      </p:sp>
      <p:sp>
        <p:nvSpPr>
          <p:cNvPr id="9" name="Прямоугольник 8">
            <a:extLst>
              <a:ext uri="{FF2B5EF4-FFF2-40B4-BE49-F238E27FC236}">
                <a16:creationId xmlns:a16="http://schemas.microsoft.com/office/drawing/2014/main" id="{695488DE-AA92-4BB0-9843-9340B638D62C}"/>
              </a:ext>
            </a:extLst>
          </p:cNvPr>
          <p:cNvSpPr/>
          <p:nvPr/>
        </p:nvSpPr>
        <p:spPr>
          <a:xfrm>
            <a:off x="1825520" y="4194513"/>
            <a:ext cx="1301959" cy="400110"/>
          </a:xfrm>
          <a:prstGeom prst="rect">
            <a:avLst/>
          </a:prstGeom>
        </p:spPr>
        <p:txBody>
          <a:bodyPr wrap="none">
            <a:spAutoFit/>
          </a:bodyPr>
          <a:lstStyle/>
          <a:p>
            <a:r>
              <a:rPr lang="ru-RU" sz="2000" dirty="0">
                <a:solidFill>
                  <a:prstClr val="black"/>
                </a:solidFill>
                <a:ea typeface="+mj-ea"/>
                <a:cs typeface="+mj-cs"/>
              </a:rPr>
              <a:t>1886-1964</a:t>
            </a:r>
            <a:endParaRPr lang="ru-RU" sz="2000" dirty="0"/>
          </a:p>
        </p:txBody>
      </p:sp>
    </p:spTree>
    <p:extLst>
      <p:ext uri="{BB962C8B-B14F-4D97-AF65-F5344CB8AC3E}">
        <p14:creationId xmlns:p14="http://schemas.microsoft.com/office/powerpoint/2010/main" val="3587031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655912-77F3-4CB9-AAC2-489F8D2716A6}"/>
              </a:ext>
            </a:extLst>
          </p:cNvPr>
          <p:cNvSpPr>
            <a:spLocks noGrp="1"/>
          </p:cNvSpPr>
          <p:nvPr>
            <p:ph type="title"/>
          </p:nvPr>
        </p:nvSpPr>
        <p:spPr/>
        <p:txBody>
          <a:bodyPr>
            <a:normAutofit fontScale="90000"/>
          </a:bodyPr>
          <a:lstStyle/>
          <a:p>
            <a:r>
              <a:rPr lang="en-US" dirty="0"/>
              <a:t>Meso level research for economic policy</a:t>
            </a:r>
            <a:endParaRPr lang="ru-RU" dirty="0"/>
          </a:p>
        </p:txBody>
      </p:sp>
      <p:sp>
        <p:nvSpPr>
          <p:cNvPr id="3" name="Объект 2">
            <a:extLst>
              <a:ext uri="{FF2B5EF4-FFF2-40B4-BE49-F238E27FC236}">
                <a16:creationId xmlns:a16="http://schemas.microsoft.com/office/drawing/2014/main" id="{DF2DA580-21ED-4838-BEB7-601F14DF9655}"/>
              </a:ext>
            </a:extLst>
          </p:cNvPr>
          <p:cNvSpPr>
            <a:spLocks noGrp="1"/>
          </p:cNvSpPr>
          <p:nvPr>
            <p:ph idx="1"/>
          </p:nvPr>
        </p:nvSpPr>
        <p:spPr/>
        <p:txBody>
          <a:bodyPr>
            <a:normAutofit fontScale="92500" lnSpcReduction="10000"/>
          </a:bodyPr>
          <a:lstStyle/>
          <a:p>
            <a:pPr marL="0" indent="0">
              <a:buNone/>
            </a:pPr>
            <a:r>
              <a:rPr lang="en-US" dirty="0"/>
              <a:t>Meso level research can be used to understand the balance between market  and redistributive mechanisms; the depth of </a:t>
            </a:r>
            <a:r>
              <a:rPr lang="en-US" dirty="0" err="1"/>
              <a:t>privatisation</a:t>
            </a:r>
            <a:r>
              <a:rPr lang="en-US" dirty="0"/>
              <a:t>, </a:t>
            </a:r>
            <a:r>
              <a:rPr lang="en-US" dirty="0" err="1"/>
              <a:t>nationalisation</a:t>
            </a:r>
            <a:r>
              <a:rPr lang="en-US" dirty="0"/>
              <a:t> or </a:t>
            </a:r>
            <a:r>
              <a:rPr lang="en-US" i="1" dirty="0" err="1"/>
              <a:t>publicisation</a:t>
            </a:r>
            <a:r>
              <a:rPr lang="en-US" dirty="0"/>
              <a:t> (Andrew Purves); competition or cooperation (the creation of alliances); regulated prices or free pricing, </a:t>
            </a:r>
            <a:r>
              <a:rPr lang="en-US" dirty="0" err="1"/>
              <a:t>etc</a:t>
            </a:r>
            <a:r>
              <a:rPr lang="en-US" dirty="0"/>
              <a:t>, for the effective development </a:t>
            </a:r>
            <a:r>
              <a:rPr lang="en-US"/>
              <a:t>of entire economic systems.</a:t>
            </a:r>
            <a:endParaRPr lang="ru-RU" dirty="0"/>
          </a:p>
        </p:txBody>
      </p:sp>
      <p:sp>
        <p:nvSpPr>
          <p:cNvPr id="4" name="Номер слайда 3">
            <a:extLst>
              <a:ext uri="{FF2B5EF4-FFF2-40B4-BE49-F238E27FC236}">
                <a16:creationId xmlns:a16="http://schemas.microsoft.com/office/drawing/2014/main" id="{78AF0C6F-E6B8-495B-A04C-D9756F902FAD}"/>
              </a:ext>
            </a:extLst>
          </p:cNvPr>
          <p:cNvSpPr>
            <a:spLocks noGrp="1"/>
          </p:cNvSpPr>
          <p:nvPr>
            <p:ph type="sldNum" sz="quarter" idx="12"/>
          </p:nvPr>
        </p:nvSpPr>
        <p:spPr/>
        <p:txBody>
          <a:bodyPr/>
          <a:lstStyle/>
          <a:p>
            <a:fld id="{725C68B6-61C2-468F-89AB-4B9F7531AA68}" type="slidenum">
              <a:rPr lang="ru-RU" smtClean="0"/>
              <a:pPr/>
              <a:t>22</a:t>
            </a:fld>
            <a:endParaRPr lang="ru-RU"/>
          </a:p>
        </p:txBody>
      </p:sp>
    </p:spTree>
    <p:extLst>
      <p:ext uri="{BB962C8B-B14F-4D97-AF65-F5344CB8AC3E}">
        <p14:creationId xmlns:p14="http://schemas.microsoft.com/office/powerpoint/2010/main" val="2892361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Объект 5" descr="ÐÐ°ÑÑÐ¸Ð½ÐºÐ¸ Ð¿Ð¾ Ð·Ð°Ð¿ÑÐ¾ÑÑ meso level">
            <a:extLst>
              <a:ext uri="{FF2B5EF4-FFF2-40B4-BE49-F238E27FC236}">
                <a16:creationId xmlns:a16="http://schemas.microsoft.com/office/drawing/2014/main" id="{09DCF322-1162-4A22-9F45-36D13A03FABE}"/>
              </a:ext>
            </a:extLst>
          </p:cNvPr>
          <p:cNvPicPr>
            <a:picLocks noGrp="1"/>
          </p:cNvPicPr>
          <p:nvPr>
            <p:ph sz="half" idx="2"/>
          </p:nvPr>
        </p:nvPicPr>
        <p:blipFill rotWithShape="1">
          <a:blip r:embed="rId2">
            <a:extLst>
              <a:ext uri="{28A0092B-C50C-407E-A947-70E740481C1C}">
                <a14:useLocalDpi xmlns:a14="http://schemas.microsoft.com/office/drawing/2010/main" val="0"/>
              </a:ext>
            </a:extLst>
          </a:blip>
          <a:srcRect l="2121" r="4885" b="4"/>
          <a:stretch/>
        </p:blipFill>
        <p:spPr bwMode="auto">
          <a:xfrm>
            <a:off x="3470058" y="480061"/>
            <a:ext cx="5187246" cy="4183378"/>
          </a:xfrm>
          <a:prstGeom prst="rect">
            <a:avLst/>
          </a:prstGeom>
          <a:noFill/>
          <a:effectLst/>
        </p:spPr>
      </p:pic>
      <p:sp>
        <p:nvSpPr>
          <p:cNvPr id="2" name="Заголовок 1">
            <a:extLst>
              <a:ext uri="{FF2B5EF4-FFF2-40B4-BE49-F238E27FC236}">
                <a16:creationId xmlns:a16="http://schemas.microsoft.com/office/drawing/2014/main" id="{F25A26FE-761C-4BC5-BEC6-80556565ADCF}"/>
              </a:ext>
            </a:extLst>
          </p:cNvPr>
          <p:cNvSpPr>
            <a:spLocks noGrp="1"/>
          </p:cNvSpPr>
          <p:nvPr>
            <p:ph type="title"/>
          </p:nvPr>
        </p:nvSpPr>
        <p:spPr>
          <a:xfrm>
            <a:off x="486696" y="471949"/>
            <a:ext cx="2750280" cy="1257452"/>
          </a:xfrm>
        </p:spPr>
        <p:txBody>
          <a:bodyPr vert="horz" lIns="91440" tIns="45720" rIns="91440" bIns="45720" rtlCol="0" anchor="ctr">
            <a:normAutofit/>
          </a:bodyPr>
          <a:lstStyle/>
          <a:p>
            <a:pPr algn="l">
              <a:lnSpc>
                <a:spcPct val="90000"/>
              </a:lnSpc>
            </a:pPr>
            <a:r>
              <a:rPr lang="en-US" dirty="0"/>
              <a:t>Question: </a:t>
            </a:r>
          </a:p>
        </p:txBody>
      </p:sp>
      <p:sp>
        <p:nvSpPr>
          <p:cNvPr id="3" name="Объект 2">
            <a:extLst>
              <a:ext uri="{FF2B5EF4-FFF2-40B4-BE49-F238E27FC236}">
                <a16:creationId xmlns:a16="http://schemas.microsoft.com/office/drawing/2014/main" id="{950EFA6B-874B-4CAC-BBA5-6002D11C6F53}"/>
              </a:ext>
            </a:extLst>
          </p:cNvPr>
          <p:cNvSpPr>
            <a:spLocks noGrp="1"/>
          </p:cNvSpPr>
          <p:nvPr>
            <p:ph sz="half" idx="1"/>
          </p:nvPr>
        </p:nvSpPr>
        <p:spPr>
          <a:xfrm>
            <a:off x="395536" y="1729401"/>
            <a:ext cx="3221208" cy="2881458"/>
          </a:xfrm>
        </p:spPr>
        <p:txBody>
          <a:bodyPr vert="horz" lIns="91440" tIns="45720" rIns="91440" bIns="45720" rtlCol="0">
            <a:noAutofit/>
          </a:bodyPr>
          <a:lstStyle/>
          <a:p>
            <a:pPr marL="0" indent="0">
              <a:lnSpc>
                <a:spcPct val="90000"/>
              </a:lnSpc>
              <a:buNone/>
            </a:pPr>
            <a:r>
              <a:rPr lang="en-US" sz="2400" dirty="0"/>
              <a:t>Could methodological institutionalism (Keizer, 2007;  Kirdina, 2013) possibly be one of the core methodological principles for Heterodox Economics?</a:t>
            </a:r>
            <a:endParaRPr lang="ru-RU" sz="2400" dirty="0"/>
          </a:p>
          <a:p>
            <a:pPr marL="114300" indent="-228600">
              <a:lnSpc>
                <a:spcPct val="90000"/>
              </a:lnSpc>
            </a:pPr>
            <a:endParaRPr lang="en-US" sz="2400" dirty="0"/>
          </a:p>
        </p:txBody>
      </p:sp>
      <p:sp>
        <p:nvSpPr>
          <p:cNvPr id="5" name="Номер слайда 4">
            <a:extLst>
              <a:ext uri="{FF2B5EF4-FFF2-40B4-BE49-F238E27FC236}">
                <a16:creationId xmlns:a16="http://schemas.microsoft.com/office/drawing/2014/main" id="{4B8BE013-8411-434F-B861-4B3C260D8913}"/>
              </a:ext>
            </a:extLst>
          </p:cNvPr>
          <p:cNvSpPr>
            <a:spLocks noGrp="1"/>
          </p:cNvSpPr>
          <p:nvPr>
            <p:ph type="sldNum" sz="quarter" idx="12"/>
          </p:nvPr>
        </p:nvSpPr>
        <p:spPr>
          <a:xfrm>
            <a:off x="6457950" y="4767262"/>
            <a:ext cx="2057400" cy="273844"/>
          </a:xfrm>
          <a:prstGeom prst="ellipse">
            <a:avLst/>
          </a:prstGeom>
        </p:spPr>
        <p:txBody>
          <a:bodyPr vert="horz" lIns="91440" tIns="45720" rIns="91440" bIns="45720" rtlCol="0" anchor="ctr">
            <a:normAutofit/>
          </a:bodyPr>
          <a:lstStyle/>
          <a:p>
            <a:pPr>
              <a:lnSpc>
                <a:spcPct val="90000"/>
              </a:lnSpc>
              <a:spcAft>
                <a:spcPts val="600"/>
              </a:spcAft>
              <a:defRPr/>
            </a:pPr>
            <a:fld id="{725C68B6-61C2-468F-89AB-4B9F7531AA68}" type="slidenum">
              <a:rPr lang="en-US" sz="700">
                <a:solidFill>
                  <a:prstClr val="black">
                    <a:tint val="75000"/>
                  </a:prstClr>
                </a:solidFill>
                <a:latin typeface="Calibri" panose="020F0502020204030204"/>
              </a:rPr>
              <a:pPr>
                <a:lnSpc>
                  <a:spcPct val="90000"/>
                </a:lnSpc>
                <a:spcAft>
                  <a:spcPts val="600"/>
                </a:spcAft>
                <a:defRPr/>
              </a:pPr>
              <a:t>23</a:t>
            </a:fld>
            <a:endParaRPr lang="en-US" sz="700">
              <a:solidFill>
                <a:prstClr val="black">
                  <a:tint val="75000"/>
                </a:prstClr>
              </a:solidFill>
              <a:latin typeface="Calibri" panose="020F0502020204030204"/>
            </a:endParaRPr>
          </a:p>
        </p:txBody>
      </p:sp>
    </p:spTree>
    <p:extLst>
      <p:ext uri="{BB962C8B-B14F-4D97-AF65-F5344CB8AC3E}">
        <p14:creationId xmlns:p14="http://schemas.microsoft.com/office/powerpoint/2010/main" val="1137427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1428750" y="114300"/>
            <a:ext cx="6172200" cy="857250"/>
          </a:xfrm>
        </p:spPr>
        <p:txBody>
          <a:bodyPr/>
          <a:lstStyle/>
          <a:p>
            <a:r>
              <a:rPr lang="en-US" b="1">
                <a:solidFill>
                  <a:srgbClr val="002060"/>
                </a:solidFill>
              </a:rPr>
              <a:t>Discussion</a:t>
            </a:r>
            <a:endParaRPr lang="ru-RU"/>
          </a:p>
        </p:txBody>
      </p:sp>
      <p:sp>
        <p:nvSpPr>
          <p:cNvPr id="28675" name="Содержимое 2"/>
          <p:cNvSpPr>
            <a:spLocks noGrp="1"/>
          </p:cNvSpPr>
          <p:nvPr>
            <p:ph sz="half" idx="1"/>
          </p:nvPr>
        </p:nvSpPr>
        <p:spPr/>
        <p:txBody>
          <a:bodyPr/>
          <a:lstStyle/>
          <a:p>
            <a:endParaRPr lang="ru-RU"/>
          </a:p>
          <a:p>
            <a:endParaRPr lang="ru-RU"/>
          </a:p>
        </p:txBody>
      </p:sp>
      <p:sp>
        <p:nvSpPr>
          <p:cNvPr id="4" name="Текст 3"/>
          <p:cNvSpPr>
            <a:spLocks noGrp="1"/>
          </p:cNvSpPr>
          <p:nvPr>
            <p:ph type="body" sz="half" idx="2"/>
          </p:nvPr>
        </p:nvSpPr>
        <p:spPr>
          <a:xfrm>
            <a:off x="1187624" y="3299818"/>
            <a:ext cx="6172200" cy="1543050"/>
          </a:xfrm>
        </p:spPr>
        <p:txBody>
          <a:bodyPr rtlCol="0">
            <a:normAutofit fontScale="55000" lnSpcReduction="20000"/>
          </a:bodyPr>
          <a:lstStyle/>
          <a:p>
            <a:pPr>
              <a:buNone/>
              <a:defRPr/>
            </a:pPr>
            <a:r>
              <a:rPr lang="en-US" b="1" dirty="0">
                <a:solidFill>
                  <a:srgbClr val="002060"/>
                </a:solidFill>
              </a:rPr>
              <a:t>       </a:t>
            </a:r>
            <a:r>
              <a:rPr lang="en-US" dirty="0">
                <a:solidFill>
                  <a:srgbClr val="002060"/>
                </a:solidFill>
              </a:rPr>
              <a:t>Institutions are constantly evolving. However, in a manner similar to how new branches contribute toward the continuing growth of a tree, new institutions inherit existing characteristics and move forward, evolving from foundational institutional structures. </a:t>
            </a:r>
            <a:r>
              <a:rPr lang="en-US" i="1" dirty="0">
                <a:solidFill>
                  <a:srgbClr val="002060"/>
                </a:solidFill>
              </a:rPr>
              <a:t>Methodological Institutionalism </a:t>
            </a:r>
            <a:r>
              <a:rPr lang="en-US" dirty="0">
                <a:solidFill>
                  <a:srgbClr val="002060"/>
                </a:solidFill>
              </a:rPr>
              <a:t>gives us the lens to investigate this process. </a:t>
            </a:r>
          </a:p>
        </p:txBody>
      </p:sp>
      <p:sp>
        <p:nvSpPr>
          <p:cNvPr id="6" name="Номер слайда 5"/>
          <p:cNvSpPr>
            <a:spLocks noGrp="1"/>
          </p:cNvSpPr>
          <p:nvPr>
            <p:ph type="sldNum" sz="quarter" idx="12"/>
          </p:nvPr>
        </p:nvSpPr>
        <p:spPr/>
        <p:txBody>
          <a:bodyPr/>
          <a:lstStyle/>
          <a:p>
            <a:pPr>
              <a:defRPr/>
            </a:pPr>
            <a:fld id="{2840192C-9A44-4673-B444-75A934B8528C}" type="slidenum">
              <a:rPr lang="ru-RU" smtClean="0"/>
              <a:pPr>
                <a:defRPr/>
              </a:pPr>
              <a:t>24</a:t>
            </a:fld>
            <a:endParaRPr lang="ru-RU"/>
          </a:p>
        </p:txBody>
      </p:sp>
      <p:pic>
        <p:nvPicPr>
          <p:cNvPr id="28679" name="Picture 2" descr="https://encrypted-tbn3.gstatic.com/images?q=tbn:ANd9GcSVCEFemWnyz6sYRkCueMs3tEZpxNQInLhsFtv-FnxIhCAJMA8gtw">
            <a:hlinkClick r:id="rId2"/>
          </p:cNvPr>
          <p:cNvPicPr>
            <a:picLocks noChangeAspect="1" noChangeArrowheads="1"/>
          </p:cNvPicPr>
          <p:nvPr/>
        </p:nvPicPr>
        <p:blipFill>
          <a:blip r:embed="rId3" cstate="print"/>
          <a:srcRect/>
          <a:stretch>
            <a:fillRect/>
          </a:stretch>
        </p:blipFill>
        <p:spPr bwMode="auto">
          <a:xfrm>
            <a:off x="2571750" y="971551"/>
            <a:ext cx="3714750" cy="2135981"/>
          </a:xfrm>
          <a:prstGeom prst="rect">
            <a:avLst/>
          </a:prstGeom>
          <a:noFill/>
          <a:ln w="9525">
            <a:noFill/>
            <a:miter lim="800000"/>
            <a:headEnd/>
            <a:tailEnd/>
          </a:ln>
        </p:spPr>
      </p:pic>
    </p:spTree>
    <p:extLst>
      <p:ext uri="{BB962C8B-B14F-4D97-AF65-F5344CB8AC3E}">
        <p14:creationId xmlns:p14="http://schemas.microsoft.com/office/powerpoint/2010/main" val="1970533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7840013-B91A-463F-8364-A4F8F1BA4C3C}"/>
              </a:ext>
            </a:extLst>
          </p:cNvPr>
          <p:cNvSpPr>
            <a:spLocks noGrp="1"/>
          </p:cNvSpPr>
          <p:nvPr>
            <p:ph type="title"/>
          </p:nvPr>
        </p:nvSpPr>
        <p:spPr/>
        <p:txBody>
          <a:bodyPr/>
          <a:lstStyle/>
          <a:p>
            <a:r>
              <a:rPr lang="en-US" dirty="0"/>
              <a:t>Conclusion</a:t>
            </a:r>
            <a:endParaRPr lang="ru-RU" dirty="0"/>
          </a:p>
        </p:txBody>
      </p:sp>
      <p:sp>
        <p:nvSpPr>
          <p:cNvPr id="3" name="Объект 2">
            <a:extLst>
              <a:ext uri="{FF2B5EF4-FFF2-40B4-BE49-F238E27FC236}">
                <a16:creationId xmlns:a16="http://schemas.microsoft.com/office/drawing/2014/main" id="{1530A4C3-C8A5-40E8-A202-FD0E708AB36B}"/>
              </a:ext>
            </a:extLst>
          </p:cNvPr>
          <p:cNvSpPr>
            <a:spLocks noGrp="1"/>
          </p:cNvSpPr>
          <p:nvPr>
            <p:ph idx="1"/>
          </p:nvPr>
        </p:nvSpPr>
        <p:spPr/>
        <p:txBody>
          <a:bodyPr>
            <a:normAutofit fontScale="55000" lnSpcReduction="20000"/>
          </a:bodyPr>
          <a:lstStyle/>
          <a:p>
            <a:r>
              <a:rPr lang="en-US" dirty="0"/>
              <a:t>For HE the meso level is clearly of primary interest, although there is not yet a consensus about the definition of the meso level.  </a:t>
            </a:r>
          </a:p>
          <a:p>
            <a:r>
              <a:rPr lang="en-US" dirty="0"/>
              <a:t>Nevertheless, despite the differences in its interpretation attention is focused on that part of the economic system where the mechanisms of economic development arise and where they are identified during the interaction of economic agents (subjects, subsystems). </a:t>
            </a:r>
          </a:p>
          <a:p>
            <a:r>
              <a:rPr lang="en-US" dirty="0"/>
              <a:t>The meso level is associated with the </a:t>
            </a:r>
            <a:r>
              <a:rPr lang="en-US" dirty="0" err="1"/>
              <a:t>realisation</a:t>
            </a:r>
            <a:r>
              <a:rPr lang="en-US" dirty="0"/>
              <a:t> that it is here (rather than at micro or macro levels) that new economic and technological solutions are increasingly being constituted. </a:t>
            </a:r>
          </a:p>
          <a:p>
            <a:r>
              <a:rPr lang="en-US" dirty="0"/>
              <a:t>It is here that the endogenous mechanisms of economic growth are formed as well as the main obstacles to its achievement. Accordingly, the meso level becomes a subject of study in its own right in order to manage it, and to use the results obtained in the interests of the whole society.</a:t>
            </a:r>
            <a:endParaRPr lang="ru-RU" dirty="0"/>
          </a:p>
          <a:p>
            <a:endParaRPr lang="ru-RU" dirty="0"/>
          </a:p>
        </p:txBody>
      </p:sp>
      <p:sp>
        <p:nvSpPr>
          <p:cNvPr id="4" name="Номер слайда 3">
            <a:extLst>
              <a:ext uri="{FF2B5EF4-FFF2-40B4-BE49-F238E27FC236}">
                <a16:creationId xmlns:a16="http://schemas.microsoft.com/office/drawing/2014/main" id="{C02783C0-82C1-4461-8873-9140F6167F59}"/>
              </a:ext>
            </a:extLst>
          </p:cNvPr>
          <p:cNvSpPr>
            <a:spLocks noGrp="1"/>
          </p:cNvSpPr>
          <p:nvPr>
            <p:ph type="sldNum" sz="quarter" idx="12"/>
          </p:nvPr>
        </p:nvSpPr>
        <p:spPr/>
        <p:txBody>
          <a:bodyPr/>
          <a:lstStyle/>
          <a:p>
            <a:fld id="{725C68B6-61C2-468F-89AB-4B9F7531AA68}" type="slidenum">
              <a:rPr lang="ru-RU" smtClean="0"/>
              <a:pPr/>
              <a:t>25</a:t>
            </a:fld>
            <a:endParaRPr lang="ru-RU"/>
          </a:p>
        </p:txBody>
      </p:sp>
    </p:spTree>
    <p:extLst>
      <p:ext uri="{BB962C8B-B14F-4D97-AF65-F5344CB8AC3E}">
        <p14:creationId xmlns:p14="http://schemas.microsoft.com/office/powerpoint/2010/main" val="1614077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669ED3-FC48-4204-853F-9E77BF8345E5}"/>
              </a:ext>
            </a:extLst>
          </p:cNvPr>
          <p:cNvSpPr>
            <a:spLocks noGrp="1"/>
          </p:cNvSpPr>
          <p:nvPr>
            <p:ph type="title"/>
          </p:nvPr>
        </p:nvSpPr>
        <p:spPr/>
        <p:txBody>
          <a:bodyPr/>
          <a:lstStyle/>
          <a:p>
            <a:endParaRPr lang="ru-RU" dirty="0"/>
          </a:p>
        </p:txBody>
      </p:sp>
      <p:sp>
        <p:nvSpPr>
          <p:cNvPr id="3" name="Текст 2">
            <a:extLst>
              <a:ext uri="{FF2B5EF4-FFF2-40B4-BE49-F238E27FC236}">
                <a16:creationId xmlns:a16="http://schemas.microsoft.com/office/drawing/2014/main" id="{CE2C92C4-069B-41B2-8365-11B156BD22BC}"/>
              </a:ext>
            </a:extLst>
          </p:cNvPr>
          <p:cNvSpPr>
            <a:spLocks noGrp="1"/>
          </p:cNvSpPr>
          <p:nvPr>
            <p:ph type="body" idx="1"/>
          </p:nvPr>
        </p:nvSpPr>
        <p:spPr>
          <a:xfrm>
            <a:off x="735700" y="915566"/>
            <a:ext cx="7772400" cy="2952328"/>
          </a:xfrm>
        </p:spPr>
        <p:txBody>
          <a:bodyPr>
            <a:normAutofit/>
          </a:bodyPr>
          <a:lstStyle/>
          <a:p>
            <a:pPr lvl="0" algn="ctr">
              <a:spcBef>
                <a:spcPts val="1200"/>
              </a:spcBef>
            </a:pPr>
            <a:r>
              <a:rPr lang="en-US" sz="1200" b="1" kern="0"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JOINT </a:t>
            </a:r>
          </a:p>
          <a:p>
            <a:pPr lvl="0" algn="ctr">
              <a:spcBef>
                <a:spcPts val="1200"/>
              </a:spcBef>
            </a:pPr>
            <a:r>
              <a:rPr lang="en-US" sz="1200" b="1" kern="0"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Association for Evolutionary Economics / European Association for Evolutionary Political Economy </a:t>
            </a:r>
          </a:p>
          <a:p>
            <a:pPr lvl="0" algn="ctr">
              <a:spcBef>
                <a:spcPts val="1200"/>
              </a:spcBef>
            </a:pPr>
            <a:r>
              <a:rPr lang="en-US" sz="1200" b="1" kern="0"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SESSION</a:t>
            </a:r>
          </a:p>
          <a:p>
            <a:pPr lvl="0" algn="ctr">
              <a:spcBef>
                <a:spcPts val="1200"/>
              </a:spcBef>
            </a:pPr>
            <a:r>
              <a:rPr lang="en-US" dirty="0">
                <a:solidFill>
                  <a:srgbClr val="FF0000"/>
                </a:solidFill>
              </a:rPr>
              <a:t>“</a:t>
            </a:r>
            <a:r>
              <a:rPr lang="en-US" b="1" dirty="0">
                <a:solidFill>
                  <a:srgbClr val="FF0000"/>
                </a:solidFill>
              </a:rPr>
              <a:t>Complexity Economics and </a:t>
            </a:r>
            <a:r>
              <a:rPr lang="en-US" b="1" dirty="0" err="1">
                <a:solidFill>
                  <a:srgbClr val="FF0000"/>
                </a:solidFill>
              </a:rPr>
              <a:t>Mesoeconomics</a:t>
            </a:r>
            <a:r>
              <a:rPr lang="en-US" b="1" dirty="0">
                <a:solidFill>
                  <a:srgbClr val="FF0000"/>
                </a:solidFill>
              </a:rPr>
              <a:t>: </a:t>
            </a:r>
          </a:p>
          <a:p>
            <a:pPr lvl="0" algn="ctr">
              <a:spcBef>
                <a:spcPts val="1200"/>
              </a:spcBef>
            </a:pPr>
            <a:r>
              <a:rPr lang="en-US" b="1" dirty="0">
                <a:solidFill>
                  <a:srgbClr val="FF0000"/>
                </a:solidFill>
              </a:rPr>
              <a:t>Addressing the Exigencies and Contradictions of Today's Complex World</a:t>
            </a:r>
            <a:r>
              <a:rPr lang="en-US" dirty="0">
                <a:solidFill>
                  <a:srgbClr val="FF0000"/>
                </a:solidFill>
              </a:rPr>
              <a:t>”</a:t>
            </a:r>
            <a:r>
              <a:rPr lang="en-US" b="1" kern="1800" spc="-7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r>
              <a:rPr lang="en-US" b="1" kern="0" spc="-75" dirty="0">
                <a:solidFill>
                  <a:srgbClr val="FF0000"/>
                </a:solidFill>
                <a:latin typeface="Arial" panose="020B0604020202020204" pitchFamily="34" charset="0"/>
                <a:ea typeface="Times New Roman" panose="02020603050405020304" pitchFamily="18" charset="0"/>
                <a:cs typeface="Times New Roman" panose="02020603050405020304" pitchFamily="18" charset="0"/>
              </a:rPr>
              <a:t> </a:t>
            </a:r>
            <a:endParaRPr lang="ru-RU" b="1" kern="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a:p>
            <a:pPr algn="ctr">
              <a:spcBef>
                <a:spcPts val="1200"/>
              </a:spcBef>
            </a:pPr>
            <a:r>
              <a:rPr lang="en-US" sz="1200" b="1" kern="0"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AT THE  </a:t>
            </a:r>
            <a:r>
              <a:rPr lang="en-US" sz="1200" b="1" kern="1800" spc="-75"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30</a:t>
            </a:r>
            <a:r>
              <a:rPr lang="en-US" sz="1200" b="1" kern="1800" spc="-75" baseline="30000"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TH</a:t>
            </a:r>
            <a:r>
              <a:rPr lang="en-US" sz="1200" b="1" kern="1800" spc="-75"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 ANNUAL EUROPEAN ASSOCIATION FOR EVOLUTIONARY POLITICAL ECONOMY  CONFERENCE  </a:t>
            </a:r>
          </a:p>
          <a:p>
            <a:pPr lvl="0" algn="ctr">
              <a:spcBef>
                <a:spcPts val="1200"/>
              </a:spcBef>
            </a:pPr>
            <a:r>
              <a:rPr lang="en-US" sz="1200" b="1" kern="0" spc="-75" dirty="0">
                <a:solidFill>
                  <a:srgbClr val="1F497D"/>
                </a:solidFill>
                <a:latin typeface="Arial" panose="020B0604020202020204" pitchFamily="34" charset="0"/>
                <a:ea typeface="Times New Roman" panose="02020603050405020304" pitchFamily="18" charset="0"/>
                <a:cs typeface="Times New Roman" panose="02020603050405020304" pitchFamily="18" charset="0"/>
              </a:rPr>
              <a:t>NICE, FRANCE, 06-08 SEPTEMBER 2018</a:t>
            </a:r>
            <a:endParaRPr lang="ru-RU" sz="1200" b="1" kern="0" dirty="0">
              <a:solidFill>
                <a:srgbClr val="1F497D"/>
              </a:solidFill>
              <a:latin typeface="Cambria" panose="02040503050406030204" pitchFamily="18" charset="0"/>
              <a:ea typeface="Times New Roman" panose="02020603050405020304" pitchFamily="18"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C6F5E28E-80D0-47F3-AF6B-764C36428379}"/>
              </a:ext>
            </a:extLst>
          </p:cNvPr>
          <p:cNvSpPr>
            <a:spLocks noGrp="1"/>
          </p:cNvSpPr>
          <p:nvPr>
            <p:ph type="sldNum" sz="quarter" idx="12"/>
          </p:nvPr>
        </p:nvSpPr>
        <p:spPr/>
        <p:txBody>
          <a:bodyPr/>
          <a:lstStyle/>
          <a:p>
            <a:fld id="{725C68B6-61C2-468F-89AB-4B9F7531AA68}" type="slidenum">
              <a:rPr lang="ru-RU" smtClean="0"/>
              <a:pPr/>
              <a:t>26</a:t>
            </a:fld>
            <a:endParaRPr lang="ru-RU"/>
          </a:p>
        </p:txBody>
      </p:sp>
    </p:spTree>
    <p:extLst>
      <p:ext uri="{BB962C8B-B14F-4D97-AF65-F5344CB8AC3E}">
        <p14:creationId xmlns:p14="http://schemas.microsoft.com/office/powerpoint/2010/main" val="1121259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4C3103B-AE2E-41DA-8805-65F1A948FD5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CB1340FC-C4E2-4CD5-9BCA-7A022E8B4989}"/>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0761" y="749976"/>
            <a:ext cx="2583177" cy="2583177"/>
          </a:xfrm>
          <a:prstGeom prst="ellipse">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E3BC0C31-69A7-4200-9AFE-927230E1E04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22807"/>
            <a:ext cx="5253850" cy="3620693"/>
          </a:xfrm>
          <a:custGeom>
            <a:avLst/>
            <a:gdLst>
              <a:gd name="connsiteX0" fmla="*/ 1974535 w 7005134"/>
              <a:gd name="connsiteY0" fmla="*/ 0 h 4827590"/>
              <a:gd name="connsiteX1" fmla="*/ 7003848 w 7005134"/>
              <a:gd name="connsiteY1" fmla="*/ 4776721 h 4827590"/>
              <a:gd name="connsiteX2" fmla="*/ 7005134 w 7005134"/>
              <a:gd name="connsiteY2" fmla="*/ 4827590 h 4827590"/>
              <a:gd name="connsiteX3" fmla="*/ 0 w 7005134"/>
              <a:gd name="connsiteY3" fmla="*/ 4827590 h 4827590"/>
              <a:gd name="connsiteX4" fmla="*/ 0 w 7005134"/>
              <a:gd name="connsiteY4" fmla="*/ 402231 h 4827590"/>
              <a:gd name="connsiteX5" fmla="*/ 14349 w 7005134"/>
              <a:gd name="connsiteY5" fmla="*/ 395744 h 4827590"/>
              <a:gd name="connsiteX6" fmla="*/ 1974535 w 7005134"/>
              <a:gd name="connsiteY6" fmla="*/ 0 h 4827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05134" h="4827590">
                <a:moveTo>
                  <a:pt x="1974535" y="0"/>
                </a:moveTo>
                <a:cubicBezTo>
                  <a:pt x="4668853" y="0"/>
                  <a:pt x="6868971" y="2115921"/>
                  <a:pt x="7003848" y="4776721"/>
                </a:cubicBezTo>
                <a:lnTo>
                  <a:pt x="7005134" y="4827590"/>
                </a:lnTo>
                <a:lnTo>
                  <a:pt x="0" y="4827590"/>
                </a:lnTo>
                <a:lnTo>
                  <a:pt x="0" y="402231"/>
                </a:lnTo>
                <a:lnTo>
                  <a:pt x="14349" y="395744"/>
                </a:lnTo>
                <a:cubicBezTo>
                  <a:pt x="616832" y="140915"/>
                  <a:pt x="1279227" y="0"/>
                  <a:pt x="1974535" y="0"/>
                </a:cubicBez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5" name="Straight Connector 14">
            <a:extLst>
              <a:ext uri="{FF2B5EF4-FFF2-40B4-BE49-F238E27FC236}">
                <a16:creationId xmlns:a16="http://schemas.microsoft.com/office/drawing/2014/main" id="{45B5AFC7-2F07-4F7B-9151-E45D7548D8F3}"/>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54405" y="3337560"/>
            <a:ext cx="925830" cy="0"/>
          </a:xfrm>
          <a:prstGeom prst="line">
            <a:avLst/>
          </a:prstGeom>
          <a:ln w="508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29B2C473-05A8-41FD-8754-184433B1D0B4}"/>
              </a:ext>
            </a:extLst>
          </p:cNvPr>
          <p:cNvSpPr>
            <a:spLocks noGrp="1"/>
          </p:cNvSpPr>
          <p:nvPr>
            <p:ph type="title"/>
          </p:nvPr>
        </p:nvSpPr>
        <p:spPr>
          <a:xfrm>
            <a:off x="611560" y="3367718"/>
            <a:ext cx="7730964" cy="994172"/>
          </a:xfrm>
        </p:spPr>
        <p:txBody>
          <a:bodyPr>
            <a:normAutofit fontScale="90000"/>
          </a:bodyPr>
          <a:lstStyle/>
          <a:p>
            <a:r>
              <a:rPr lang="en-US" dirty="0"/>
              <a:t>Thank you for your attention!</a:t>
            </a:r>
            <a:br>
              <a:rPr lang="en-US" dirty="0"/>
            </a:br>
            <a:r>
              <a:rPr lang="en-US" dirty="0"/>
              <a:t> </a:t>
            </a:r>
            <a:r>
              <a:rPr lang="ru-RU" dirty="0"/>
              <a:t>Спасибо за внимание!</a:t>
            </a:r>
          </a:p>
        </p:txBody>
      </p:sp>
      <p:sp>
        <p:nvSpPr>
          <p:cNvPr id="3" name="Объект 2">
            <a:extLst>
              <a:ext uri="{FF2B5EF4-FFF2-40B4-BE49-F238E27FC236}">
                <a16:creationId xmlns:a16="http://schemas.microsoft.com/office/drawing/2014/main" id="{EF5CC2D4-3B1D-47CB-9348-161ED8F02F9A}"/>
              </a:ext>
            </a:extLst>
          </p:cNvPr>
          <p:cNvSpPr>
            <a:spLocks noGrp="1"/>
          </p:cNvSpPr>
          <p:nvPr>
            <p:ph idx="1"/>
          </p:nvPr>
        </p:nvSpPr>
        <p:spPr>
          <a:xfrm>
            <a:off x="870966" y="525764"/>
            <a:ext cx="4863070" cy="2536685"/>
          </a:xfrm>
        </p:spPr>
        <p:txBody>
          <a:bodyPr anchor="ctr">
            <a:normAutofit/>
          </a:bodyPr>
          <a:lstStyle/>
          <a:p>
            <a:pPr marL="0" indent="0">
              <a:buNone/>
            </a:pPr>
            <a:r>
              <a:rPr lang="en-US" sz="2400" b="1" dirty="0">
                <a:solidFill>
                  <a:srgbClr val="FF0000"/>
                </a:solidFill>
              </a:rPr>
              <a:t>kirdina777@gmail.com</a:t>
            </a:r>
            <a:endParaRPr lang="ru-RU" sz="2400" b="1" dirty="0">
              <a:solidFill>
                <a:srgbClr val="FF0000"/>
              </a:solidFill>
            </a:endParaRPr>
          </a:p>
        </p:txBody>
      </p:sp>
      <p:sp>
        <p:nvSpPr>
          <p:cNvPr id="4" name="Номер слайда 3">
            <a:extLst>
              <a:ext uri="{FF2B5EF4-FFF2-40B4-BE49-F238E27FC236}">
                <a16:creationId xmlns:a16="http://schemas.microsoft.com/office/drawing/2014/main" id="{EB6D32C9-7561-4332-88BB-CA66F19A038E}"/>
              </a:ext>
            </a:extLst>
          </p:cNvPr>
          <p:cNvSpPr>
            <a:spLocks noGrp="1"/>
          </p:cNvSpPr>
          <p:nvPr>
            <p:ph type="sldNum" sz="quarter" idx="12"/>
          </p:nvPr>
        </p:nvSpPr>
        <p:spPr>
          <a:xfrm>
            <a:off x="8272458" y="4767262"/>
            <a:ext cx="411480" cy="273844"/>
          </a:xfrm>
        </p:spPr>
        <p:txBody>
          <a:bodyPr>
            <a:normAutofit/>
          </a:bodyPr>
          <a:lstStyle/>
          <a:p>
            <a:pPr>
              <a:spcAft>
                <a:spcPts val="600"/>
              </a:spcAft>
            </a:pPr>
            <a:fld id="{725C68B6-61C2-468F-89AB-4B9F7531AA68}" type="slidenum">
              <a:rPr lang="ru-RU" sz="800">
                <a:solidFill>
                  <a:prstClr val="black">
                    <a:tint val="75000"/>
                  </a:prstClr>
                </a:solidFill>
              </a:rPr>
              <a:pPr>
                <a:spcAft>
                  <a:spcPts val="600"/>
                </a:spcAft>
              </a:pPr>
              <a:t>27</a:t>
            </a:fld>
            <a:endParaRPr lang="ru-RU" sz="800">
              <a:solidFill>
                <a:prstClr val="black">
                  <a:tint val="75000"/>
                </a:prstClr>
              </a:solidFill>
            </a:endParaRPr>
          </a:p>
        </p:txBody>
      </p:sp>
    </p:spTree>
    <p:extLst>
      <p:ext uri="{BB962C8B-B14F-4D97-AF65-F5344CB8AC3E}">
        <p14:creationId xmlns:p14="http://schemas.microsoft.com/office/powerpoint/2010/main" val="2845081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240030"/>
            <a:ext cx="8661654" cy="466344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543050"/>
            <a:ext cx="0" cy="2057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9FD51AC6-69C9-41CF-AF83-F8E7CFF8E310}"/>
              </a:ext>
            </a:extLst>
          </p:cNvPr>
          <p:cNvSpPr>
            <a:spLocks noGrp="1"/>
          </p:cNvSpPr>
          <p:nvPr>
            <p:ph type="title"/>
          </p:nvPr>
        </p:nvSpPr>
        <p:spPr>
          <a:xfrm>
            <a:off x="628651" y="722907"/>
            <a:ext cx="2431182" cy="3697685"/>
          </a:xfrm>
        </p:spPr>
        <p:txBody>
          <a:bodyPr>
            <a:normAutofit/>
          </a:bodyPr>
          <a:lstStyle/>
          <a:p>
            <a:pPr algn="r"/>
            <a:r>
              <a:rPr lang="en-US" sz="3400" dirty="0">
                <a:solidFill>
                  <a:schemeClr val="accent1"/>
                </a:solidFill>
              </a:rPr>
              <a:t>Outline </a:t>
            </a:r>
            <a:endParaRPr lang="ru-RU" sz="3400" dirty="0">
              <a:solidFill>
                <a:schemeClr val="accent1"/>
              </a:solidFill>
            </a:endParaRPr>
          </a:p>
        </p:txBody>
      </p:sp>
      <p:sp>
        <p:nvSpPr>
          <p:cNvPr id="3" name="Объект 2">
            <a:extLst>
              <a:ext uri="{FF2B5EF4-FFF2-40B4-BE49-F238E27FC236}">
                <a16:creationId xmlns:a16="http://schemas.microsoft.com/office/drawing/2014/main" id="{6E41DBDA-67EB-4148-A9F6-84CF388595DD}"/>
              </a:ext>
            </a:extLst>
          </p:cNvPr>
          <p:cNvSpPr>
            <a:spLocks noGrp="1"/>
          </p:cNvSpPr>
          <p:nvPr>
            <p:ph idx="1"/>
          </p:nvPr>
        </p:nvSpPr>
        <p:spPr>
          <a:xfrm>
            <a:off x="3732023" y="483519"/>
            <a:ext cx="4872424" cy="3937074"/>
          </a:xfrm>
        </p:spPr>
        <p:txBody>
          <a:bodyPr anchor="ctr">
            <a:normAutofit fontScale="77500" lnSpcReduction="20000"/>
          </a:bodyPr>
          <a:lstStyle/>
          <a:p>
            <a:r>
              <a:rPr lang="en-US" sz="2600" dirty="0"/>
              <a:t>The growth of attention to meso level analysis in the 21st century - why?</a:t>
            </a:r>
          </a:p>
          <a:p>
            <a:r>
              <a:rPr lang="en-US" sz="2600" dirty="0"/>
              <a:t>Ontological factors of  dissatisfaction with the traditional micro-macro dichotomy.</a:t>
            </a:r>
          </a:p>
          <a:p>
            <a:r>
              <a:rPr lang="en-US" sz="2600" dirty="0"/>
              <a:t>Epistemological factors and new research paradigms.</a:t>
            </a:r>
          </a:p>
          <a:p>
            <a:r>
              <a:rPr lang="en-US" sz="2600" dirty="0"/>
              <a:t>Meso level analysis in neoclassical economics.</a:t>
            </a:r>
          </a:p>
          <a:p>
            <a:r>
              <a:rPr lang="en-US" sz="2600" dirty="0"/>
              <a:t>The essence of the heterodox approach to meso level analysis.</a:t>
            </a:r>
          </a:p>
          <a:p>
            <a:r>
              <a:rPr lang="en-US" sz="2600" dirty="0"/>
              <a:t>Methodological institutionalism as the new premise to obtain new results in meso economics.</a:t>
            </a:r>
          </a:p>
          <a:p>
            <a:endParaRPr lang="ru-RU" sz="2000" dirty="0"/>
          </a:p>
        </p:txBody>
      </p:sp>
      <p:sp>
        <p:nvSpPr>
          <p:cNvPr id="4" name="Номер слайда 3">
            <a:extLst>
              <a:ext uri="{FF2B5EF4-FFF2-40B4-BE49-F238E27FC236}">
                <a16:creationId xmlns:a16="http://schemas.microsoft.com/office/drawing/2014/main" id="{748BD75A-F687-469F-9F1F-2D284CD00F9E}"/>
              </a:ext>
            </a:extLst>
          </p:cNvPr>
          <p:cNvSpPr>
            <a:spLocks noGrp="1"/>
          </p:cNvSpPr>
          <p:nvPr>
            <p:ph type="sldNum" sz="quarter" idx="12"/>
          </p:nvPr>
        </p:nvSpPr>
        <p:spPr/>
        <p:txBody>
          <a:bodyPr/>
          <a:lstStyle/>
          <a:p>
            <a:fld id="{725C68B6-61C2-468F-89AB-4B9F7531AA68}" type="slidenum">
              <a:rPr lang="ru-RU" smtClean="0"/>
              <a:pPr/>
              <a:t>3</a:t>
            </a:fld>
            <a:endParaRPr lang="ru-RU"/>
          </a:p>
        </p:txBody>
      </p:sp>
    </p:spTree>
    <p:extLst>
      <p:ext uri="{BB962C8B-B14F-4D97-AF65-F5344CB8AC3E}">
        <p14:creationId xmlns:p14="http://schemas.microsoft.com/office/powerpoint/2010/main" val="363798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6995120" cy="1331175"/>
          </a:xfrm>
        </p:spPr>
        <p:txBody>
          <a:bodyPr>
            <a:normAutofit fontScale="90000"/>
          </a:bodyPr>
          <a:lstStyle/>
          <a:p>
            <a:r>
              <a:rPr lang="en-US" sz="2200" dirty="0"/>
              <a:t>Logarithmic graph of the growth rate of publications from the requests of "microeconomics", "macroeconomics" and "</a:t>
            </a:r>
            <a:r>
              <a:rPr lang="en-US" sz="2200" dirty="0" err="1"/>
              <a:t>mesoeconomics</a:t>
            </a:r>
            <a:r>
              <a:rPr lang="en-US" sz="2200" dirty="0"/>
              <a:t>", based on Google Scholar, 1981-2017</a:t>
            </a:r>
            <a:br>
              <a:rPr lang="en-US" sz="2200" dirty="0"/>
            </a:br>
            <a:r>
              <a:rPr lang="en-US" sz="2200" dirty="0"/>
              <a:t> </a:t>
            </a:r>
            <a:endParaRPr lang="ru-RU" dirty="0"/>
          </a:p>
        </p:txBody>
      </p:sp>
      <p:graphicFrame>
        <p:nvGraphicFramePr>
          <p:cNvPr id="4" name="Объект 3">
            <a:extLst>
              <a:ext uri="{FF2B5EF4-FFF2-40B4-BE49-F238E27FC236}">
                <a16:creationId xmlns:a16="http://schemas.microsoft.com/office/drawing/2014/main" id="{00000000-0008-0000-0000-000006000000}"/>
              </a:ext>
            </a:extLst>
          </p:cNvPr>
          <p:cNvGraphicFramePr>
            <a:graphicFrameLocks noGrp="1"/>
          </p:cNvGraphicFramePr>
          <p:nvPr>
            <p:ph idx="1"/>
            <p:extLst>
              <p:ext uri="{D42A27DB-BD31-4B8C-83A1-F6EECF244321}">
                <p14:modId xmlns:p14="http://schemas.microsoft.com/office/powerpoint/2010/main" val="1978858251"/>
              </p:ext>
            </p:extLst>
          </p:nvPr>
        </p:nvGraphicFramePr>
        <p:xfrm>
          <a:off x="210242" y="1537154"/>
          <a:ext cx="8229600" cy="3394075"/>
        </p:xfrm>
        <a:graphic>
          <a:graphicData uri="http://schemas.openxmlformats.org/drawingml/2006/chart">
            <c:chart xmlns:c="http://schemas.openxmlformats.org/drawingml/2006/chart" xmlns:r="http://schemas.openxmlformats.org/officeDocument/2006/relationships" r:id="rId3"/>
          </a:graphicData>
        </a:graphic>
      </p:graphicFrame>
      <p:pic>
        <p:nvPicPr>
          <p:cNvPr id="5" name="Объект 3" descr="Сара самка, что-то с глазами. - IMG_20171011_093839.jpg">
            <a:extLst>
              <a:ext uri="{FF2B5EF4-FFF2-40B4-BE49-F238E27FC236}">
                <a16:creationId xmlns:a16="http://schemas.microsoft.com/office/drawing/2014/main" id="{4B8B564E-27CA-4A83-AB59-C8494CC3D7FE}"/>
              </a:ext>
            </a:extLst>
          </p:cNvPr>
          <p:cNvPicPr>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229444"/>
            <a:ext cx="987522" cy="1406202"/>
          </a:xfrm>
          <a:prstGeom prst="rect">
            <a:avLst/>
          </a:prstGeom>
          <a:noFill/>
          <a:ln>
            <a:noFill/>
          </a:ln>
        </p:spPr>
      </p:pic>
      <p:sp>
        <p:nvSpPr>
          <p:cNvPr id="3" name="Прямоугольник 2">
            <a:extLst>
              <a:ext uri="{FF2B5EF4-FFF2-40B4-BE49-F238E27FC236}">
                <a16:creationId xmlns:a16="http://schemas.microsoft.com/office/drawing/2014/main" id="{FA5D23C9-6995-44CF-B6FE-D827B392E8D1}"/>
              </a:ext>
            </a:extLst>
          </p:cNvPr>
          <p:cNvSpPr/>
          <p:nvPr/>
        </p:nvSpPr>
        <p:spPr>
          <a:xfrm>
            <a:off x="7799834" y="1635646"/>
            <a:ext cx="1368152" cy="153888"/>
          </a:xfrm>
          <a:prstGeom prst="rect">
            <a:avLst/>
          </a:prstGeom>
        </p:spPr>
        <p:txBody>
          <a:bodyPr wrap="square">
            <a:spAutoFit/>
          </a:bodyPr>
          <a:lstStyle/>
          <a:p>
            <a:r>
              <a:rPr lang="ru-RU" sz="400" dirty="0">
                <a:latin typeface="Calibri" panose="020F0502020204030204" pitchFamily="34" charset="0"/>
                <a:ea typeface="Calibri" panose="020F0502020204030204" pitchFamily="34" charset="0"/>
                <a:cs typeface="Times New Roman" panose="02020603050405020304" pitchFamily="18" charset="0"/>
              </a:rPr>
              <a:t>https://forum.volnistye.ru/viewtopic.php?t=9693 </a:t>
            </a:r>
            <a:endParaRPr lang="ru-RU" sz="400" dirty="0"/>
          </a:p>
        </p:txBody>
      </p:sp>
      <p:sp>
        <p:nvSpPr>
          <p:cNvPr id="6" name="Номер слайда 5">
            <a:extLst>
              <a:ext uri="{FF2B5EF4-FFF2-40B4-BE49-F238E27FC236}">
                <a16:creationId xmlns:a16="http://schemas.microsoft.com/office/drawing/2014/main" id="{D9DC3DC7-441B-4B33-9A81-5AD6F5E5F064}"/>
              </a:ext>
            </a:extLst>
          </p:cNvPr>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9FA11C-94F7-483B-A278-D9F98A43CB52}"/>
              </a:ext>
            </a:extLst>
          </p:cNvPr>
          <p:cNvSpPr>
            <a:spLocks noGrp="1"/>
          </p:cNvSpPr>
          <p:nvPr>
            <p:ph type="title"/>
          </p:nvPr>
        </p:nvSpPr>
        <p:spPr/>
        <p:txBody>
          <a:bodyPr>
            <a:normAutofit/>
          </a:bodyPr>
          <a:lstStyle/>
          <a:p>
            <a:r>
              <a:rPr lang="en-US"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Papers on the meso level in the heterodox </a:t>
            </a:r>
            <a:r>
              <a:rPr lang="en-US" sz="2200" i="1" dirty="0">
                <a:solidFill>
                  <a:srgbClr val="222222"/>
                </a:solidFill>
                <a:latin typeface="Arial" panose="020B0604020202020204" pitchFamily="34" charset="0"/>
                <a:ea typeface="Times New Roman" panose="02020603050405020304" pitchFamily="18" charset="0"/>
                <a:cs typeface="Arial" panose="020B0604020202020204" pitchFamily="34" charset="0"/>
              </a:rPr>
              <a:t>Journal of Institutional Economics </a:t>
            </a:r>
            <a:r>
              <a:rPr lang="en-US"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(which was founded in </a:t>
            </a:r>
            <a:r>
              <a:rPr lang="ru-RU"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2005</a:t>
            </a:r>
            <a:r>
              <a:rPr lang="en-US"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a:t>
            </a:r>
            <a:r>
              <a:rPr lang="ru-RU"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r>
              <a:rPr lang="en-US" sz="2200" dirty="0">
                <a:solidFill>
                  <a:srgbClr val="222222"/>
                </a:solidFill>
                <a:latin typeface="Arial" panose="020B0604020202020204" pitchFamily="34" charset="0"/>
                <a:ea typeface="Times New Roman" panose="02020603050405020304" pitchFamily="18" charset="0"/>
                <a:cs typeface="Arial" panose="020B0604020202020204" pitchFamily="34" charset="0"/>
              </a:rPr>
              <a:t> </a:t>
            </a:r>
            <a:endParaRPr lang="ru-RU" sz="2200" dirty="0"/>
          </a:p>
        </p:txBody>
      </p:sp>
      <p:sp>
        <p:nvSpPr>
          <p:cNvPr id="4" name="Номер слайда 3">
            <a:extLst>
              <a:ext uri="{FF2B5EF4-FFF2-40B4-BE49-F238E27FC236}">
                <a16:creationId xmlns:a16="http://schemas.microsoft.com/office/drawing/2014/main" id="{8A7CD6BE-D65E-40FC-91E6-26462FDAC91F}"/>
              </a:ext>
            </a:extLst>
          </p:cNvPr>
          <p:cNvSpPr>
            <a:spLocks noGrp="1"/>
          </p:cNvSpPr>
          <p:nvPr>
            <p:ph type="sldNum" sz="quarter" idx="12"/>
          </p:nvPr>
        </p:nvSpPr>
        <p:spPr/>
        <p:txBody>
          <a:bodyPr/>
          <a:lstStyle/>
          <a:p>
            <a:fld id="{725C68B6-61C2-468F-89AB-4B9F7531AA68}" type="slidenum">
              <a:rPr lang="ru-RU" smtClean="0"/>
              <a:pPr/>
              <a:t>5</a:t>
            </a:fld>
            <a:endParaRPr lang="ru-RU"/>
          </a:p>
        </p:txBody>
      </p:sp>
      <p:graphicFrame>
        <p:nvGraphicFramePr>
          <p:cNvPr id="5" name="Объект 4">
            <a:extLst>
              <a:ext uri="{FF2B5EF4-FFF2-40B4-BE49-F238E27FC236}">
                <a16:creationId xmlns:a16="http://schemas.microsoft.com/office/drawing/2014/main" id="{447A426E-379E-44DC-BC70-D42522C173BE}"/>
              </a:ext>
            </a:extLst>
          </p:cNvPr>
          <p:cNvGraphicFramePr>
            <a:graphicFrameLocks noGrp="1"/>
          </p:cNvGraphicFramePr>
          <p:nvPr>
            <p:ph idx="1"/>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627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F2964-4C1C-4662-AB6F-94641D7414B9}"/>
              </a:ext>
            </a:extLst>
          </p:cNvPr>
          <p:cNvSpPr>
            <a:spLocks noGrp="1"/>
          </p:cNvSpPr>
          <p:nvPr>
            <p:ph type="title"/>
          </p:nvPr>
        </p:nvSpPr>
        <p:spPr/>
        <p:txBody>
          <a:bodyPr>
            <a:normAutofit fontScale="90000"/>
          </a:bodyPr>
          <a:lstStyle/>
          <a:p>
            <a:pPr marL="342900" lvl="0" indent="-342900">
              <a:spcBef>
                <a:spcPct val="20000"/>
              </a:spcBef>
            </a:pPr>
            <a:r>
              <a:rPr lang="en-US" sz="2700" cap="none" dirty="0">
                <a:solidFill>
                  <a:prstClr val="black"/>
                </a:solidFill>
                <a:ea typeface="+mn-ea"/>
                <a:cs typeface="+mn-cs"/>
              </a:rPr>
              <a:t>dissatisfaction with the traditional micro-macro dichotomy</a:t>
            </a:r>
            <a:br>
              <a:rPr lang="en-US" sz="2000" b="0" cap="none" dirty="0">
                <a:solidFill>
                  <a:prstClr val="black"/>
                </a:solidFill>
                <a:ea typeface="+mn-ea"/>
                <a:cs typeface="+mn-cs"/>
              </a:rPr>
            </a:br>
            <a:endParaRPr lang="ru-RU" dirty="0"/>
          </a:p>
        </p:txBody>
      </p:sp>
      <p:sp>
        <p:nvSpPr>
          <p:cNvPr id="3" name="Текст 2">
            <a:extLst>
              <a:ext uri="{FF2B5EF4-FFF2-40B4-BE49-F238E27FC236}">
                <a16:creationId xmlns:a16="http://schemas.microsoft.com/office/drawing/2014/main" id="{9CB3B5EF-4317-41FE-85A7-B0C6DC75379D}"/>
              </a:ext>
            </a:extLst>
          </p:cNvPr>
          <p:cNvSpPr>
            <a:spLocks noGrp="1"/>
          </p:cNvSpPr>
          <p:nvPr>
            <p:ph type="body" idx="1"/>
          </p:nvPr>
        </p:nvSpPr>
        <p:spPr/>
        <p:txBody>
          <a:bodyPr>
            <a:normAutofit/>
          </a:bodyPr>
          <a:lstStyle/>
          <a:p>
            <a:pPr lvl="0"/>
            <a:r>
              <a:rPr lang="en-US" sz="4000" b="1" dirty="0">
                <a:solidFill>
                  <a:prstClr val="black"/>
                </a:solidFill>
              </a:rPr>
              <a:t>Ontological factors:</a:t>
            </a:r>
            <a:endParaRPr lang="ru-RU" sz="4000" b="1" dirty="0"/>
          </a:p>
        </p:txBody>
      </p:sp>
      <p:sp>
        <p:nvSpPr>
          <p:cNvPr id="4" name="Номер слайда 3">
            <a:extLst>
              <a:ext uri="{FF2B5EF4-FFF2-40B4-BE49-F238E27FC236}">
                <a16:creationId xmlns:a16="http://schemas.microsoft.com/office/drawing/2014/main" id="{0EE00CD1-251F-40B8-A705-246DB912B10E}"/>
              </a:ext>
            </a:extLst>
          </p:cNvPr>
          <p:cNvSpPr>
            <a:spLocks noGrp="1"/>
          </p:cNvSpPr>
          <p:nvPr>
            <p:ph type="sldNum" sz="quarter" idx="12"/>
          </p:nvPr>
        </p:nvSpPr>
        <p:spPr/>
        <p:txBody>
          <a:bodyPr/>
          <a:lstStyle/>
          <a:p>
            <a:fld id="{725C68B6-61C2-468F-89AB-4B9F7531AA68}" type="slidenum">
              <a:rPr lang="ru-RU" smtClean="0"/>
              <a:pPr/>
              <a:t>6</a:t>
            </a:fld>
            <a:endParaRPr lang="ru-RU"/>
          </a:p>
        </p:txBody>
      </p:sp>
    </p:spTree>
    <p:extLst>
      <p:ext uri="{BB962C8B-B14F-4D97-AF65-F5344CB8AC3E}">
        <p14:creationId xmlns:p14="http://schemas.microsoft.com/office/powerpoint/2010/main" val="184304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B4A50E-77AF-4DF1-B43A-64D901B42FA4}"/>
              </a:ext>
            </a:extLst>
          </p:cNvPr>
          <p:cNvSpPr>
            <a:spLocks noGrp="1"/>
          </p:cNvSpPr>
          <p:nvPr>
            <p:ph type="title"/>
          </p:nvPr>
        </p:nvSpPr>
        <p:spPr/>
        <p:txBody>
          <a:bodyPr>
            <a:noAutofit/>
          </a:bodyPr>
          <a:lstStyle/>
          <a:p>
            <a:r>
              <a:rPr lang="en-US" sz="2800" b="1" dirty="0"/>
              <a:t>Neither complexity nor cyclicity is explained</a:t>
            </a:r>
            <a:endParaRPr lang="ru-RU" sz="2800" b="1" dirty="0"/>
          </a:p>
        </p:txBody>
      </p:sp>
      <p:sp>
        <p:nvSpPr>
          <p:cNvPr id="3" name="Объект 2">
            <a:extLst>
              <a:ext uri="{FF2B5EF4-FFF2-40B4-BE49-F238E27FC236}">
                <a16:creationId xmlns:a16="http://schemas.microsoft.com/office/drawing/2014/main" id="{6CECB979-757D-4AF4-B4C1-12DDF1C1AEA4}"/>
              </a:ext>
            </a:extLst>
          </p:cNvPr>
          <p:cNvSpPr>
            <a:spLocks noGrp="1"/>
          </p:cNvSpPr>
          <p:nvPr>
            <p:ph idx="1"/>
          </p:nvPr>
        </p:nvSpPr>
        <p:spPr/>
        <p:txBody>
          <a:bodyPr>
            <a:normAutofit/>
          </a:bodyPr>
          <a:lstStyle/>
          <a:p>
            <a:r>
              <a:rPr lang="en-US" dirty="0"/>
              <a:t>The micro-macro dichotomy in economics does not take into account the growing complexity of the economy. </a:t>
            </a:r>
          </a:p>
          <a:p>
            <a:r>
              <a:rPr lang="en-US" dirty="0"/>
              <a:t>Also mainstream economics cannot predict and explain the causes of recurrent and increasing global crises. </a:t>
            </a:r>
            <a:endParaRPr lang="ru-RU" dirty="0"/>
          </a:p>
        </p:txBody>
      </p:sp>
      <p:sp>
        <p:nvSpPr>
          <p:cNvPr id="4" name="Номер слайда 3">
            <a:extLst>
              <a:ext uri="{FF2B5EF4-FFF2-40B4-BE49-F238E27FC236}">
                <a16:creationId xmlns:a16="http://schemas.microsoft.com/office/drawing/2014/main" id="{B94D554D-62CC-4558-B868-2333DD1909F2}"/>
              </a:ext>
            </a:extLst>
          </p:cNvPr>
          <p:cNvSpPr>
            <a:spLocks noGrp="1"/>
          </p:cNvSpPr>
          <p:nvPr>
            <p:ph type="sldNum" sz="quarter" idx="12"/>
          </p:nvPr>
        </p:nvSpPr>
        <p:spPr/>
        <p:txBody>
          <a:bodyPr/>
          <a:lstStyle/>
          <a:p>
            <a:fld id="{725C68B6-61C2-468F-89AB-4B9F7531AA68}" type="slidenum">
              <a:rPr lang="ru-RU" smtClean="0"/>
              <a:pPr/>
              <a:t>7</a:t>
            </a:fld>
            <a:endParaRPr lang="ru-RU"/>
          </a:p>
        </p:txBody>
      </p:sp>
    </p:spTree>
    <p:extLst>
      <p:ext uri="{BB962C8B-B14F-4D97-AF65-F5344CB8AC3E}">
        <p14:creationId xmlns:p14="http://schemas.microsoft.com/office/powerpoint/2010/main" val="807078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Объект 4" descr="Related image">
            <a:extLst>
              <a:ext uri="{FF2B5EF4-FFF2-40B4-BE49-F238E27FC236}">
                <a16:creationId xmlns:a16="http://schemas.microsoft.com/office/drawing/2014/main" id="{B99E75B4-A3DB-404A-B588-94C7B53271A9}"/>
              </a:ext>
            </a:extLst>
          </p:cNvPr>
          <p:cNvPicPr>
            <a:picLocks noGrp="1"/>
          </p:cNvPicPr>
          <p:nvPr>
            <p:ph sz="half" idx="2"/>
          </p:nvPr>
        </p:nvPicPr>
        <p:blipFill rotWithShape="1">
          <a:blip r:embed="rId3">
            <a:extLst>
              <a:ext uri="{28A0092B-C50C-407E-A947-70E740481C1C}">
                <a14:useLocalDpi xmlns:a14="http://schemas.microsoft.com/office/drawing/2010/main" val="0"/>
              </a:ext>
            </a:extLst>
          </a:blip>
          <a:srcRect t="17279"/>
          <a:stretch/>
        </p:blipFill>
        <p:spPr bwMode="auto">
          <a:xfrm>
            <a:off x="-59111" y="-28718"/>
            <a:ext cx="9143979" cy="5143490"/>
          </a:xfrm>
          <a:prstGeom prst="rect">
            <a:avLst/>
          </a:prstGeom>
          <a:noFill/>
        </p:spPr>
      </p:pic>
      <p:sp>
        <p:nvSpPr>
          <p:cNvPr id="10" name="Freeform 5">
            <a:extLst>
              <a:ext uri="{FF2B5EF4-FFF2-40B4-BE49-F238E27FC236}">
                <a16:creationId xmlns:a16="http://schemas.microsoft.com/office/drawing/2014/main" id="{3CD9DF72-87A3-404E-A828-84CBF11A830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748631"/>
            <a:ext cx="4512879" cy="4394869"/>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2" name="Straight Connector 11">
            <a:extLst>
              <a:ext uri="{FF2B5EF4-FFF2-40B4-BE49-F238E27FC236}">
                <a16:creationId xmlns:a16="http://schemas.microsoft.com/office/drawing/2014/main" id="{20E3A342-4D61-4E3F-AF90-1AB42AEB96C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15288" y="2502854"/>
            <a:ext cx="701565"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Заголовок 1">
            <a:extLst>
              <a:ext uri="{FF2B5EF4-FFF2-40B4-BE49-F238E27FC236}">
                <a16:creationId xmlns:a16="http://schemas.microsoft.com/office/drawing/2014/main" id="{C19DF6EE-DC01-4330-9272-F85187A93FC6}"/>
              </a:ext>
            </a:extLst>
          </p:cNvPr>
          <p:cNvSpPr>
            <a:spLocks noGrp="1"/>
          </p:cNvSpPr>
          <p:nvPr>
            <p:ph type="title"/>
          </p:nvPr>
        </p:nvSpPr>
        <p:spPr>
          <a:xfrm>
            <a:off x="489519" y="1027056"/>
            <a:ext cx="3153102" cy="1007066"/>
          </a:xfrm>
        </p:spPr>
        <p:txBody>
          <a:bodyPr vert="horz" lIns="91440" tIns="45720" rIns="91440" bIns="45720" rtlCol="0" anchor="ctr">
            <a:normAutofit/>
          </a:bodyPr>
          <a:lstStyle/>
          <a:p>
            <a:pPr>
              <a:lnSpc>
                <a:spcPct val="90000"/>
              </a:lnSpc>
            </a:pPr>
            <a:r>
              <a:rPr lang="en-US" sz="2100" b="1" dirty="0"/>
              <a:t>Crises and structuring of Economics</a:t>
            </a:r>
          </a:p>
        </p:txBody>
      </p:sp>
      <p:sp>
        <p:nvSpPr>
          <p:cNvPr id="3" name="Объект 2">
            <a:extLst>
              <a:ext uri="{FF2B5EF4-FFF2-40B4-BE49-F238E27FC236}">
                <a16:creationId xmlns:a16="http://schemas.microsoft.com/office/drawing/2014/main" id="{836CC391-5E8B-4EC2-AAFF-968413A4D73F}"/>
              </a:ext>
            </a:extLst>
          </p:cNvPr>
          <p:cNvSpPr>
            <a:spLocks noGrp="1"/>
          </p:cNvSpPr>
          <p:nvPr>
            <p:ph sz="half" idx="1"/>
          </p:nvPr>
        </p:nvSpPr>
        <p:spPr>
          <a:xfrm>
            <a:off x="251520" y="2307115"/>
            <a:ext cx="3745815" cy="1964880"/>
          </a:xfrm>
        </p:spPr>
        <p:txBody>
          <a:bodyPr vert="horz" lIns="91440" tIns="45720" rIns="91440" bIns="45720" rtlCol="0" anchor="ctr">
            <a:noAutofit/>
          </a:bodyPr>
          <a:lstStyle/>
          <a:p>
            <a:pPr indent="-228600">
              <a:lnSpc>
                <a:spcPct val="90000"/>
              </a:lnSpc>
            </a:pPr>
            <a:r>
              <a:rPr lang="en-US" sz="1800" dirty="0"/>
              <a:t>Microeconomics: 1870-1920s</a:t>
            </a:r>
            <a:r>
              <a:rPr lang="ru-RU" sz="1800" dirty="0"/>
              <a:t> (</a:t>
            </a:r>
            <a:r>
              <a:rPr lang="en-US" sz="1800" dirty="0"/>
              <a:t>before the Great Depression)</a:t>
            </a:r>
          </a:p>
          <a:p>
            <a:pPr indent="-228600">
              <a:lnSpc>
                <a:spcPct val="90000"/>
              </a:lnSpc>
            </a:pPr>
            <a:r>
              <a:rPr lang="en-US" sz="1800" dirty="0"/>
              <a:t>Microeconomics+ Macroeconomics: 1930-1980s   </a:t>
            </a:r>
            <a:r>
              <a:rPr lang="ru-RU" sz="1800" dirty="0"/>
              <a:t>(</a:t>
            </a:r>
            <a:r>
              <a:rPr lang="en-US" sz="1800" dirty="0"/>
              <a:t>before the energy crises of the </a:t>
            </a:r>
            <a:r>
              <a:rPr lang="ru-RU" sz="1800" dirty="0"/>
              <a:t>1970-80</a:t>
            </a:r>
            <a:r>
              <a:rPr lang="en-US" sz="1800" dirty="0"/>
              <a:t>s</a:t>
            </a:r>
            <a:r>
              <a:rPr lang="ru-RU" sz="1800" dirty="0"/>
              <a:t>) </a:t>
            </a:r>
            <a:endParaRPr lang="en-US" sz="1800" dirty="0"/>
          </a:p>
          <a:p>
            <a:pPr indent="-228600">
              <a:lnSpc>
                <a:spcPct val="90000"/>
              </a:lnSpc>
            </a:pPr>
            <a:r>
              <a:rPr lang="en-US" sz="1800" dirty="0">
                <a:solidFill>
                  <a:prstClr val="black"/>
                </a:solidFill>
              </a:rPr>
              <a:t>Microeconomics+ Macroeconomics+</a:t>
            </a:r>
            <a:r>
              <a:rPr lang="en-US" sz="1800" dirty="0"/>
              <a:t> </a:t>
            </a:r>
            <a:r>
              <a:rPr lang="en-US" sz="1800" dirty="0" err="1"/>
              <a:t>Mesoeconomics</a:t>
            </a:r>
            <a:r>
              <a:rPr lang="en-US" sz="1800" dirty="0"/>
              <a:t> 1990 onwards</a:t>
            </a:r>
            <a:r>
              <a:rPr lang="ru-RU" sz="1800" dirty="0"/>
              <a:t> (</a:t>
            </a:r>
            <a:r>
              <a:rPr lang="en-US" sz="1800" dirty="0"/>
              <a:t>after the dot-com bubble and especially after the </a:t>
            </a:r>
            <a:r>
              <a:rPr lang="ru-RU" sz="1800" dirty="0"/>
              <a:t>2008 </a:t>
            </a:r>
            <a:r>
              <a:rPr lang="en-US" sz="1800" dirty="0"/>
              <a:t>crisis)</a:t>
            </a:r>
          </a:p>
        </p:txBody>
      </p:sp>
      <p:sp>
        <p:nvSpPr>
          <p:cNvPr id="8" name="Прямоугольник 7">
            <a:extLst>
              <a:ext uri="{FF2B5EF4-FFF2-40B4-BE49-F238E27FC236}">
                <a16:creationId xmlns:a16="http://schemas.microsoft.com/office/drawing/2014/main" id="{2790CCDD-2070-4470-BFA4-A1F05BD8C1F4}"/>
              </a:ext>
            </a:extLst>
          </p:cNvPr>
          <p:cNvSpPr/>
          <p:nvPr/>
        </p:nvSpPr>
        <p:spPr>
          <a:xfrm>
            <a:off x="4570091" y="4420337"/>
            <a:ext cx="4572000" cy="215444"/>
          </a:xfrm>
          <a:prstGeom prst="rect">
            <a:avLst/>
          </a:prstGeom>
        </p:spPr>
        <p:txBody>
          <a:bodyPr>
            <a:spAutoFit/>
          </a:bodyPr>
          <a:lstStyle/>
          <a:p>
            <a:r>
              <a:rPr lang="ru-RU" sz="400" dirty="0">
                <a:latin typeface="Calibri" panose="020F0502020204030204" pitchFamily="34" charset="0"/>
                <a:ea typeface="Calibri" panose="020F0502020204030204" pitchFamily="34" charset="0"/>
                <a:cs typeface="Times New Roman" panose="02020603050405020304" pitchFamily="18" charset="0"/>
              </a:rPr>
              <a:t>https://www.google.ru/search?q=%D1%81%D0%BB%D0%BE%D0%B6%D0%BD%D0%BE%D1%81%D1%82%D1%8C&amp;newwindow=1&amp;source=lnms&amp;tbm=isch&amp;sa=X&amp;ved=0ahUKEwit8PzyuN_YAhXKMywKHRKICVkQ_AUICigB&amp;biw=1270&amp;bih=564#imgrc=A8qFNHepA2DzNM</a:t>
            </a:r>
            <a:endParaRPr lang="ru-RU" sz="400" dirty="0"/>
          </a:p>
        </p:txBody>
      </p:sp>
      <p:sp>
        <p:nvSpPr>
          <p:cNvPr id="4" name="Номер слайда 3">
            <a:extLst>
              <a:ext uri="{FF2B5EF4-FFF2-40B4-BE49-F238E27FC236}">
                <a16:creationId xmlns:a16="http://schemas.microsoft.com/office/drawing/2014/main" id="{92F4E9AA-0E05-4A15-BF8D-FBDBF72E3C1F}"/>
              </a:ext>
            </a:extLst>
          </p:cNvPr>
          <p:cNvSpPr>
            <a:spLocks noGrp="1"/>
          </p:cNvSpPr>
          <p:nvPr>
            <p:ph type="sldNum" sz="quarter" idx="12"/>
          </p:nvPr>
        </p:nvSpPr>
        <p:spPr/>
        <p:txBody>
          <a:bodyPr/>
          <a:lstStyle/>
          <a:p>
            <a:fld id="{725C68B6-61C2-468F-89AB-4B9F7531AA68}" type="slidenum">
              <a:rPr lang="ru-RU" smtClean="0"/>
              <a:pPr/>
              <a:t>8</a:t>
            </a:fld>
            <a:endParaRPr lang="ru-RU"/>
          </a:p>
        </p:txBody>
      </p:sp>
    </p:spTree>
    <p:extLst>
      <p:ext uri="{BB962C8B-B14F-4D97-AF65-F5344CB8AC3E}">
        <p14:creationId xmlns:p14="http://schemas.microsoft.com/office/powerpoint/2010/main" val="747907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2A57C9-E468-4538-86A6-2FF153AE85C6}"/>
              </a:ext>
            </a:extLst>
          </p:cNvPr>
          <p:cNvSpPr>
            <a:spLocks noGrp="1"/>
          </p:cNvSpPr>
          <p:nvPr>
            <p:ph type="title"/>
          </p:nvPr>
        </p:nvSpPr>
        <p:spPr>
          <a:xfrm>
            <a:off x="722313" y="3201592"/>
            <a:ext cx="7772400" cy="1125140"/>
          </a:xfrm>
        </p:spPr>
        <p:txBody>
          <a:bodyPr>
            <a:normAutofit/>
          </a:bodyPr>
          <a:lstStyle/>
          <a:p>
            <a:pPr marL="342900" lvl="0" indent="-342900">
              <a:spcBef>
                <a:spcPct val="20000"/>
              </a:spcBef>
            </a:pPr>
            <a:r>
              <a:rPr lang="en-US" sz="2400" cap="none" dirty="0">
                <a:solidFill>
                  <a:prstClr val="black"/>
                </a:solidFill>
                <a:ea typeface="+mn-ea"/>
                <a:cs typeface="+mn-cs"/>
              </a:rPr>
              <a:t>new research paradigms</a:t>
            </a:r>
            <a:endParaRPr lang="ru-RU" sz="2400" dirty="0"/>
          </a:p>
        </p:txBody>
      </p:sp>
      <p:sp>
        <p:nvSpPr>
          <p:cNvPr id="3" name="Текст 2">
            <a:extLst>
              <a:ext uri="{FF2B5EF4-FFF2-40B4-BE49-F238E27FC236}">
                <a16:creationId xmlns:a16="http://schemas.microsoft.com/office/drawing/2014/main" id="{E7654B1D-0B3F-4CAE-95C0-D43079D4A4F4}"/>
              </a:ext>
            </a:extLst>
          </p:cNvPr>
          <p:cNvSpPr>
            <a:spLocks noGrp="1"/>
          </p:cNvSpPr>
          <p:nvPr>
            <p:ph type="body" idx="1"/>
          </p:nvPr>
        </p:nvSpPr>
        <p:spPr/>
        <p:txBody>
          <a:bodyPr>
            <a:normAutofit fontScale="32500" lnSpcReduction="20000"/>
          </a:bodyPr>
          <a:lstStyle/>
          <a:p>
            <a:pPr lvl="0"/>
            <a:endParaRPr lang="en-US" sz="4000" dirty="0">
              <a:solidFill>
                <a:prstClr val="black"/>
              </a:solidFill>
            </a:endParaRPr>
          </a:p>
          <a:p>
            <a:pPr lvl="0"/>
            <a:endParaRPr lang="en-US" sz="4000" dirty="0">
              <a:solidFill>
                <a:prstClr val="black"/>
              </a:solidFill>
            </a:endParaRPr>
          </a:p>
          <a:p>
            <a:pPr lvl="0"/>
            <a:r>
              <a:rPr lang="en-US" sz="12300" b="1" dirty="0">
                <a:solidFill>
                  <a:prstClr val="black"/>
                </a:solidFill>
              </a:rPr>
              <a:t>Epistemological</a:t>
            </a:r>
            <a:r>
              <a:rPr lang="en-US" sz="12300" dirty="0">
                <a:solidFill>
                  <a:prstClr val="black"/>
                </a:solidFill>
              </a:rPr>
              <a:t> </a:t>
            </a:r>
            <a:r>
              <a:rPr lang="en-US" sz="12300" b="1" dirty="0">
                <a:solidFill>
                  <a:prstClr val="black"/>
                </a:solidFill>
              </a:rPr>
              <a:t>factors:</a:t>
            </a:r>
          </a:p>
          <a:p>
            <a:endParaRPr lang="ru-RU" dirty="0"/>
          </a:p>
        </p:txBody>
      </p:sp>
      <p:sp>
        <p:nvSpPr>
          <p:cNvPr id="4" name="Номер слайда 3">
            <a:extLst>
              <a:ext uri="{FF2B5EF4-FFF2-40B4-BE49-F238E27FC236}">
                <a16:creationId xmlns:a16="http://schemas.microsoft.com/office/drawing/2014/main" id="{6380820D-0A4A-404E-A391-B74164BD12AF}"/>
              </a:ext>
            </a:extLst>
          </p:cNvPr>
          <p:cNvSpPr>
            <a:spLocks noGrp="1"/>
          </p:cNvSpPr>
          <p:nvPr>
            <p:ph type="sldNum" sz="quarter" idx="12"/>
          </p:nvPr>
        </p:nvSpPr>
        <p:spPr/>
        <p:txBody>
          <a:bodyPr/>
          <a:lstStyle/>
          <a:p>
            <a:fld id="{725C68B6-61C2-468F-89AB-4B9F7531AA68}" type="slidenum">
              <a:rPr lang="ru-RU" smtClean="0"/>
              <a:pPr/>
              <a:t>9</a:t>
            </a:fld>
            <a:endParaRPr lang="ru-RU"/>
          </a:p>
        </p:txBody>
      </p:sp>
    </p:spTree>
    <p:extLst>
      <p:ext uri="{BB962C8B-B14F-4D97-AF65-F5344CB8AC3E}">
        <p14:creationId xmlns:p14="http://schemas.microsoft.com/office/powerpoint/2010/main" val="41065426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2893</TotalTime>
  <Words>2094</Words>
  <Application>Microsoft Office PowerPoint</Application>
  <PresentationFormat>Экран (16:9)</PresentationFormat>
  <Paragraphs>152</Paragraphs>
  <Slides>27</Slides>
  <Notes>12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27</vt:i4>
      </vt:variant>
    </vt:vector>
  </HeadingPairs>
  <TitlesOfParts>
    <vt:vector size="32" baseType="lpstr">
      <vt:lpstr>Arial</vt:lpstr>
      <vt:lpstr>Calibri</vt:lpstr>
      <vt:lpstr>Cambria</vt:lpstr>
      <vt:lpstr>Times New Roman</vt:lpstr>
      <vt:lpstr>Тема Office</vt:lpstr>
      <vt:lpstr>  </vt:lpstr>
      <vt:lpstr>Motivation</vt:lpstr>
      <vt:lpstr>Outline </vt:lpstr>
      <vt:lpstr>Logarithmic graph of the growth rate of publications from the requests of "microeconomics", "macroeconomics" and "mesoeconomics", based on Google Scholar, 1981-2017  </vt:lpstr>
      <vt:lpstr>Papers on the meso level in the heterodox Journal of Institutional Economics (which was founded in 2005)  </vt:lpstr>
      <vt:lpstr>dissatisfaction with the traditional micro-macro dichotomy </vt:lpstr>
      <vt:lpstr>Neither complexity nor cyclicity is explained</vt:lpstr>
      <vt:lpstr>Crises and structuring of Economics</vt:lpstr>
      <vt:lpstr>new research paradigms</vt:lpstr>
      <vt:lpstr>Reflections on the economy are also becoming more complicated: a new "episteme epoch” (M. Foucault)</vt:lpstr>
      <vt:lpstr>New view of the economic world</vt:lpstr>
      <vt:lpstr>Understanding the meso level</vt:lpstr>
      <vt:lpstr>The meso level as a subject for investigation</vt:lpstr>
      <vt:lpstr>A new premise to investigate the meso level in economics </vt:lpstr>
      <vt:lpstr>Methodological individualism as a core principle of mainstream economics</vt:lpstr>
      <vt:lpstr> Methodological individualism and methodological holism</vt:lpstr>
      <vt:lpstr>Institutional individualism  as a middle way?</vt:lpstr>
      <vt:lpstr>Methodological institutionalism</vt:lpstr>
      <vt:lpstr>Презентация PowerPoint</vt:lpstr>
      <vt:lpstr>Examples of the application of methodological institutionalism</vt:lpstr>
      <vt:lpstr>Karl Polanyi as one of the first researchers of the meso level on the basis of the methodological institutionalism principle</vt:lpstr>
      <vt:lpstr>Meso level research for economic policy</vt:lpstr>
      <vt:lpstr>Question: </vt:lpstr>
      <vt:lpstr>Discussion</vt:lpstr>
      <vt:lpstr>Conclusion</vt:lpstr>
      <vt:lpstr>Презентация PowerPoint</vt:lpstr>
      <vt:lpstr>Thank you for your attention!  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Светлана</dc:creator>
  <cp:lastModifiedBy>Светлана</cp:lastModifiedBy>
  <cp:revision>87</cp:revision>
  <dcterms:created xsi:type="dcterms:W3CDTF">2017-12-12T13:23:46Z</dcterms:created>
  <dcterms:modified xsi:type="dcterms:W3CDTF">2018-07-09T11:55:50Z</dcterms:modified>
</cp:coreProperties>
</file>