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charts/chart1.xml" ContentType="application/vnd.openxmlformats-officedocument.drawingml.char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slideLayouts/slideLayout5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Default Extension="gif" ContentType="image/gif"/>
  <Override PartName="/ppt/charts/chart4.xml" ContentType="application/vnd.openxmlformats-officedocument.drawingml.chart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Override PartName="/ppt/slides/slide23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5053" r:id="rId3"/>
    <p:sldMasterId id="2147485066" r:id="rId4"/>
    <p:sldMasterId id="2147485080" r:id="rId5"/>
  </p:sldMasterIdLst>
  <p:notesMasterIdLst>
    <p:notesMasterId r:id="rId30"/>
  </p:notesMasterIdLst>
  <p:handoutMasterIdLst>
    <p:handoutMasterId r:id="rId31"/>
  </p:handoutMasterIdLst>
  <p:sldIdLst>
    <p:sldId id="281" r:id="rId6"/>
    <p:sldId id="306" r:id="rId7"/>
    <p:sldId id="318" r:id="rId8"/>
    <p:sldId id="308" r:id="rId9"/>
    <p:sldId id="317" r:id="rId10"/>
    <p:sldId id="309" r:id="rId11"/>
    <p:sldId id="343" r:id="rId12"/>
    <p:sldId id="339" r:id="rId13"/>
    <p:sldId id="327" r:id="rId14"/>
    <p:sldId id="328" r:id="rId15"/>
    <p:sldId id="340" r:id="rId16"/>
    <p:sldId id="321" r:id="rId17"/>
    <p:sldId id="330" r:id="rId18"/>
    <p:sldId id="341" r:id="rId19"/>
    <p:sldId id="331" r:id="rId20"/>
    <p:sldId id="332" r:id="rId21"/>
    <p:sldId id="342" r:id="rId22"/>
    <p:sldId id="333" r:id="rId23"/>
    <p:sldId id="334" r:id="rId24"/>
    <p:sldId id="344" r:id="rId25"/>
    <p:sldId id="345" r:id="rId26"/>
    <p:sldId id="346" r:id="rId27"/>
    <p:sldId id="324" r:id="rId28"/>
    <p:sldId id="316" r:id="rId29"/>
  </p:sldIdLst>
  <p:sldSz cx="9906000" cy="6858000" type="A4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534988" indent="-777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1071563" indent="-15716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608138" indent="-23653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2144713" indent="-31591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9900"/>
    <a:srgbClr val="9E3A38"/>
    <a:srgbClr val="AD403D"/>
    <a:srgbClr val="666699"/>
    <a:srgbClr val="333399"/>
    <a:srgbClr val="BDD8FF"/>
    <a:srgbClr val="FF3300"/>
    <a:srgbClr val="3399FF"/>
    <a:srgbClr val="FF5050"/>
    <a:srgbClr val="ABCD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Средний стиль 3 -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Средний стиль 3 -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442" autoAdjust="0"/>
    <p:restoredTop sz="94660"/>
  </p:normalViewPr>
  <p:slideViewPr>
    <p:cSldViewPr>
      <p:cViewPr>
        <p:scale>
          <a:sx n="88" d="100"/>
          <a:sy n="88" d="100"/>
        </p:scale>
        <p:origin x="-946" y="8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34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3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1.111\User\Drive(D)\Archiv\&#1069;&#1082;&#1089;&#1087;&#1077;&#1088;&#1090;&#1085;&#1099;&#1081;%20&#1062;&#1077;&#1085;&#1090;&#1088;\&#1048;&#1089;&#1089;&#1083;&#1077;&#1076;&#1086;&#1074;&#1072;&#1085;&#1080;&#1103;\&#1048;&#1089;&#1089;&#1083;&#1077;&#1076;&#1086;&#1074;&#1072;&#1085;&#1080;&#1077;%20&#1056;&#1048;&#1044;\&#1048;&#1089;&#1089;&#1083;&#1077;&#1076;&#1086;&#1074;&#1072;&#1085;&#1080;&#1077;%20&#1087;&#1088;&#1072;&#1082;&#1090;&#1080;&#1082;&#1080;%20&#1050;&#1059;%202017\&#1044;&#1080;&#1072;&#1075;&#1088;&#1072;&#1084;&#1084;&#1099;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1.111\User\Drive(D)\Archiv\&#1069;&#1082;&#1089;&#1087;&#1077;&#1088;&#1090;&#1085;&#1099;&#1081;%20&#1062;&#1077;&#1085;&#1090;&#1088;\&#1048;&#1089;&#1089;&#1083;&#1077;&#1076;&#1086;&#1074;&#1072;&#1085;&#1080;&#1103;\&#1048;&#1089;&#1089;&#1083;&#1077;&#1076;&#1086;&#1074;&#1072;&#1085;&#1080;&#1077;%20&#1056;&#1048;&#1044;\&#1048;&#1089;&#1089;&#1083;&#1077;&#1076;&#1086;&#1074;&#1072;&#1085;&#1080;&#1077;%20&#1087;&#1088;&#1072;&#1082;&#1090;&#1080;&#1082;&#1080;%20&#1050;&#1059;%202017\&#1044;&#1080;&#1072;&#1075;&#1088;&#1072;&#1084;&#1084;&#1099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1.111\User\Drive(D)\Archiv\&#1069;&#1082;&#1089;&#1087;&#1077;&#1088;&#1090;&#1085;&#1099;&#1081;%20&#1062;&#1077;&#1085;&#1090;&#1088;\&#1048;&#1089;&#1089;&#1083;&#1077;&#1076;&#1086;&#1074;&#1072;&#1085;&#1080;&#1103;\&#1048;&#1089;&#1089;&#1083;&#1077;&#1076;&#1086;&#1074;&#1072;&#1085;&#1080;&#1077;%20&#1056;&#1048;&#1044;\&#1048;&#1089;&#1089;&#1083;&#1077;&#1076;&#1086;&#1074;&#1072;&#1085;&#1080;&#1077;%20&#1087;&#1088;&#1072;&#1082;&#1090;&#1080;&#1082;&#1080;%20&#1050;&#1059;%202017\&#1044;&#1080;&#1072;&#1075;&#1088;&#1072;&#1084;&#1084;&#1099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1.111\User\Drive(D)\Archiv\&#1069;&#1082;&#1089;&#1087;&#1077;&#1088;&#1090;&#1085;&#1099;&#1081;%20&#1062;&#1077;&#1085;&#1090;&#1088;\&#1048;&#1089;&#1089;&#1083;&#1077;&#1076;&#1086;&#1074;&#1072;&#1085;&#1080;&#1103;\&#1048;&#1089;&#1089;&#1083;&#1077;&#1076;&#1086;&#1074;&#1072;&#1085;&#1080;&#1077;%20&#1056;&#1048;&#1044;\&#1048;&#1089;&#1089;&#1083;&#1077;&#1076;&#1086;&#1074;&#1072;&#1085;&#1080;&#1077;%20&#1087;&#1088;&#1072;&#1082;&#1090;&#1080;&#1082;&#1080;%20&#1050;&#1059;%202017\&#1058;&#1072;&#1073;&#1083;&#1080;&#1094;&#1072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1.111\User\Drive(D)\Archiv\&#1069;&#1082;&#1089;&#1087;&#1077;&#1088;&#1090;&#1085;&#1099;&#1081;%20&#1062;&#1077;&#1085;&#1090;&#1088;\&#1048;&#1089;&#1089;&#1083;&#1077;&#1076;&#1086;&#1074;&#1072;&#1085;&#1080;&#1103;\&#1048;&#1089;&#1089;&#1083;&#1077;&#1076;&#1086;&#1074;&#1072;&#1085;&#1080;&#1077;%20&#1056;&#1048;&#1044;\&#1048;&#1089;&#1089;&#1083;&#1077;&#1076;&#1086;&#1074;&#1072;&#1085;&#1080;&#1077;%20&#1087;&#1088;&#1072;&#1082;&#1090;&#1080;&#1082;&#1080;%20&#1050;&#1059;%202017\&#1058;&#1072;&#1073;&#1083;&#1080;&#1094;&#1072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1.111\User\Drive(D)\Archiv\&#1069;&#1082;&#1089;&#1087;&#1077;&#1088;&#1090;&#1085;&#1099;&#1081;%20&#1062;&#1077;&#1085;&#1090;&#1088;\&#1048;&#1089;&#1089;&#1083;&#1077;&#1076;&#1086;&#1074;&#1072;&#1085;&#1080;&#1103;\&#1048;&#1089;&#1089;&#1083;&#1077;&#1076;&#1086;&#1074;&#1072;&#1085;&#1080;&#1077;%20&#1056;&#1048;&#1044;\&#1048;&#1089;&#1089;&#1083;&#1077;&#1076;&#1086;&#1074;&#1072;&#1085;&#1080;&#1077;%20&#1087;&#1088;&#1072;&#1082;&#1090;&#1080;&#1082;&#1080;%20&#1050;&#1059;%202017\&#1058;&#1072;&#1073;&#1083;&#1080;&#1094;&#1072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1.111\User\Drive(D)\Archiv\&#1069;&#1082;&#1089;&#1087;&#1077;&#1088;&#1090;&#1085;&#1099;&#1081;%20&#1062;&#1077;&#1085;&#1090;&#1088;\&#1048;&#1089;&#1089;&#1083;&#1077;&#1076;&#1086;&#1074;&#1072;&#1085;&#1080;&#1103;\&#1048;&#1089;&#1089;&#1083;&#1077;&#1076;&#1086;&#1074;&#1072;&#1085;&#1080;&#1077;%20&#1056;&#1048;&#1044;\&#1048;&#1089;&#1089;&#1083;&#1077;&#1076;&#1086;&#1074;&#1072;&#1085;&#1080;&#1077;%20&#1087;&#1088;&#1072;&#1082;&#1090;&#1080;&#1082;&#1080;%20&#1050;&#1059;%202017\&#1058;&#1072;&#1073;&#1083;&#1080;&#1094;&#1072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1.111\User\Drive(D)\Archiv\&#1069;&#1082;&#1089;&#1087;&#1077;&#1088;&#1090;&#1085;&#1099;&#1081;%20&#1062;&#1077;&#1085;&#1090;&#1088;\&#1048;&#1089;&#1089;&#1083;&#1077;&#1076;&#1086;&#1074;&#1072;&#1085;&#1080;&#1103;\&#1048;&#1089;&#1089;&#1083;&#1077;&#1076;&#1086;&#1074;&#1072;&#1085;&#1080;&#1077;%20&#1056;&#1048;&#1044;\&#1048;&#1089;&#1089;&#1083;&#1077;&#1076;&#1086;&#1074;&#1072;&#1085;&#1080;&#1077;%20&#1087;&#1088;&#1072;&#1082;&#1090;&#1080;&#1082;&#1080;%20&#1050;&#1059;%202017\&#1058;&#1072;&#1073;&#1083;&#1080;&#1094;&#1072;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1.111\User\Drive(D)\Archiv\&#1069;&#1082;&#1089;&#1087;&#1077;&#1088;&#1090;&#1085;&#1099;&#1081;%20&#1062;&#1077;&#1085;&#1090;&#1088;\&#1048;&#1089;&#1089;&#1083;&#1077;&#1076;&#1086;&#1074;&#1072;&#1085;&#1080;&#1103;\&#1048;&#1089;&#1089;&#1083;&#1077;&#1076;&#1086;&#1074;&#1072;&#1085;&#1080;&#1077;%20&#1056;&#1048;&#1044;\&#1048;&#1089;&#1089;&#1083;&#1077;&#1076;&#1086;&#1074;&#1072;&#1085;&#1080;&#1077;%20&#1087;&#1088;&#1072;&#1082;&#1090;&#1080;&#1082;&#1080;%20&#1050;&#1059;%202017\&#1044;&#1080;&#1072;&#1075;&#1088;&#1072;&#1084;&#1084;&#1099;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1.111\User\Drive(D)\Archiv\&#1069;&#1082;&#1089;&#1087;&#1077;&#1088;&#1090;&#1085;&#1099;&#1081;%20&#1062;&#1077;&#1085;&#1090;&#1088;\&#1048;&#1089;&#1089;&#1083;&#1077;&#1076;&#1086;&#1074;&#1072;&#1085;&#1080;&#1103;\&#1048;&#1089;&#1089;&#1083;&#1077;&#1076;&#1086;&#1074;&#1072;&#1085;&#1080;&#1077;%20&#1056;&#1048;&#1044;\&#1048;&#1089;&#1089;&#1083;&#1077;&#1076;&#1086;&#1074;&#1072;&#1085;&#1080;&#1077;%20&#1087;&#1088;&#1072;&#1082;&#1090;&#1080;&#1082;&#1080;%20&#1050;&#1059;%202017\&#1044;&#1080;&#1072;&#1075;&#1088;&#1072;&#1084;&#1084;&#1099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10"/>
  <c:chart>
    <c:autoTitleDeleted val="1"/>
    <c:plotArea>
      <c:layout>
        <c:manualLayout>
          <c:layoutTarget val="inner"/>
          <c:xMode val="edge"/>
          <c:yMode val="edge"/>
          <c:x val="0.36440774257405778"/>
          <c:y val="0.27971749577682281"/>
          <c:w val="0.29301906706382763"/>
          <c:h val="0.41973001498332019"/>
        </c:manualLayout>
      </c:layout>
      <c:pieChart>
        <c:varyColors val="1"/>
        <c:ser>
          <c:idx val="0"/>
          <c:order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z="13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О</a:t>
                    </a:r>
                    <a:r>
                      <a:rPr lang="ru-RU" dirty="0"/>
                      <a:t>цениваются с 2011 г. и ранее
</a:t>
                    </a:r>
                    <a:r>
                      <a:rPr lang="ru-RU" b="1" dirty="0"/>
                      <a:t>74%</a:t>
                    </a:r>
                  </a:p>
                </c:rich>
              </c:tx>
              <c:showCatName val="1"/>
              <c:showPercent val="1"/>
            </c:dLbl>
            <c:dLbl>
              <c:idx val="1"/>
              <c:layout>
                <c:manualLayout>
                  <c:x val="-5.7357684163039227E-2"/>
                  <c:y val="0.37122939793476473"/>
                </c:manualLayout>
              </c:layout>
              <c:tx>
                <c:rich>
                  <a:bodyPr/>
                  <a:lstStyle/>
                  <a:p>
                    <a:r>
                      <a:rPr lang="ru-RU" sz="13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О</a:t>
                    </a:r>
                    <a:r>
                      <a:rPr lang="ru-RU" dirty="0"/>
                      <a:t>цениваются с 2013 г.
</a:t>
                    </a:r>
                    <a:r>
                      <a:rPr lang="ru-RU" b="1" dirty="0"/>
                      <a:t>6%</a:t>
                    </a:r>
                  </a:p>
                </c:rich>
              </c:tx>
              <c:showCatName val="1"/>
              <c:showPercent val="1"/>
            </c:dLbl>
            <c:dLbl>
              <c:idx val="2"/>
              <c:layout>
                <c:manualLayout>
                  <c:x val="-5.0409171708194041E-2"/>
                  <c:y val="0.10112314847899802"/>
                </c:manualLayout>
              </c:layout>
              <c:tx>
                <c:rich>
                  <a:bodyPr/>
                  <a:lstStyle/>
                  <a:p>
                    <a:r>
                      <a:rPr lang="ru-RU" sz="13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О</a:t>
                    </a:r>
                    <a:r>
                      <a:rPr lang="ru-RU" dirty="0"/>
                      <a:t>цениваются с 2014 г.
</a:t>
                    </a:r>
                    <a:r>
                      <a:rPr lang="ru-RU" b="1" dirty="0"/>
                      <a:t>5%</a:t>
                    </a:r>
                  </a:p>
                </c:rich>
              </c:tx>
              <c:showCatName val="1"/>
              <c:showPercent val="1"/>
            </c:dLbl>
            <c:dLbl>
              <c:idx val="3"/>
              <c:layout>
                <c:manualLayout>
                  <c:x val="0.1122064653634977"/>
                  <c:y val="-8.6475434353448007E-3"/>
                </c:manualLayout>
              </c:layout>
              <c:tx>
                <c:rich>
                  <a:bodyPr/>
                  <a:lstStyle/>
                  <a:p>
                    <a:r>
                      <a:rPr lang="ru-RU" sz="13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О</a:t>
                    </a:r>
                    <a:r>
                      <a:rPr lang="ru-RU" dirty="0"/>
                      <a:t>цениваются впервые
</a:t>
                    </a:r>
                    <a:r>
                      <a:rPr lang="ru-RU" b="1" dirty="0"/>
                      <a:t>15%</a:t>
                    </a:r>
                  </a:p>
                </c:rich>
              </c:tx>
              <c:showCatName val="1"/>
              <c:showPercent val="1"/>
            </c:dLbl>
            <c:txPr>
              <a:bodyPr/>
              <a:lstStyle/>
              <a:p>
                <a:pPr>
                  <a:defRPr sz="1300" b="0">
                    <a:latin typeface="Tahoma" pitchFamily="34" charset="0"/>
                    <a:ea typeface="Tahoma" pitchFamily="34" charset="0"/>
                    <a:cs typeface="Tahoma" pitchFamily="34" charset="0"/>
                  </a:defRPr>
                </a:pPr>
                <a:endParaRPr lang="ru-RU"/>
              </a:p>
            </c:txPr>
            <c:showCatName val="1"/>
            <c:showPercent val="1"/>
            <c:showLeaderLines val="1"/>
          </c:dLbls>
          <c:cat>
            <c:strRef>
              <c:f>[отрасли.xlsx]Лист1!$A$2:$A$5</c:f>
              <c:strCache>
                <c:ptCount val="4"/>
                <c:pt idx="0">
                  <c:v>Оцениваются с 2011 г. и ранее</c:v>
                </c:pt>
                <c:pt idx="1">
                  <c:v>Оцениваются с 2013 г.</c:v>
                </c:pt>
                <c:pt idx="2">
                  <c:v>Оцениваются с 2014 г.</c:v>
                </c:pt>
                <c:pt idx="3">
                  <c:v>Оцениваются впервые</c:v>
                </c:pt>
              </c:strCache>
            </c:strRef>
          </c:cat>
          <c:val>
            <c:numRef>
              <c:f>[отрасли.xlsx]Лист1!$B$2:$B$5</c:f>
              <c:numCache>
                <c:formatCode>General</c:formatCode>
                <c:ptCount val="4"/>
                <c:pt idx="0">
                  <c:v>111</c:v>
                </c:pt>
                <c:pt idx="1">
                  <c:v>9</c:v>
                </c:pt>
                <c:pt idx="2">
                  <c:v>8</c:v>
                </c:pt>
                <c:pt idx="3">
                  <c:v>22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  <c:dispBlanksAs val="zero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'[Диаграммы.xlsx]2014-2017'!$B$2</c:f>
              <c:strCache>
                <c:ptCount val="1"/>
                <c:pt idx="0">
                  <c:v>2014</c:v>
                </c:pt>
              </c:strCache>
            </c:strRef>
          </c:tx>
          <c:dLbls>
            <c:txPr>
              <a:bodyPr/>
              <a:lstStyle/>
              <a:p>
                <a:pPr>
                  <a:defRPr sz="1600" b="1">
                    <a:solidFill>
                      <a:schemeClr val="accent1"/>
                    </a:solidFill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'[Диаграммы.xlsx]2014-2017'!$A$3:$A$5</c:f>
              <c:strCache>
                <c:ptCount val="3"/>
                <c:pt idx="0">
                  <c:v>В целом по выборке</c:v>
                </c:pt>
                <c:pt idx="1">
                  <c:v>Компаниии, имеющие листинг</c:v>
                </c:pt>
                <c:pt idx="2">
                  <c:v>Госкомпании</c:v>
                </c:pt>
              </c:strCache>
            </c:strRef>
          </c:cat>
          <c:val>
            <c:numRef>
              <c:f>'[Диаграммы.xlsx]2014-2017'!$B$11:$B$13</c:f>
              <c:numCache>
                <c:formatCode>0%</c:formatCode>
                <c:ptCount val="3"/>
                <c:pt idx="0">
                  <c:v>0.69000000000000061</c:v>
                </c:pt>
                <c:pt idx="1">
                  <c:v>0.76000000000000079</c:v>
                </c:pt>
                <c:pt idx="2">
                  <c:v>0.65621486147802011</c:v>
                </c:pt>
              </c:numCache>
            </c:numRef>
          </c:val>
        </c:ser>
        <c:ser>
          <c:idx val="1"/>
          <c:order val="1"/>
          <c:tx>
            <c:strRef>
              <c:f>'[Диаграммы.xlsx]2014-2017'!$C$2</c:f>
              <c:strCache>
                <c:ptCount val="1"/>
                <c:pt idx="0">
                  <c:v>2017</c:v>
                </c:pt>
              </c:strCache>
            </c:strRef>
          </c:tx>
          <c:dLbls>
            <c:txPr>
              <a:bodyPr/>
              <a:lstStyle/>
              <a:p>
                <a:pPr>
                  <a:defRPr sz="1600" b="1">
                    <a:solidFill>
                      <a:schemeClr val="accent2"/>
                    </a:solidFill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'[Диаграммы.xlsx]2014-2017'!$A$3:$A$5</c:f>
              <c:strCache>
                <c:ptCount val="3"/>
                <c:pt idx="0">
                  <c:v>В целом по выборке</c:v>
                </c:pt>
                <c:pt idx="1">
                  <c:v>Компаниии, имеющие листинг</c:v>
                </c:pt>
                <c:pt idx="2">
                  <c:v>Госкомпании</c:v>
                </c:pt>
              </c:strCache>
            </c:strRef>
          </c:cat>
          <c:val>
            <c:numRef>
              <c:f>'[Диаграммы.xlsx]2014-2017'!$C$11:$C$13</c:f>
              <c:numCache>
                <c:formatCode>0%</c:formatCode>
                <c:ptCount val="3"/>
                <c:pt idx="0">
                  <c:v>0.73871819714728015</c:v>
                </c:pt>
                <c:pt idx="1">
                  <c:v>0.80403157214302801</c:v>
                </c:pt>
                <c:pt idx="2">
                  <c:v>0.64608608625636499</c:v>
                </c:pt>
              </c:numCache>
            </c:numRef>
          </c:val>
        </c:ser>
        <c:dLbls>
          <c:showVal val="1"/>
        </c:dLbls>
        <c:axId val="66688896"/>
        <c:axId val="66690432"/>
      </c:barChart>
      <c:catAx>
        <c:axId val="66688896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66690432"/>
        <c:crosses val="autoZero"/>
        <c:auto val="1"/>
        <c:lblAlgn val="ctr"/>
        <c:lblOffset val="100"/>
      </c:catAx>
      <c:valAx>
        <c:axId val="66690432"/>
        <c:scaling>
          <c:orientation val="minMax"/>
          <c:min val="0"/>
        </c:scaling>
        <c:delete val="1"/>
        <c:axPos val="l"/>
        <c:numFmt formatCode="0%" sourceLinked="1"/>
        <c:tickLblPos val="none"/>
        <c:crossAx val="66688896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</c:chart>
  <c:spPr>
    <a:ln>
      <a:noFill/>
    </a:ln>
  </c:spPr>
  <c:txPr>
    <a:bodyPr/>
    <a:lstStyle/>
    <a:p>
      <a:pPr>
        <a:defRPr>
          <a:latin typeface="Tahoma" pitchFamily="34" charset="0"/>
          <a:ea typeface="Tahoma" pitchFamily="34" charset="0"/>
          <a:cs typeface="Tahoma" pitchFamily="34" charset="0"/>
        </a:defRPr>
      </a:pPr>
      <a:endParaRPr lang="ru-R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'[Диаграммы.xlsx]2014-2017'!$B$2</c:f>
              <c:strCache>
                <c:ptCount val="1"/>
                <c:pt idx="0">
                  <c:v>2014</c:v>
                </c:pt>
              </c:strCache>
            </c:strRef>
          </c:tx>
          <c:dLbls>
            <c:txPr>
              <a:bodyPr/>
              <a:lstStyle/>
              <a:p>
                <a:pPr>
                  <a:defRPr sz="1600" b="1">
                    <a:solidFill>
                      <a:schemeClr val="accent1"/>
                    </a:solidFill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'[Диаграммы.xlsx]2014-2017'!$A$3:$A$5</c:f>
              <c:strCache>
                <c:ptCount val="3"/>
                <c:pt idx="0">
                  <c:v>В целом по выборке</c:v>
                </c:pt>
                <c:pt idx="1">
                  <c:v>Компаниии, имеющие листинг</c:v>
                </c:pt>
                <c:pt idx="2">
                  <c:v>Госкомпании</c:v>
                </c:pt>
              </c:strCache>
            </c:strRef>
          </c:cat>
          <c:val>
            <c:numRef>
              <c:f>'[Диаграммы.xlsx]2014-2017'!$B$15:$B$17</c:f>
              <c:numCache>
                <c:formatCode>0%</c:formatCode>
                <c:ptCount val="3"/>
                <c:pt idx="0">
                  <c:v>0.49000000000000032</c:v>
                </c:pt>
                <c:pt idx="1">
                  <c:v>0.56000000000000005</c:v>
                </c:pt>
                <c:pt idx="2">
                  <c:v>0.52509652509652449</c:v>
                </c:pt>
              </c:numCache>
            </c:numRef>
          </c:val>
        </c:ser>
        <c:ser>
          <c:idx val="1"/>
          <c:order val="1"/>
          <c:tx>
            <c:strRef>
              <c:f>'[Диаграммы.xlsx]2014-2017'!$C$2</c:f>
              <c:strCache>
                <c:ptCount val="1"/>
                <c:pt idx="0">
                  <c:v>2017</c:v>
                </c:pt>
              </c:strCache>
            </c:strRef>
          </c:tx>
          <c:dLbls>
            <c:txPr>
              <a:bodyPr/>
              <a:lstStyle/>
              <a:p>
                <a:pPr>
                  <a:defRPr sz="1600" b="1">
                    <a:solidFill>
                      <a:schemeClr val="accent2"/>
                    </a:solidFill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'[Диаграммы.xlsx]2014-2017'!$A$3:$A$5</c:f>
              <c:strCache>
                <c:ptCount val="3"/>
                <c:pt idx="0">
                  <c:v>В целом по выборке</c:v>
                </c:pt>
                <c:pt idx="1">
                  <c:v>Компаниии, имеющие листинг</c:v>
                </c:pt>
                <c:pt idx="2">
                  <c:v>Госкомпании</c:v>
                </c:pt>
              </c:strCache>
            </c:strRef>
          </c:cat>
          <c:val>
            <c:numRef>
              <c:f>'[Диаграммы.xlsx]2014-2017'!$C$15:$C$17</c:f>
              <c:numCache>
                <c:formatCode>0%</c:formatCode>
                <c:ptCount val="3"/>
                <c:pt idx="0">
                  <c:v>0.57428571428571462</c:v>
                </c:pt>
                <c:pt idx="1">
                  <c:v>0.6209912536443164</c:v>
                </c:pt>
                <c:pt idx="2">
                  <c:v>0.67063492063492136</c:v>
                </c:pt>
              </c:numCache>
            </c:numRef>
          </c:val>
        </c:ser>
        <c:dLbls>
          <c:showVal val="1"/>
        </c:dLbls>
        <c:axId val="71602944"/>
        <c:axId val="71604480"/>
      </c:barChart>
      <c:catAx>
        <c:axId val="71602944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71604480"/>
        <c:crosses val="autoZero"/>
        <c:auto val="1"/>
        <c:lblAlgn val="ctr"/>
        <c:lblOffset val="100"/>
      </c:catAx>
      <c:valAx>
        <c:axId val="71604480"/>
        <c:scaling>
          <c:orientation val="minMax"/>
          <c:min val="0"/>
        </c:scaling>
        <c:delete val="1"/>
        <c:axPos val="l"/>
        <c:numFmt formatCode="0%" sourceLinked="1"/>
        <c:tickLblPos val="none"/>
        <c:crossAx val="71602944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</c:chart>
  <c:spPr>
    <a:ln>
      <a:noFill/>
    </a:ln>
  </c:spPr>
  <c:txPr>
    <a:bodyPr/>
    <a:lstStyle/>
    <a:p>
      <a:pPr>
        <a:defRPr>
          <a:latin typeface="Tahoma" pitchFamily="34" charset="0"/>
          <a:ea typeface="Tahoma" pitchFamily="34" charset="0"/>
          <a:cs typeface="Tahoma" pitchFamily="34" charset="0"/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1400"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r>
              <a:rPr lang="ru-RU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КОМПАНИИ, ИМЕЮЩИЕ ЛИСТИНГ – </a:t>
            </a: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98 </a:t>
            </a:r>
            <a:r>
              <a:rPr lang="ru-RU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компаний</a:t>
            </a:r>
            <a:endParaRPr lang="ru-RU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c:rich>
      </c:tx>
      <c:layout>
        <c:manualLayout>
          <c:xMode val="edge"/>
          <c:yMode val="edge"/>
          <c:x val="0.11641667339992519"/>
          <c:y val="5.493469760190587E-2"/>
        </c:manualLayout>
      </c:layout>
    </c:title>
    <c:plotArea>
      <c:layout>
        <c:manualLayout>
          <c:layoutTarget val="inner"/>
          <c:xMode val="edge"/>
          <c:yMode val="edge"/>
          <c:x val="0.2017859758006687"/>
          <c:y val="0.26562667900288001"/>
          <c:w val="0.57638608336447472"/>
          <c:h val="0.41575389619732606"/>
        </c:manualLayout>
      </c:layout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1400" b="1">
                    <a:latin typeface="Tahoma" pitchFamily="34" charset="0"/>
                    <a:ea typeface="Tahoma" pitchFamily="34" charset="0"/>
                    <a:cs typeface="Tahoma" pitchFamily="34" charset="0"/>
                  </a:defRPr>
                </a:pPr>
                <a:endParaRPr lang="ru-RU"/>
              </a:p>
            </c:txPr>
            <c:showPercent val="1"/>
            <c:showLeaderLines val="1"/>
          </c:dLbls>
          <c:cat>
            <c:strRef>
              <c:f>'[Диаграммы.xlsx]2014-2017'!$A$102:$A$104</c:f>
              <c:strCache>
                <c:ptCount val="3"/>
                <c:pt idx="0">
                  <c:v>1 уровень листинга</c:v>
                </c:pt>
                <c:pt idx="1">
                  <c:v>2 уровень листинга</c:v>
                </c:pt>
                <c:pt idx="2">
                  <c:v>3 уровень листинга</c:v>
                </c:pt>
              </c:strCache>
            </c:strRef>
          </c:cat>
          <c:val>
            <c:numRef>
              <c:f>'[Диаграммы.xlsx]2014-2017'!$B$102:$B$104</c:f>
              <c:numCache>
                <c:formatCode>General</c:formatCode>
                <c:ptCount val="3"/>
                <c:pt idx="0">
                  <c:v>48</c:v>
                </c:pt>
                <c:pt idx="1">
                  <c:v>23</c:v>
                </c:pt>
                <c:pt idx="2">
                  <c:v>27</c:v>
                </c:pt>
              </c:numCache>
            </c:numRef>
          </c:val>
        </c:ser>
        <c:dLbls>
          <c:showVal val="1"/>
        </c:dLbls>
        <c:firstSliceAng val="0"/>
      </c:pieChart>
    </c:plotArea>
    <c:legend>
      <c:legendPos val="b"/>
      <c:legendEntry>
        <c:idx val="0"/>
        <c:txPr>
          <a:bodyPr/>
          <a:lstStyle/>
          <a:p>
            <a:pPr>
              <a:defRPr sz="1400"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400"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400"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11256072557594612"/>
          <c:y val="0.77269693167061648"/>
          <c:w val="0.81496247891648399"/>
          <c:h val="0.16369447110612501"/>
        </c:manualLayout>
      </c:layout>
      <c:txPr>
        <a:bodyPr/>
        <a:lstStyle/>
        <a:p>
          <a:pPr>
            <a:defRPr sz="1400">
              <a:latin typeface="Tahoma" pitchFamily="34" charset="0"/>
              <a:ea typeface="Tahoma" pitchFamily="34" charset="0"/>
              <a:cs typeface="Tahoma" pitchFamily="34" charset="0"/>
            </a:defRPr>
          </a:pPr>
          <a:endParaRPr lang="ru-RU"/>
        </a:p>
      </c:txPr>
    </c:legend>
    <c:plotVisOnly val="1"/>
    <c:dispBlanksAs val="zero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2.3886838660438694E-2"/>
                  <c:y val="2.7105205599300138E-2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/>
                      <a:t>2</a:t>
                    </a:r>
                    <a:r>
                      <a:rPr lang="ru-RU" sz="1200" dirty="0"/>
                      <a:t>5</a:t>
                    </a:r>
                    <a:r>
                      <a:rPr lang="en-US" sz="1200" dirty="0" smtClean="0"/>
                      <a:t>%</a:t>
                    </a:r>
                    <a:endParaRPr lang="en-US" dirty="0"/>
                  </a:p>
                </c:rich>
              </c:tx>
              <c:showVal val="1"/>
              <c:showPercent val="1"/>
            </c:dLbl>
            <c:dLbl>
              <c:idx val="1"/>
              <c:layout>
                <c:manualLayout>
                  <c:x val="-0.14533377077865267"/>
                  <c:y val="-0.17434310294546598"/>
                </c:manualLayout>
              </c:layout>
              <c:tx>
                <c:rich>
                  <a:bodyPr/>
                  <a:lstStyle/>
                  <a:p>
                    <a:r>
                      <a:rPr lang="ru-RU" sz="1300" dirty="0" smtClean="0"/>
                      <a:t>47</a:t>
                    </a:r>
                    <a:r>
                      <a:rPr lang="en-US" sz="1300" dirty="0" smtClean="0"/>
                      <a:t>%</a:t>
                    </a:r>
                    <a:endParaRPr lang="en-US" sz="1300" dirty="0"/>
                  </a:p>
                </c:rich>
              </c:tx>
              <c:showVal val="1"/>
              <c:showPercent val="1"/>
            </c:dLbl>
            <c:dLbl>
              <c:idx val="2"/>
              <c:layout>
                <c:manualLayout>
                  <c:x val="-2.5984431681504018E-3"/>
                  <c:y val="0.15740740740740788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 smtClean="0"/>
                      <a:t>28</a:t>
                    </a:r>
                    <a:r>
                      <a:rPr lang="en-US" sz="1200" dirty="0" smtClean="0"/>
                      <a:t>%</a:t>
                    </a:r>
                    <a:endParaRPr lang="en-US" dirty="0"/>
                  </a:p>
                </c:rich>
              </c:tx>
              <c:showVal val="1"/>
              <c:showPercent val="1"/>
            </c:dLbl>
            <c:txPr>
              <a:bodyPr/>
              <a:lstStyle/>
              <a:p>
                <a:pPr>
                  <a:defRPr sz="1300" b="1">
                    <a:latin typeface="Tahoma" pitchFamily="34" charset="0"/>
                    <a:ea typeface="Tahoma" pitchFamily="34" charset="0"/>
                    <a:cs typeface="Tahoma" pitchFamily="34" charset="0"/>
                  </a:defRPr>
                </a:pPr>
                <a:endParaRPr lang="ru-RU"/>
              </a:p>
            </c:txPr>
            <c:showVal val="1"/>
            <c:showPercent val="1"/>
            <c:showLeaderLines val="1"/>
          </c:dLbls>
          <c:cat>
            <c:strRef>
              <c:f>'[Таблица.xlsx]общий график'!$C$29:$C$31</c:f>
              <c:strCache>
                <c:ptCount val="3"/>
                <c:pt idx="0">
                  <c:v>Более 50%, но менее 75%</c:v>
                </c:pt>
                <c:pt idx="1">
                  <c:v>более 75%, но менее 100%</c:v>
                </c:pt>
                <c:pt idx="2">
                  <c:v>100%</c:v>
                </c:pt>
              </c:strCache>
            </c:strRef>
          </c:cat>
          <c:val>
            <c:numRef>
              <c:f>'[Таблица.xlsx]общий график'!$D$29:$D$31</c:f>
              <c:numCache>
                <c:formatCode>General</c:formatCode>
                <c:ptCount val="3"/>
                <c:pt idx="0">
                  <c:v>8</c:v>
                </c:pt>
                <c:pt idx="1">
                  <c:v>17</c:v>
                </c:pt>
                <c:pt idx="2">
                  <c:v>11</c:v>
                </c:pt>
              </c:numCache>
            </c:numRef>
          </c:val>
        </c:ser>
        <c:dLbls/>
        <c:firstSliceAng val="0"/>
      </c:pieChart>
    </c:plotArea>
    <c:legend>
      <c:legendPos val="b"/>
      <c:layout/>
      <c:txPr>
        <a:bodyPr/>
        <a:lstStyle/>
        <a:p>
          <a:pPr>
            <a:defRPr sz="1400">
              <a:latin typeface="Tahoma" pitchFamily="34" charset="0"/>
              <a:ea typeface="Tahoma" pitchFamily="34" charset="0"/>
              <a:cs typeface="Tahoma" pitchFamily="34" charset="0"/>
            </a:defRPr>
          </a:pPr>
          <a:endParaRPr lang="ru-RU"/>
        </a:p>
      </c:txPr>
    </c:legend>
    <c:plotVisOnly val="1"/>
    <c:dispBlanksAs val="zero"/>
  </c:chart>
  <c:spPr>
    <a:ln>
      <a:noFill/>
    </a:ln>
  </c:sp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0.54466211871978354"/>
          <c:y val="4.1198501872659166E-2"/>
          <c:w val="0.43175223987775707"/>
          <c:h val="0.9213483146067416"/>
        </c:manualLayout>
      </c:layout>
      <c:barChart>
        <c:barDir val="bar"/>
        <c:grouping val="clustered"/>
        <c:ser>
          <c:idx val="0"/>
          <c:order val="0"/>
          <c:spPr>
            <a:solidFill>
              <a:srgbClr val="666699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[Таблица.xlsx]ХЗ!$A$45:$A$58</c:f>
              <c:strCache>
                <c:ptCount val="14"/>
                <c:pt idx="0">
                  <c:v>Машиностроение</c:v>
                </c:pt>
                <c:pt idx="1">
                  <c:v>Электроэнергетика</c:v>
                </c:pt>
                <c:pt idx="2">
                  <c:v>Банки и финансовые учреждения</c:v>
                </c:pt>
                <c:pt idx="3">
                  <c:v>Уголь и металлургия</c:v>
                </c:pt>
                <c:pt idx="4">
                  <c:v>Транспорт</c:v>
                </c:pt>
                <c:pt idx="5">
                  <c:v>Нефть и нефтегазовая промышленность</c:v>
                </c:pt>
                <c:pt idx="6">
                  <c:v>Оптовая и розничная торговля</c:v>
                </c:pt>
                <c:pt idx="7">
                  <c:v>Пищевая промышленность</c:v>
                </c:pt>
                <c:pt idx="8">
                  <c:v>Химия и нефтехимия</c:v>
                </c:pt>
                <c:pt idx="9">
                  <c:v>Строительство и управление недвижимостью</c:v>
                </c:pt>
                <c:pt idx="10">
                  <c:v>Телекоммуникации, связь и ИТ</c:v>
                </c:pt>
                <c:pt idx="11">
                  <c:v>Промышленность драгоценных металлов и алмазов</c:v>
                </c:pt>
                <c:pt idx="12">
                  <c:v>Атомная промышленность</c:v>
                </c:pt>
                <c:pt idx="13">
                  <c:v>Другое</c:v>
                </c:pt>
              </c:strCache>
            </c:strRef>
          </c:cat>
          <c:val>
            <c:numRef>
              <c:f>[Таблица.xlsx]ХЗ!$C$45:$C$58</c:f>
              <c:numCache>
                <c:formatCode>0%</c:formatCode>
                <c:ptCount val="14"/>
                <c:pt idx="0">
                  <c:v>0.14000000000000001</c:v>
                </c:pt>
                <c:pt idx="1">
                  <c:v>0.13</c:v>
                </c:pt>
                <c:pt idx="2">
                  <c:v>0.13</c:v>
                </c:pt>
                <c:pt idx="3">
                  <c:v>0.13</c:v>
                </c:pt>
                <c:pt idx="4">
                  <c:v>9.0000000000000024E-2</c:v>
                </c:pt>
                <c:pt idx="5">
                  <c:v>9.0000000000000024E-2</c:v>
                </c:pt>
                <c:pt idx="6">
                  <c:v>6.0000000000000032E-2</c:v>
                </c:pt>
                <c:pt idx="7">
                  <c:v>5.0000000000000024E-2</c:v>
                </c:pt>
                <c:pt idx="8">
                  <c:v>5.0000000000000024E-2</c:v>
                </c:pt>
                <c:pt idx="9">
                  <c:v>5.0000000000000024E-2</c:v>
                </c:pt>
                <c:pt idx="10">
                  <c:v>3.0000000000000016E-2</c:v>
                </c:pt>
                <c:pt idx="11">
                  <c:v>3.0000000000000016E-2</c:v>
                </c:pt>
                <c:pt idx="12">
                  <c:v>1.0000000000000005E-2</c:v>
                </c:pt>
                <c:pt idx="13">
                  <c:v>1.0000000000000005E-2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E16-48AE-ADAB-4B4074B95F62}"/>
            </c:ext>
          </c:extLst>
        </c:ser>
        <c:dLbls/>
        <c:axId val="82105472"/>
        <c:axId val="82107008"/>
      </c:barChart>
      <c:catAx>
        <c:axId val="82105472"/>
        <c:scaling>
          <c:orientation val="maxMin"/>
        </c:scaling>
        <c:axPos val="l"/>
        <c:numFmt formatCode="General" sourceLinked="0"/>
        <c:majorTickMark val="none"/>
        <c:tickLblPos val="nextTo"/>
        <c:txPr>
          <a:bodyPr/>
          <a:lstStyle/>
          <a:p>
            <a:pPr>
              <a:defRPr sz="1400"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endParaRPr lang="ru-RU"/>
          </a:p>
        </c:txPr>
        <c:crossAx val="82107008"/>
        <c:crosses val="autoZero"/>
        <c:auto val="1"/>
        <c:lblAlgn val="ctr"/>
        <c:lblOffset val="100"/>
      </c:catAx>
      <c:valAx>
        <c:axId val="82107008"/>
        <c:scaling>
          <c:orientation val="minMax"/>
        </c:scaling>
        <c:delete val="1"/>
        <c:axPos val="t"/>
        <c:numFmt formatCode="0%" sourceLinked="1"/>
        <c:tickLblPos val="none"/>
        <c:crossAx val="82105472"/>
        <c:crosses val="autoZero"/>
        <c:crossBetween val="between"/>
      </c:valAx>
      <c:spPr>
        <a:ln>
          <a:noFill/>
        </a:ln>
      </c:spPr>
    </c:plotArea>
    <c:plotVisOnly val="1"/>
    <c:dispBlanksAs val="gap"/>
  </c:chart>
  <c:spPr>
    <a:ln>
      <a:noFill/>
    </a:ln>
  </c:sp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7.0732883049226092E-2"/>
          <c:y val="3.7571978629575349E-2"/>
          <c:w val="0.91111280530175409"/>
          <c:h val="0.7550427008806635"/>
        </c:manualLayout>
      </c:layout>
      <c:lineChart>
        <c:grouping val="standard"/>
        <c:ser>
          <c:idx val="0"/>
          <c:order val="0"/>
          <c:tx>
            <c:strRef>
              <c:f>'общий график'!$B$3</c:f>
              <c:strCache>
                <c:ptCount val="1"/>
                <c:pt idx="0">
                  <c:v>Обеспечение прав акционеров</c:v>
                </c:pt>
              </c:strCache>
            </c:strRef>
          </c:tx>
          <c:marker>
            <c:symbol val="circle"/>
            <c:size val="7"/>
          </c:marker>
          <c:dLbls>
            <c:dLbl>
              <c:idx val="0"/>
              <c:layout>
                <c:manualLayout>
                  <c:x val="-3.1326480665687668E-2"/>
                  <c:y val="-4.0609137055837713E-2"/>
                </c:manualLayout>
              </c:layout>
              <c:showVal val="1"/>
            </c:dLbl>
            <c:dLbl>
              <c:idx val="1"/>
              <c:layout>
                <c:manualLayout>
                  <c:x val="-7.0484581497797391E-2"/>
                  <c:y val="2.0304568527918808E-2"/>
                </c:manualLayout>
              </c:layout>
              <c:showVal val="1"/>
            </c:dLbl>
            <c:dLbl>
              <c:idx val="2"/>
              <c:layout>
                <c:manualLayout>
                  <c:x val="-3.5242290748898709E-2"/>
                  <c:y val="-2.3688663282571899E-2"/>
                </c:manualLayout>
              </c:layout>
              <c:showVal val="1"/>
            </c:dLbl>
            <c:dLbl>
              <c:idx val="3"/>
              <c:layout>
                <c:manualLayout>
                  <c:x val="-3.1326480665687668E-2"/>
                  <c:y val="-3.3840947546531455E-2"/>
                </c:manualLayout>
              </c:layout>
              <c:showVal val="1"/>
            </c:dLbl>
            <c:dLbl>
              <c:idx val="4"/>
              <c:layout>
                <c:manualLayout>
                  <c:x val="0"/>
                  <c:y val="1.6634031857129007E-2"/>
                </c:manualLayout>
              </c:layout>
              <c:showVal val="1"/>
            </c:dLbl>
            <c:dLbl>
              <c:idx val="5"/>
              <c:layout>
                <c:manualLayout>
                  <c:x val="-4.3073910915320923E-2"/>
                  <c:y val="2.0304568527918808E-2"/>
                </c:manualLayout>
              </c:layout>
              <c:showVal val="1"/>
            </c:dLbl>
            <c:dLbl>
              <c:idx val="6"/>
              <c:layout>
                <c:manualLayout>
                  <c:x val="-7.8316201664219865E-3"/>
                  <c:y val="-2.4691358024691412E-2"/>
                </c:manualLayout>
              </c:layout>
              <c:showVal val="1"/>
            </c:dLbl>
            <c:dLbl>
              <c:idx val="8"/>
              <c:layout>
                <c:manualLayout>
                  <c:x val="-4.5662100456622121E-3"/>
                  <c:y val="1.6920473773265693E-2"/>
                </c:manualLayout>
              </c:layout>
              <c:showVal val="1"/>
            </c:dLbl>
            <c:dLbl>
              <c:idx val="9"/>
              <c:layout>
                <c:manualLayout>
                  <c:x val="0"/>
                  <c:y val="-1.0152284263959395E-2"/>
                </c:manualLayout>
              </c:layout>
              <c:showVal val="1"/>
            </c:dLbl>
            <c:txPr>
              <a:bodyPr/>
              <a:lstStyle/>
              <a:p>
                <a:pPr>
                  <a:defRPr sz="1600" b="1">
                    <a:solidFill>
                      <a:schemeClr val="accent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numRef>
              <c:f>'общий график'!$C$2:$L$2</c:f>
              <c:numCache>
                <c:formatCode>General</c:formatCod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2014</c:v>
                </c:pt>
                <c:pt idx="9">
                  <c:v>2017</c:v>
                </c:pt>
              </c:numCache>
            </c:numRef>
          </c:cat>
          <c:val>
            <c:numRef>
              <c:f>'общий график'!$C$3:$L$3</c:f>
              <c:numCache>
                <c:formatCode>0%</c:formatCode>
                <c:ptCount val="10"/>
                <c:pt idx="0">
                  <c:v>0.51</c:v>
                </c:pt>
                <c:pt idx="1">
                  <c:v>0.47000000000000008</c:v>
                </c:pt>
                <c:pt idx="2">
                  <c:v>0.48000000000000032</c:v>
                </c:pt>
                <c:pt idx="3">
                  <c:v>0.47000000000000008</c:v>
                </c:pt>
                <c:pt idx="4">
                  <c:v>0.50916666666666588</c:v>
                </c:pt>
                <c:pt idx="5">
                  <c:v>0.53666666666666651</c:v>
                </c:pt>
                <c:pt idx="6">
                  <c:v>0.51</c:v>
                </c:pt>
                <c:pt idx="7">
                  <c:v>0.53</c:v>
                </c:pt>
                <c:pt idx="8">
                  <c:v>0.56000000000000005</c:v>
                </c:pt>
                <c:pt idx="9">
                  <c:v>0.58444444444444454</c:v>
                </c:pt>
              </c:numCache>
            </c:numRef>
          </c:val>
        </c:ser>
        <c:ser>
          <c:idx val="1"/>
          <c:order val="1"/>
          <c:tx>
            <c:strRef>
              <c:f>'общий график'!$B$4</c:f>
              <c:strCache>
                <c:ptCount val="1"/>
                <c:pt idx="0">
                  <c:v>Деятельность органов управления и контроля</c:v>
                </c:pt>
              </c:strCache>
            </c:strRef>
          </c:tx>
          <c:spPr>
            <a:ln>
              <a:prstDash val="dashDot"/>
            </a:ln>
          </c:spPr>
          <c:marker>
            <c:symbol val="circle"/>
            <c:size val="7"/>
          </c:marker>
          <c:dLbls>
            <c:dLbl>
              <c:idx val="0"/>
              <c:layout>
                <c:manualLayout>
                  <c:x val="-6.4610866372980899E-2"/>
                  <c:y val="-1.01522842639594E-2"/>
                </c:manualLayout>
              </c:layout>
              <c:showVal val="1"/>
            </c:dLbl>
            <c:dLbl>
              <c:idx val="1"/>
              <c:layout>
                <c:manualLayout>
                  <c:x val="-5.2863436123349053E-2"/>
                  <c:y val="-1.6920473773265877E-2"/>
                </c:manualLayout>
              </c:layout>
              <c:showVal val="1"/>
            </c:dLbl>
            <c:dLbl>
              <c:idx val="2"/>
              <c:layout>
                <c:manualLayout>
                  <c:x val="-9.7895252080275018E-3"/>
                  <c:y val="2.3688663282571999E-2"/>
                </c:manualLayout>
              </c:layout>
              <c:showVal val="1"/>
            </c:dLbl>
            <c:dLbl>
              <c:idx val="3"/>
              <c:layout>
                <c:manualLayout>
                  <c:x val="-5.8737151248164518E-2"/>
                  <c:y val="2.0304568527918808E-2"/>
                </c:manualLayout>
              </c:layout>
              <c:showVal val="1"/>
            </c:dLbl>
            <c:dLbl>
              <c:idx val="4"/>
              <c:layout>
                <c:manualLayout>
                  <c:x val="-3.5242290748898605E-2"/>
                  <c:y val="-3.0456852791878201E-2"/>
                </c:manualLayout>
              </c:layout>
              <c:showVal val="1"/>
            </c:dLbl>
            <c:dLbl>
              <c:idx val="5"/>
              <c:layout>
                <c:manualLayout>
                  <c:x val="-3.5242290748898709E-2"/>
                  <c:y val="-2.7072758037225308E-2"/>
                </c:manualLayout>
              </c:layout>
              <c:showVal val="1"/>
            </c:dLbl>
            <c:dLbl>
              <c:idx val="6"/>
              <c:layout>
                <c:manualLayout>
                  <c:x val="-5.8737151248164513E-3"/>
                  <c:y val="-2.7216042439139814E-2"/>
                </c:manualLayout>
              </c:layout>
              <c:showVal val="1"/>
            </c:dLbl>
            <c:dLbl>
              <c:idx val="7"/>
              <c:layout>
                <c:manualLayout>
                  <c:x val="-1.522070015220702E-2"/>
                  <c:y val="-2.3688663282571881E-2"/>
                </c:manualLayout>
              </c:layout>
              <c:showVal val="1"/>
            </c:dLbl>
            <c:txPr>
              <a:bodyPr/>
              <a:lstStyle/>
              <a:p>
                <a:pPr>
                  <a:defRPr sz="1600" b="1">
                    <a:solidFill>
                      <a:schemeClr val="accent2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numRef>
              <c:f>'общий график'!$C$2:$L$2</c:f>
              <c:numCache>
                <c:formatCode>General</c:formatCod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2014</c:v>
                </c:pt>
                <c:pt idx="9">
                  <c:v>2017</c:v>
                </c:pt>
              </c:numCache>
            </c:numRef>
          </c:cat>
          <c:val>
            <c:numRef>
              <c:f>'общий график'!$C$4:$L$4</c:f>
              <c:numCache>
                <c:formatCode>0%</c:formatCode>
                <c:ptCount val="10"/>
                <c:pt idx="0">
                  <c:v>0.34</c:v>
                </c:pt>
                <c:pt idx="1">
                  <c:v>0.36000000000000032</c:v>
                </c:pt>
                <c:pt idx="2">
                  <c:v>0.46</c:v>
                </c:pt>
                <c:pt idx="3">
                  <c:v>0.47000000000000008</c:v>
                </c:pt>
                <c:pt idx="4">
                  <c:v>0.52942503140344954</c:v>
                </c:pt>
                <c:pt idx="5">
                  <c:v>0.55664176528838283</c:v>
                </c:pt>
                <c:pt idx="6">
                  <c:v>0.56000000000000005</c:v>
                </c:pt>
                <c:pt idx="7">
                  <c:v>0.58000000000000007</c:v>
                </c:pt>
                <c:pt idx="8">
                  <c:v>0.60000000000000064</c:v>
                </c:pt>
                <c:pt idx="9">
                  <c:v>0.62262665796912509</c:v>
                </c:pt>
              </c:numCache>
            </c:numRef>
          </c:val>
        </c:ser>
        <c:ser>
          <c:idx val="2"/>
          <c:order val="2"/>
          <c:tx>
            <c:strRef>
              <c:f>'общий график'!$B$5</c:f>
              <c:strCache>
                <c:ptCount val="1"/>
                <c:pt idx="0">
                  <c:v>Раскрытие информации</c:v>
                </c:pt>
              </c:strCache>
            </c:strRef>
          </c:tx>
          <c:spPr>
            <a:ln cap="flat">
              <a:prstDash val="lgDash"/>
              <a:round/>
              <a:headEnd type="none"/>
              <a:tailEnd type="none"/>
            </a:ln>
          </c:spPr>
          <c:marker>
            <c:symbol val="circle"/>
            <c:size val="7"/>
            <c:spPr>
              <a:ln cap="sq">
                <a:prstDash val="lgDash"/>
                <a:headEnd type="diamond"/>
                <a:tailEnd type="diamond"/>
              </a:ln>
            </c:spPr>
          </c:marker>
          <c:dLbls>
            <c:dLbl>
              <c:idx val="0"/>
              <c:layout>
                <c:manualLayout>
                  <c:x val="-7.0484581497797391E-2"/>
                  <c:y val="1.01522842639594E-2"/>
                </c:manualLayout>
              </c:layout>
              <c:showVal val="1"/>
            </c:dLbl>
            <c:dLbl>
              <c:idx val="1"/>
              <c:layout>
                <c:manualLayout>
                  <c:x val="-3.5242290748898709E-2"/>
                  <c:y val="-4.3993231810491515E-2"/>
                </c:manualLayout>
              </c:layout>
              <c:showVal val="1"/>
            </c:dLbl>
            <c:dLbl>
              <c:idx val="2"/>
              <c:layout>
                <c:manualLayout>
                  <c:x val="-3.7200195790504292E-2"/>
                  <c:y val="-4.0609137055837713E-2"/>
                </c:manualLayout>
              </c:layout>
              <c:showVal val="1"/>
            </c:dLbl>
            <c:dLbl>
              <c:idx val="3"/>
              <c:layout>
                <c:manualLayout>
                  <c:x val="-3.7200195790504292E-2"/>
                  <c:y val="-4.7377326565143811E-2"/>
                </c:manualLayout>
              </c:layout>
              <c:showVal val="1"/>
            </c:dLbl>
            <c:dLbl>
              <c:idx val="4"/>
              <c:layout>
                <c:manualLayout>
                  <c:x val="-3.5242290748898605E-2"/>
                  <c:y val="-4.0609137055837713E-2"/>
                </c:manualLayout>
              </c:layout>
              <c:showVal val="1"/>
            </c:dLbl>
            <c:dLbl>
              <c:idx val="5"/>
              <c:layout>
                <c:manualLayout>
                  <c:x val="-3.5242290748898709E-2"/>
                  <c:y val="-4.0609137055837713E-2"/>
                </c:manualLayout>
              </c:layout>
              <c:showVal val="1"/>
            </c:dLbl>
            <c:dLbl>
              <c:idx val="6"/>
              <c:layout>
                <c:manualLayout>
                  <c:x val="-3.5242290748898709E-2"/>
                  <c:y val="-3.7225042301184612E-2"/>
                </c:manualLayout>
              </c:layout>
              <c:showVal val="1"/>
            </c:dLbl>
            <c:dLbl>
              <c:idx val="7"/>
              <c:layout>
                <c:manualLayout>
                  <c:x val="-7.6103500761035003E-3"/>
                  <c:y val="-3.0456852791878156E-2"/>
                </c:manualLayout>
              </c:layout>
              <c:showVal val="1"/>
            </c:dLbl>
            <c:txPr>
              <a:bodyPr/>
              <a:lstStyle/>
              <a:p>
                <a:pPr>
                  <a:defRPr sz="1600" b="1">
                    <a:solidFill>
                      <a:schemeClr val="accent3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numRef>
              <c:f>'общий график'!$C$2:$L$2</c:f>
              <c:numCache>
                <c:formatCode>General</c:formatCod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2014</c:v>
                </c:pt>
                <c:pt idx="9">
                  <c:v>2017</c:v>
                </c:pt>
              </c:numCache>
            </c:numRef>
          </c:cat>
          <c:val>
            <c:numRef>
              <c:f>'общий график'!$C$5:$L$5</c:f>
              <c:numCache>
                <c:formatCode>0%</c:formatCode>
                <c:ptCount val="10"/>
                <c:pt idx="0">
                  <c:v>0.48000000000000032</c:v>
                </c:pt>
                <c:pt idx="1">
                  <c:v>0.51</c:v>
                </c:pt>
                <c:pt idx="2">
                  <c:v>0.56999999999999995</c:v>
                </c:pt>
                <c:pt idx="3">
                  <c:v>0.62000000000000077</c:v>
                </c:pt>
                <c:pt idx="4">
                  <c:v>0.67148448605345246</c:v>
                </c:pt>
                <c:pt idx="5">
                  <c:v>0.68461105305933001</c:v>
                </c:pt>
                <c:pt idx="6">
                  <c:v>0.70000000000000062</c:v>
                </c:pt>
                <c:pt idx="7">
                  <c:v>0.71000000000000063</c:v>
                </c:pt>
                <c:pt idx="8">
                  <c:v>0.69000000000000061</c:v>
                </c:pt>
                <c:pt idx="9">
                  <c:v>0.73871819714728015</c:v>
                </c:pt>
              </c:numCache>
            </c:numRef>
          </c:val>
        </c:ser>
        <c:ser>
          <c:idx val="3"/>
          <c:order val="3"/>
          <c:tx>
            <c:strRef>
              <c:f>'общий график'!$B$6</c:f>
              <c:strCache>
                <c:ptCount val="1"/>
                <c:pt idx="0">
                  <c:v>Корпоративная социальная ответственность и устойчивое развитие</c:v>
                </c:pt>
              </c:strCache>
            </c:strRef>
          </c:tx>
          <c:spPr>
            <a:ln>
              <a:prstDash val="dash"/>
            </a:ln>
          </c:spPr>
          <c:marker>
            <c:symbol val="circle"/>
            <c:size val="7"/>
          </c:marker>
          <c:dLbls>
            <c:dLbl>
              <c:idx val="0"/>
              <c:layout>
                <c:manualLayout>
                  <c:x val="-3.1326480665687668E-2"/>
                  <c:y val="4.0609137055837713E-2"/>
                </c:manualLayout>
              </c:layout>
              <c:showVal val="1"/>
            </c:dLbl>
            <c:dLbl>
              <c:idx val="1"/>
              <c:layout>
                <c:manualLayout>
                  <c:x val="-3.5242290748898709E-2"/>
                  <c:y val="4.0609137055837713E-2"/>
                </c:manualLayout>
              </c:layout>
              <c:showVal val="1"/>
            </c:dLbl>
            <c:dLbl>
              <c:idx val="2"/>
              <c:layout>
                <c:manualLayout>
                  <c:x val="-2.9368575624082207E-2"/>
                  <c:y val="4.0609137055837713E-2"/>
                </c:manualLayout>
              </c:layout>
              <c:showVal val="1"/>
            </c:dLbl>
            <c:dLbl>
              <c:idx val="3"/>
              <c:layout>
                <c:manualLayout>
                  <c:x val="-2.3494860499265802E-2"/>
                  <c:y val="2.7072758037225308E-2"/>
                </c:manualLayout>
              </c:layout>
              <c:showVal val="1"/>
            </c:dLbl>
            <c:dLbl>
              <c:idx val="4"/>
              <c:layout>
                <c:manualLayout>
                  <c:x val="-3.5242290748898605E-2"/>
                  <c:y val="3.0456852791878111E-2"/>
                </c:manualLayout>
              </c:layout>
              <c:showVal val="1"/>
            </c:dLbl>
            <c:dLbl>
              <c:idx val="5"/>
              <c:layout>
                <c:manualLayout>
                  <c:x val="-3.5242290748898709E-2"/>
                  <c:y val="3.0456852791878201E-2"/>
                </c:manualLayout>
              </c:layout>
              <c:showVal val="1"/>
            </c:dLbl>
            <c:dLbl>
              <c:idx val="6"/>
              <c:layout>
                <c:manualLayout>
                  <c:x val="-3.5242290748898709E-2"/>
                  <c:y val="2.7072758037225308E-2"/>
                </c:manualLayout>
              </c:layout>
              <c:showVal val="1"/>
            </c:dLbl>
            <c:dLbl>
              <c:idx val="7"/>
              <c:layout>
                <c:manualLayout>
                  <c:x val="-6.0882800608828072E-3"/>
                  <c:y val="2.3688663282571912E-2"/>
                </c:manualLayout>
              </c:layout>
              <c:showVal val="1"/>
            </c:dLbl>
            <c:dLbl>
              <c:idx val="9"/>
              <c:layout>
                <c:manualLayout>
                  <c:x val="0"/>
                  <c:y val="1.6920473773265693E-2"/>
                </c:manualLayout>
              </c:layout>
              <c:showVal val="1"/>
            </c:dLbl>
            <c:txPr>
              <a:bodyPr/>
              <a:lstStyle/>
              <a:p>
                <a:pPr>
                  <a:defRPr sz="1600" b="1">
                    <a:solidFill>
                      <a:schemeClr val="accent4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numRef>
              <c:f>'общий график'!$C$2:$L$2</c:f>
              <c:numCache>
                <c:formatCode>General</c:formatCod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2014</c:v>
                </c:pt>
                <c:pt idx="9">
                  <c:v>2017</c:v>
                </c:pt>
              </c:numCache>
            </c:numRef>
          </c:cat>
          <c:val>
            <c:numRef>
              <c:f>'общий график'!$C$6:$L$6</c:f>
              <c:numCache>
                <c:formatCode>0%</c:formatCode>
                <c:ptCount val="10"/>
                <c:pt idx="0">
                  <c:v>0.32000000000000045</c:v>
                </c:pt>
                <c:pt idx="1">
                  <c:v>0.30000000000000032</c:v>
                </c:pt>
                <c:pt idx="2">
                  <c:v>0.36000000000000032</c:v>
                </c:pt>
                <c:pt idx="3">
                  <c:v>0.39000000000000046</c:v>
                </c:pt>
                <c:pt idx="4">
                  <c:v>0.46233995584989013</c:v>
                </c:pt>
                <c:pt idx="5">
                  <c:v>0.45733333333333326</c:v>
                </c:pt>
                <c:pt idx="6">
                  <c:v>0.48000000000000032</c:v>
                </c:pt>
                <c:pt idx="7">
                  <c:v>0.49000000000000032</c:v>
                </c:pt>
                <c:pt idx="8">
                  <c:v>0.49000000000000032</c:v>
                </c:pt>
                <c:pt idx="9">
                  <c:v>0.57428571428571462</c:v>
                </c:pt>
              </c:numCache>
            </c:numRef>
          </c:val>
        </c:ser>
        <c:dLbls/>
        <c:marker val="1"/>
        <c:axId val="82225024"/>
        <c:axId val="82226560"/>
      </c:lineChart>
      <c:catAx>
        <c:axId val="82225024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2226560"/>
        <c:crosses val="autoZero"/>
        <c:auto val="1"/>
        <c:lblAlgn val="ctr"/>
        <c:lblOffset val="100"/>
      </c:catAx>
      <c:valAx>
        <c:axId val="82226560"/>
        <c:scaling>
          <c:orientation val="minMax"/>
          <c:max val="0.8"/>
          <c:min val="0.2"/>
        </c:scaling>
        <c:axPos val="l"/>
        <c:numFmt formatCode="0%" sourceLinked="1"/>
        <c:maj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2225024"/>
        <c:crosses val="autoZero"/>
        <c:crossBetween val="between"/>
        <c:majorUnit val="0.1"/>
      </c:valAx>
      <c:spPr>
        <a:noFill/>
        <a:ln w="25400">
          <a:noFill/>
        </a:ln>
      </c:spPr>
    </c:plotArea>
    <c:legend>
      <c:legendPos val="b"/>
      <c:legendEntry>
        <c:idx val="0"/>
        <c:txPr>
          <a:bodyPr/>
          <a:lstStyle/>
          <a:p>
            <a:pPr>
              <a:defRPr sz="105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05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05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05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ayout/>
      <c:txPr>
        <a:bodyPr/>
        <a:lstStyle/>
        <a:p>
          <a:pPr>
            <a:defRPr sz="10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spPr>
    <a:ln>
      <a:noFill/>
    </a:ln>
  </c:sp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0.22211603357272883"/>
          <c:y val="0.14929114559209897"/>
          <c:w val="0.51889376985770885"/>
          <c:h val="0.71197822494410945"/>
        </c:manualLayout>
      </c:layout>
      <c:radarChart>
        <c:radarStyle val="filled"/>
        <c:ser>
          <c:idx val="1"/>
          <c:order val="0"/>
          <c:tx>
            <c:strRef>
              <c:f>'[Таблица.xlsx]По выборкам'!$A$4</c:f>
              <c:strCache>
                <c:ptCount val="1"/>
                <c:pt idx="0">
                  <c:v>В целом по выборке</c:v>
                </c:pt>
              </c:strCache>
            </c:strRef>
          </c:tx>
          <c:spPr>
            <a:solidFill>
              <a:schemeClr val="accent1"/>
            </a:solidFill>
          </c:spPr>
          <c:dLbls>
            <c:dLbl>
              <c:idx val="0"/>
              <c:layout>
                <c:manualLayout>
                  <c:x val="3.9580566803512476E-2"/>
                  <c:y val="7.7405142261552748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B1F-48A3-AE95-072B1274C878}"/>
                </c:ext>
              </c:extLst>
            </c:dLbl>
            <c:dLbl>
              <c:idx val="1"/>
              <c:layout>
                <c:manualLayout>
                  <c:x val="-3.0463000196384649E-2"/>
                  <c:y val="1.3300169036857424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B1F-48A3-AE95-072B1274C878}"/>
                </c:ext>
              </c:extLst>
            </c:dLbl>
            <c:dLbl>
              <c:idx val="2"/>
              <c:layout>
                <c:manualLayout>
                  <c:x val="8.3387494973488231E-3"/>
                  <c:y val="-5.3540378428758875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B1F-48A3-AE95-072B1274C878}"/>
                </c:ext>
              </c:extLst>
            </c:dLbl>
            <c:dLbl>
              <c:idx val="3"/>
              <c:layout>
                <c:manualLayout>
                  <c:x val="7.7917802502501562E-2"/>
                  <c:y val="7.9549212775979396E-3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B1F-48A3-AE95-072B1274C87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solidFill>
                      <a:schemeClr val="tx2"/>
                    </a:solidFill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'[Таблица.xlsx]По выборкам'!$B$3:$E$3</c:f>
              <c:strCache>
                <c:ptCount val="4"/>
                <c:pt idx="0">
                  <c:v>Обеспечение прав акционеров</c:v>
                </c:pt>
                <c:pt idx="1">
                  <c:v>Деятельность органов управления и контроля</c:v>
                </c:pt>
                <c:pt idx="2">
                  <c:v>Раскрытие информации</c:v>
                </c:pt>
                <c:pt idx="3">
                  <c:v>КСО и устойчивое развитие</c:v>
                </c:pt>
              </c:strCache>
            </c:strRef>
          </c:cat>
          <c:val>
            <c:numRef>
              <c:f>'[Таблица.xlsx]По выборкам'!$B$4:$E$4</c:f>
              <c:numCache>
                <c:formatCode>0%</c:formatCode>
                <c:ptCount val="4"/>
                <c:pt idx="0">
                  <c:v>0.58044444444444432</c:v>
                </c:pt>
                <c:pt idx="1">
                  <c:v>0.61907371167645164</c:v>
                </c:pt>
                <c:pt idx="2">
                  <c:v>0.73788530148901765</c:v>
                </c:pt>
                <c:pt idx="3">
                  <c:v>0.57047619047619069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8B1F-48A3-AE95-072B1274C878}"/>
            </c:ext>
          </c:extLst>
        </c:ser>
        <c:ser>
          <c:idx val="0"/>
          <c:order val="1"/>
          <c:tx>
            <c:strRef>
              <c:f>'[Таблица.xlsx]По выборкам'!$A$6</c:f>
              <c:strCache>
                <c:ptCount val="1"/>
                <c:pt idx="0">
                  <c:v>Госкомпании</c:v>
                </c:pt>
              </c:strCache>
            </c:strRef>
          </c:tx>
          <c:spPr>
            <a:solidFill>
              <a:schemeClr val="accent2"/>
            </a:solidFill>
            <a:ln w="25400">
              <a:noFill/>
            </a:ln>
          </c:spPr>
          <c:dLbls>
            <c:dLbl>
              <c:idx val="0"/>
              <c:layout>
                <c:manualLayout>
                  <c:x val="-3.5258643262603695E-2"/>
                  <c:y val="7.4245931924247555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B1F-48A3-AE95-072B1274C878}"/>
                </c:ext>
              </c:extLst>
            </c:dLbl>
            <c:dLbl>
              <c:idx val="1"/>
              <c:layout>
                <c:manualLayout>
                  <c:x val="-2.9691489063245209E-2"/>
                  <c:y val="-3.7122965962123791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B1F-48A3-AE95-072B1274C878}"/>
                </c:ext>
              </c:extLst>
            </c:dLbl>
            <c:dLbl>
              <c:idx val="2"/>
              <c:layout>
                <c:manualLayout>
                  <c:x val="-2.9691489063245209E-2"/>
                  <c:y val="-7.4245931924247555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B1F-48A3-AE95-072B1274C878}"/>
                </c:ext>
              </c:extLst>
            </c:dLbl>
            <c:dLbl>
              <c:idx val="3"/>
              <c:layout>
                <c:manualLayout>
                  <c:x val="2.5980052930339559E-2"/>
                  <c:y val="-1.5909842555195879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B1F-48A3-AE95-072B1274C87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solidFill>
                      <a:schemeClr val="accent2"/>
                    </a:solidFill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'[Таблица.xlsx]По выборкам'!$B$3:$E$3</c:f>
              <c:strCache>
                <c:ptCount val="4"/>
                <c:pt idx="0">
                  <c:v>Обеспечение прав акционеров</c:v>
                </c:pt>
                <c:pt idx="1">
                  <c:v>Деятельность органов управления и контроля</c:v>
                </c:pt>
                <c:pt idx="2">
                  <c:v>Раскрытие информации</c:v>
                </c:pt>
                <c:pt idx="3">
                  <c:v>КСО и устойчивое развитие</c:v>
                </c:pt>
              </c:strCache>
            </c:strRef>
          </c:cat>
          <c:val>
            <c:numRef>
              <c:f>'[Таблица.xlsx]По выборкам'!$B$6:$E$6</c:f>
              <c:numCache>
                <c:formatCode>0%</c:formatCode>
                <c:ptCount val="4"/>
                <c:pt idx="0">
                  <c:v>0.57592592592592551</c:v>
                </c:pt>
                <c:pt idx="1">
                  <c:v>0.55521541950113384</c:v>
                </c:pt>
                <c:pt idx="2">
                  <c:v>0.64383262076760528</c:v>
                </c:pt>
                <c:pt idx="3">
                  <c:v>0.6428571428571429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8B1F-48A3-AE95-072B1274C878}"/>
            </c:ext>
          </c:extLst>
        </c:ser>
        <c:dLbls/>
        <c:axId val="65759488"/>
        <c:axId val="65769472"/>
      </c:radarChart>
      <c:catAx>
        <c:axId val="65759488"/>
        <c:scaling>
          <c:orientation val="minMax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65769472"/>
        <c:crosses val="autoZero"/>
        <c:auto val="1"/>
        <c:lblAlgn val="ctr"/>
        <c:lblOffset val="100"/>
      </c:catAx>
      <c:valAx>
        <c:axId val="65769472"/>
        <c:scaling>
          <c:orientation val="minMax"/>
          <c:max val="1"/>
        </c:scaling>
        <c:delete val="1"/>
        <c:axPos val="l"/>
        <c:majorGridlines>
          <c:spPr>
            <a:ln w="12700">
              <a:prstDash val="sysDash"/>
            </a:ln>
          </c:spPr>
        </c:majorGridlines>
        <c:numFmt formatCode="0%" sourceLinked="1"/>
        <c:majorTickMark val="none"/>
        <c:tickLblPos val="none"/>
        <c:crossAx val="65759488"/>
        <c:crosses val="autoZero"/>
        <c:crossBetween val="between"/>
        <c:majorUnit val="1"/>
        <c:minorUnit val="1"/>
      </c:valAx>
    </c:plotArea>
    <c:legend>
      <c:legendPos val="r"/>
      <c:layout>
        <c:manualLayout>
          <c:xMode val="edge"/>
          <c:yMode val="edge"/>
          <c:x val="0.70843096536009897"/>
          <c:y val="0.74081384064434463"/>
          <c:w val="0.23586366580008042"/>
          <c:h val="0.18644790424362712"/>
        </c:manualLayout>
      </c:layout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</c:chart>
  <c:spPr>
    <a:ln>
      <a:noFill/>
    </a:ln>
  </c:spPr>
  <c:txPr>
    <a:bodyPr/>
    <a:lstStyle/>
    <a:p>
      <a:pPr>
        <a:defRPr>
          <a:latin typeface="Tahoma" pitchFamily="34" charset="0"/>
          <a:ea typeface="Tahoma" pitchFamily="34" charset="0"/>
          <a:cs typeface="Tahoma" pitchFamily="34" charset="0"/>
        </a:defRPr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0.22211603357272852"/>
          <c:y val="0.14929114559209847"/>
          <c:w val="0.51889376985770963"/>
          <c:h val="0.71197822494410878"/>
        </c:manualLayout>
      </c:layout>
      <c:radarChart>
        <c:radarStyle val="filled"/>
        <c:ser>
          <c:idx val="1"/>
          <c:order val="0"/>
          <c:tx>
            <c:strRef>
              <c:f>'[Таблица.xlsx]По выборкам'!$A$7</c:f>
              <c:strCache>
                <c:ptCount val="1"/>
                <c:pt idx="0">
                  <c:v>Публичные госкомпании</c:v>
                </c:pt>
              </c:strCache>
            </c:strRef>
          </c:tx>
          <c:spPr>
            <a:solidFill>
              <a:schemeClr val="accent1"/>
            </a:solidFill>
          </c:spPr>
          <c:dLbls>
            <c:dLbl>
              <c:idx val="0"/>
              <c:layout>
                <c:manualLayout>
                  <c:x val="4.3292002936418154E-2"/>
                  <c:y val="5.3540378428758958E-2"/>
                </c:manualLayout>
              </c:layout>
              <c:showVal val="1"/>
            </c:dLbl>
            <c:dLbl>
              <c:idx val="1"/>
              <c:layout>
                <c:manualLayout>
                  <c:x val="-1.1905819531856402E-2"/>
                  <c:y val="-7.912954370070455E-3"/>
                </c:manualLayout>
              </c:layout>
              <c:showVal val="1"/>
            </c:dLbl>
            <c:dLbl>
              <c:idx val="2"/>
              <c:layout>
                <c:manualLayout>
                  <c:x val="8.3387494973488109E-3"/>
                  <c:y val="-5.3540378428758958E-2"/>
                </c:manualLayout>
              </c:layout>
              <c:showVal val="1"/>
            </c:dLbl>
            <c:dLbl>
              <c:idx val="3"/>
              <c:layout>
                <c:manualLayout>
                  <c:x val="4.8226313439256353E-2"/>
                  <c:y val="-6.8942651072515473E-2"/>
                </c:manualLayout>
              </c:layout>
              <c:showVal val="1"/>
            </c:dLbl>
            <c:txPr>
              <a:bodyPr/>
              <a:lstStyle/>
              <a:p>
                <a:pPr>
                  <a:defRPr sz="1600" b="1">
                    <a:solidFill>
                      <a:schemeClr val="accent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'[Таблица.xlsx]По выборкам'!$B$3:$E$3</c:f>
              <c:strCache>
                <c:ptCount val="4"/>
                <c:pt idx="0">
                  <c:v>Обеспечение прав акционеров</c:v>
                </c:pt>
                <c:pt idx="1">
                  <c:v>Деятельность органов управления и контроля</c:v>
                </c:pt>
                <c:pt idx="2">
                  <c:v>Раскрытие информации</c:v>
                </c:pt>
                <c:pt idx="3">
                  <c:v>КСО и устойчивое развитие</c:v>
                </c:pt>
              </c:strCache>
            </c:strRef>
          </c:cat>
          <c:val>
            <c:numRef>
              <c:f>'[Таблица.xlsx]По выборкам'!$B$7:$E$7</c:f>
              <c:numCache>
                <c:formatCode>0%</c:formatCode>
                <c:ptCount val="4"/>
                <c:pt idx="0">
                  <c:v>0.8606060606060606</c:v>
                </c:pt>
                <c:pt idx="1">
                  <c:v>0.82251082251082264</c:v>
                </c:pt>
                <c:pt idx="2">
                  <c:v>0.88047927304893259</c:v>
                </c:pt>
                <c:pt idx="3">
                  <c:v>0.97402597402597413</c:v>
                </c:pt>
              </c:numCache>
            </c:numRef>
          </c:val>
        </c:ser>
        <c:ser>
          <c:idx val="0"/>
          <c:order val="1"/>
          <c:tx>
            <c:strRef>
              <c:f>'[Таблица.xlsx]По выборкам'!$A$8</c:f>
              <c:strCache>
                <c:ptCount val="1"/>
                <c:pt idx="0">
                  <c:v>Непубличные госкомпании</c:v>
                </c:pt>
              </c:strCache>
            </c:strRef>
          </c:tx>
          <c:spPr>
            <a:solidFill>
              <a:schemeClr val="accent2"/>
            </a:solidFill>
            <a:ln w="25400">
              <a:noFill/>
            </a:ln>
          </c:spPr>
          <c:dLbls>
            <c:dLbl>
              <c:idx val="0"/>
              <c:layout>
                <c:manualLayout>
                  <c:x val="-9.2785903322641309E-3"/>
                  <c:y val="5.3032808517319584E-2"/>
                </c:manualLayout>
              </c:layout>
              <c:showVal val="1"/>
            </c:dLbl>
            <c:dLbl>
              <c:idx val="1"/>
              <c:layout>
                <c:manualLayout>
                  <c:x val="-2.9691489063245209E-2"/>
                  <c:y val="-3.7122965962123729E-2"/>
                </c:manualLayout>
              </c:layout>
              <c:showVal val="1"/>
            </c:dLbl>
            <c:dLbl>
              <c:idx val="2"/>
              <c:layout>
                <c:manualLayout>
                  <c:x val="-2.9691489063245209E-2"/>
                  <c:y val="-7.4245931924247457E-2"/>
                </c:manualLayout>
              </c:layout>
              <c:showVal val="1"/>
            </c:dLbl>
            <c:dLbl>
              <c:idx val="3"/>
              <c:layout>
                <c:manualLayout>
                  <c:x val="2.5980052930339559E-2"/>
                  <c:y val="-1.5909842555195879E-2"/>
                </c:manualLayout>
              </c:layout>
              <c:showVal val="1"/>
            </c:dLbl>
            <c:txPr>
              <a:bodyPr/>
              <a:lstStyle/>
              <a:p>
                <a:pPr>
                  <a:defRPr sz="1600" b="1">
                    <a:solidFill>
                      <a:srgbClr val="9E3A38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'[Таблица.xlsx]По выборкам'!$B$3:$E$3</c:f>
              <c:strCache>
                <c:ptCount val="4"/>
                <c:pt idx="0">
                  <c:v>Обеспечение прав акционеров</c:v>
                </c:pt>
                <c:pt idx="1">
                  <c:v>Деятельность органов управления и контроля</c:v>
                </c:pt>
                <c:pt idx="2">
                  <c:v>Раскрытие информации</c:v>
                </c:pt>
                <c:pt idx="3">
                  <c:v>КСО и устойчивое развитие</c:v>
                </c:pt>
              </c:strCache>
            </c:strRef>
          </c:cat>
          <c:val>
            <c:numRef>
              <c:f>'[Таблица.xlsx]По выборкам'!$B$8:$E$8</c:f>
              <c:numCache>
                <c:formatCode>0%</c:formatCode>
                <c:ptCount val="4"/>
                <c:pt idx="0">
                  <c:v>0.47733333333333333</c:v>
                </c:pt>
                <c:pt idx="1">
                  <c:v>0.44936507936507952</c:v>
                </c:pt>
                <c:pt idx="2">
                  <c:v>0.54262125902992775</c:v>
                </c:pt>
                <c:pt idx="3">
                  <c:v>0.52571428571428558</c:v>
                </c:pt>
              </c:numCache>
            </c:numRef>
          </c:val>
        </c:ser>
        <c:dLbls/>
        <c:axId val="64960000"/>
        <c:axId val="64961536"/>
      </c:radarChart>
      <c:catAx>
        <c:axId val="64960000"/>
        <c:scaling>
          <c:orientation val="minMax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64961536"/>
        <c:crosses val="autoZero"/>
        <c:auto val="1"/>
        <c:lblAlgn val="ctr"/>
        <c:lblOffset val="100"/>
      </c:catAx>
      <c:valAx>
        <c:axId val="64961536"/>
        <c:scaling>
          <c:orientation val="minMax"/>
          <c:max val="1"/>
        </c:scaling>
        <c:delete val="1"/>
        <c:axPos val="l"/>
        <c:majorGridlines>
          <c:spPr>
            <a:ln w="12700">
              <a:prstDash val="sysDash"/>
            </a:ln>
          </c:spPr>
        </c:majorGridlines>
        <c:numFmt formatCode="0%" sourceLinked="1"/>
        <c:majorTickMark val="none"/>
        <c:tickLblPos val="none"/>
        <c:crossAx val="64960000"/>
        <c:crosses val="autoZero"/>
        <c:crossBetween val="between"/>
        <c:majorUnit val="1"/>
        <c:minorUnit val="1"/>
      </c:valAx>
    </c:plotArea>
    <c:legend>
      <c:legendPos val="r"/>
      <c:layout>
        <c:manualLayout>
          <c:xMode val="edge"/>
          <c:yMode val="edge"/>
          <c:x val="0.70843096536009897"/>
          <c:y val="0.74081384064434463"/>
          <c:w val="0.23586366580008042"/>
          <c:h val="0.18644790424362695"/>
        </c:manualLayout>
      </c:layout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</c:chart>
  <c:spPr>
    <a:ln>
      <a:noFill/>
    </a:ln>
  </c:spPr>
  <c:txPr>
    <a:bodyPr/>
    <a:lstStyle/>
    <a:p>
      <a:pPr>
        <a:defRPr>
          <a:latin typeface="Tahoma" pitchFamily="34" charset="0"/>
          <a:ea typeface="Tahoma" pitchFamily="34" charset="0"/>
          <a:cs typeface="Tahoma" pitchFamily="34" charset="0"/>
        </a:defRPr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'[Диаграммы.xlsx]2014-2017'!$B$2</c:f>
              <c:strCache>
                <c:ptCount val="1"/>
                <c:pt idx="0">
                  <c:v>2014</c:v>
                </c:pt>
              </c:strCache>
            </c:strRef>
          </c:tx>
          <c:dLbls>
            <c:txPr>
              <a:bodyPr/>
              <a:lstStyle/>
              <a:p>
                <a:pPr>
                  <a:defRPr sz="1600" b="1">
                    <a:solidFill>
                      <a:schemeClr val="accent1"/>
                    </a:solidFill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'[Диаграммы.xlsx]2014-2017'!$A$3:$A$5</c:f>
              <c:strCache>
                <c:ptCount val="3"/>
                <c:pt idx="0">
                  <c:v>В целом по выборке</c:v>
                </c:pt>
                <c:pt idx="1">
                  <c:v>Компаниии, имеющие листинг</c:v>
                </c:pt>
                <c:pt idx="2">
                  <c:v>Госкомпании</c:v>
                </c:pt>
              </c:strCache>
            </c:strRef>
          </c:cat>
          <c:val>
            <c:numRef>
              <c:f>'[Диаграммы.xlsx]2014-2017'!$B$3:$B$5</c:f>
              <c:numCache>
                <c:formatCode>0%</c:formatCode>
                <c:ptCount val="3"/>
                <c:pt idx="0">
                  <c:v>0.56000000000000005</c:v>
                </c:pt>
                <c:pt idx="1">
                  <c:v>0.60000000000000064</c:v>
                </c:pt>
                <c:pt idx="2">
                  <c:v>0.59459459459459463</c:v>
                </c:pt>
              </c:numCache>
            </c:numRef>
          </c:val>
        </c:ser>
        <c:ser>
          <c:idx val="1"/>
          <c:order val="1"/>
          <c:tx>
            <c:strRef>
              <c:f>'[Диаграммы.xlsx]2014-2017'!$C$2</c:f>
              <c:strCache>
                <c:ptCount val="1"/>
                <c:pt idx="0">
                  <c:v>2017</c:v>
                </c:pt>
              </c:strCache>
            </c:strRef>
          </c:tx>
          <c:dLbls>
            <c:txPr>
              <a:bodyPr/>
              <a:lstStyle/>
              <a:p>
                <a:pPr>
                  <a:defRPr sz="1600" b="1">
                    <a:solidFill>
                      <a:schemeClr val="accent2"/>
                    </a:solidFill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'[Диаграммы.xlsx]2014-2017'!$A$3:$A$5</c:f>
              <c:strCache>
                <c:ptCount val="3"/>
                <c:pt idx="0">
                  <c:v>В целом по выборке</c:v>
                </c:pt>
                <c:pt idx="1">
                  <c:v>Компаниии, имеющие листинг</c:v>
                </c:pt>
                <c:pt idx="2">
                  <c:v>Госкомпании</c:v>
                </c:pt>
              </c:strCache>
            </c:strRef>
          </c:cat>
          <c:val>
            <c:numRef>
              <c:f>'[Диаграммы.xlsx]2014-2017'!$C$3:$C$5</c:f>
              <c:numCache>
                <c:formatCode>0%</c:formatCode>
                <c:ptCount val="3"/>
                <c:pt idx="0">
                  <c:v>0.58399999999999996</c:v>
                </c:pt>
                <c:pt idx="1">
                  <c:v>0.65578231292517108</c:v>
                </c:pt>
                <c:pt idx="2">
                  <c:v>0.59074074074074057</c:v>
                </c:pt>
              </c:numCache>
            </c:numRef>
          </c:val>
        </c:ser>
        <c:dLbls>
          <c:showVal val="1"/>
        </c:dLbls>
        <c:axId val="60952960"/>
        <c:axId val="60954496"/>
      </c:barChart>
      <c:catAx>
        <c:axId val="60952960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60954496"/>
        <c:crosses val="autoZero"/>
        <c:auto val="1"/>
        <c:lblAlgn val="ctr"/>
        <c:lblOffset val="100"/>
      </c:catAx>
      <c:valAx>
        <c:axId val="60954496"/>
        <c:scaling>
          <c:orientation val="minMax"/>
          <c:min val="0"/>
        </c:scaling>
        <c:delete val="1"/>
        <c:axPos val="l"/>
        <c:numFmt formatCode="0%" sourceLinked="1"/>
        <c:tickLblPos val="none"/>
        <c:crossAx val="60952960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</c:chart>
  <c:spPr>
    <a:ln>
      <a:noFill/>
    </a:ln>
  </c:spPr>
  <c:txPr>
    <a:bodyPr/>
    <a:lstStyle/>
    <a:p>
      <a:pPr>
        <a:defRPr>
          <a:latin typeface="Tahoma" pitchFamily="34" charset="0"/>
          <a:ea typeface="Tahoma" pitchFamily="34" charset="0"/>
          <a:cs typeface="Tahoma" pitchFamily="34" charset="0"/>
        </a:defRPr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'[Диаграммы.xlsx]2014-2017'!$B$2</c:f>
              <c:strCache>
                <c:ptCount val="1"/>
                <c:pt idx="0">
                  <c:v>2014</c:v>
                </c:pt>
              </c:strCache>
            </c:strRef>
          </c:tx>
          <c:dLbls>
            <c:txPr>
              <a:bodyPr/>
              <a:lstStyle/>
              <a:p>
                <a:pPr>
                  <a:defRPr sz="1600" b="1">
                    <a:solidFill>
                      <a:schemeClr val="accent1"/>
                    </a:solidFill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'[Диаграммы.xlsx]2014-2017'!$A$3:$A$5</c:f>
              <c:strCache>
                <c:ptCount val="3"/>
                <c:pt idx="0">
                  <c:v>В целом по выборке</c:v>
                </c:pt>
                <c:pt idx="1">
                  <c:v>Компаниии, имеющие листинг</c:v>
                </c:pt>
                <c:pt idx="2">
                  <c:v>Госкомпании</c:v>
                </c:pt>
              </c:strCache>
            </c:strRef>
          </c:cat>
          <c:val>
            <c:numRef>
              <c:f>'[Диаграммы.xlsx]2014-2017'!$B$7:$B$9</c:f>
              <c:numCache>
                <c:formatCode>0%</c:formatCode>
                <c:ptCount val="3"/>
                <c:pt idx="0">
                  <c:v>0.60000000000000064</c:v>
                </c:pt>
                <c:pt idx="1">
                  <c:v>0.67000000000000093</c:v>
                </c:pt>
                <c:pt idx="2">
                  <c:v>0.62676962676962744</c:v>
                </c:pt>
              </c:numCache>
            </c:numRef>
          </c:val>
        </c:ser>
        <c:ser>
          <c:idx val="1"/>
          <c:order val="1"/>
          <c:tx>
            <c:strRef>
              <c:f>'[Диаграммы.xlsx]2014-2017'!$C$2</c:f>
              <c:strCache>
                <c:ptCount val="1"/>
                <c:pt idx="0">
                  <c:v>2017</c:v>
                </c:pt>
              </c:strCache>
            </c:strRef>
          </c:tx>
          <c:dLbls>
            <c:txPr>
              <a:bodyPr/>
              <a:lstStyle/>
              <a:p>
                <a:pPr>
                  <a:defRPr sz="1600" b="1">
                    <a:solidFill>
                      <a:schemeClr val="accent2"/>
                    </a:solidFill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'[Диаграммы.xlsx]2014-2017'!$A$3:$A$5</c:f>
              <c:strCache>
                <c:ptCount val="3"/>
                <c:pt idx="0">
                  <c:v>В целом по выборке</c:v>
                </c:pt>
                <c:pt idx="1">
                  <c:v>Компаниии, имеющие листинг</c:v>
                </c:pt>
                <c:pt idx="2">
                  <c:v>Госкомпании</c:v>
                </c:pt>
              </c:strCache>
            </c:strRef>
          </c:cat>
          <c:val>
            <c:numRef>
              <c:f>'[Диаграммы.xlsx]2014-2017'!$C$7:$C$9</c:f>
              <c:numCache>
                <c:formatCode>0%</c:formatCode>
                <c:ptCount val="3"/>
                <c:pt idx="0">
                  <c:v>0.62262665796912486</c:v>
                </c:pt>
                <c:pt idx="1">
                  <c:v>0.69241982507288624</c:v>
                </c:pt>
                <c:pt idx="2">
                  <c:v>0.56337868480725528</c:v>
                </c:pt>
              </c:numCache>
            </c:numRef>
          </c:val>
        </c:ser>
        <c:dLbls>
          <c:showVal val="1"/>
        </c:dLbls>
        <c:axId val="61001088"/>
        <c:axId val="61002880"/>
      </c:barChart>
      <c:catAx>
        <c:axId val="61001088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61002880"/>
        <c:crosses val="autoZero"/>
        <c:auto val="1"/>
        <c:lblAlgn val="ctr"/>
        <c:lblOffset val="100"/>
      </c:catAx>
      <c:valAx>
        <c:axId val="61002880"/>
        <c:scaling>
          <c:orientation val="minMax"/>
          <c:min val="0"/>
        </c:scaling>
        <c:delete val="1"/>
        <c:axPos val="l"/>
        <c:numFmt formatCode="0%" sourceLinked="1"/>
        <c:tickLblPos val="none"/>
        <c:crossAx val="61001088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</c:chart>
  <c:spPr>
    <a:ln>
      <a:noFill/>
    </a:ln>
  </c:spPr>
  <c:txPr>
    <a:bodyPr/>
    <a:lstStyle/>
    <a:p>
      <a:pPr>
        <a:defRPr>
          <a:latin typeface="Tahoma" pitchFamily="34" charset="0"/>
          <a:ea typeface="Tahoma" pitchFamily="34" charset="0"/>
          <a:cs typeface="Tahoma" pitchFamily="34" charset="0"/>
        </a:defRPr>
      </a:pPr>
      <a:endParaRPr lang="ru-RU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4813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1276" y="1"/>
            <a:ext cx="2944813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06023E1-46C8-4A7D-9B53-86999C12778A}" type="datetimeFigureOut">
              <a:rPr lang="ru-RU"/>
              <a:pPr>
                <a:defRPr/>
              </a:pPr>
              <a:t>21.05.2019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711"/>
            <a:ext cx="2944813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1276" y="9428711"/>
            <a:ext cx="2944813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60F1F6A-1DF3-468A-8EC4-F9E9D56040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081820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4813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1276" y="1"/>
            <a:ext cx="2944813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26E9135-7289-468B-BF48-3AAAC24C3E37}" type="datetimeFigureOut">
              <a:rPr lang="ru-RU"/>
              <a:pPr>
                <a:defRPr/>
              </a:pPr>
              <a:t>21.05.2019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2950"/>
            <a:ext cx="537845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5951"/>
            <a:ext cx="5438775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711"/>
            <a:ext cx="2944813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1276" y="9428711"/>
            <a:ext cx="2944813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7756562-5887-47DF-A70C-52743AE73A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13544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34988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71563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608138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144713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82164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218597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755029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291462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62230"/>
            <a:fld id="{A3A530C0-860C-4910-8E6A-6EBEC76D37C6}" type="slidenum">
              <a:rPr lang="ru-RU" smtClean="0">
                <a:solidFill>
                  <a:prstClr val="white"/>
                </a:solidFill>
              </a:rPr>
              <a:pPr defTabSz="862230"/>
              <a:t>23</a:t>
            </a:fld>
            <a:endParaRPr lang="ru-RU" dirty="0" smtClean="0">
              <a:solidFill>
                <a:prstClr val="white"/>
              </a:solidFill>
            </a:endParaRPr>
          </a:p>
        </p:txBody>
      </p:sp>
      <p:sp>
        <p:nvSpPr>
          <p:cNvPr id="171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11200" y="744538"/>
            <a:ext cx="5375275" cy="3722687"/>
          </a:xfrm>
          <a:ln/>
        </p:spPr>
      </p:sp>
      <p:sp>
        <p:nvSpPr>
          <p:cNvPr id="171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spcBef>
                <a:spcPct val="0"/>
              </a:spcBef>
            </a:pPr>
            <a:r>
              <a:rPr lang="ru-RU" dirty="0" smtClean="0">
                <a:latin typeface="Arial" pitchFamily="34" charset="0"/>
              </a:rPr>
              <a:t>Выборка:</a:t>
            </a:r>
          </a:p>
          <a:p>
            <a:pPr>
              <a:spcBef>
                <a:spcPct val="0"/>
              </a:spcBef>
            </a:pPr>
            <a:r>
              <a:rPr lang="ru-RU" dirty="0" smtClean="0">
                <a:latin typeface="Arial" pitchFamily="34" charset="0"/>
              </a:rPr>
              <a:t>Исследование 2003 – 59 компаний</a:t>
            </a:r>
            <a:r>
              <a:rPr lang="en-US" dirty="0" smtClean="0">
                <a:latin typeface="Arial" pitchFamily="34" charset="0"/>
              </a:rPr>
              <a:t> (</a:t>
            </a:r>
            <a:r>
              <a:rPr lang="ru-RU" dirty="0" smtClean="0">
                <a:latin typeface="Arial" pitchFamily="34" charset="0"/>
              </a:rPr>
              <a:t>все в листинге)</a:t>
            </a:r>
          </a:p>
          <a:p>
            <a:pPr>
              <a:spcBef>
                <a:spcPct val="0"/>
              </a:spcBef>
            </a:pPr>
            <a:r>
              <a:rPr lang="ru-RU" dirty="0" smtClean="0">
                <a:latin typeface="Arial" pitchFamily="34" charset="0"/>
              </a:rPr>
              <a:t>Исследование 2004 – 80 компаний; 25 в листинге</a:t>
            </a:r>
          </a:p>
          <a:p>
            <a:pPr>
              <a:spcBef>
                <a:spcPct val="0"/>
              </a:spcBef>
            </a:pPr>
            <a:r>
              <a:rPr lang="ru-RU" dirty="0" smtClean="0">
                <a:latin typeface="Arial" pitchFamily="34" charset="0"/>
              </a:rPr>
              <a:t>Исследование 2005 – 160 компаний;</a:t>
            </a:r>
            <a:r>
              <a:rPr lang="en-US" dirty="0" smtClean="0">
                <a:latin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</a:rPr>
              <a:t>57 в листинге; 32 компании </a:t>
            </a:r>
            <a:r>
              <a:rPr lang="en-US" dirty="0" smtClean="0">
                <a:latin typeface="Arial" pitchFamily="34" charset="0"/>
              </a:rPr>
              <a:t>IPO</a:t>
            </a:r>
            <a:endParaRPr lang="ru-RU" dirty="0" smtClean="0">
              <a:latin typeface="Arial" pitchFamily="34" charset="0"/>
            </a:endParaRPr>
          </a:p>
        </p:txBody>
      </p:sp>
      <p:sp>
        <p:nvSpPr>
          <p:cNvPr id="171013" name="Верхний колонтитул 4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857691"/>
            <a:endParaRPr lang="ru-RU" dirty="0" smtClean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40570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36"/>
            <a:ext cx="84201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536433" indent="0" algn="ctr">
              <a:buNone/>
              <a:defRPr/>
            </a:lvl2pPr>
            <a:lvl3pPr marL="1072866" indent="0" algn="ctr">
              <a:buNone/>
              <a:defRPr/>
            </a:lvl3pPr>
            <a:lvl4pPr marL="1609298" indent="0" algn="ctr">
              <a:buNone/>
              <a:defRPr/>
            </a:lvl4pPr>
            <a:lvl5pPr marL="2145731" indent="0" algn="ctr">
              <a:buNone/>
              <a:defRPr/>
            </a:lvl5pPr>
            <a:lvl6pPr marL="2682164" indent="0" algn="ctr">
              <a:buNone/>
              <a:defRPr/>
            </a:lvl6pPr>
            <a:lvl7pPr marL="3218597" indent="0" algn="ctr">
              <a:buNone/>
              <a:defRPr/>
            </a:lvl7pPr>
            <a:lvl8pPr marL="3755029" indent="0" algn="ctr">
              <a:buNone/>
              <a:defRPr/>
            </a:lvl8pPr>
            <a:lvl9pPr marL="4291462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</a:t>
            </a:r>
            <a:r>
              <a:rPr lang="ru-RU"/>
              <a:t> Российский институт директоров. Все права защищены.</a:t>
            </a:r>
          </a:p>
        </p:txBody>
      </p:sp>
    </p:spTree>
    <p:extLst>
      <p:ext uri="{BB962C8B-B14F-4D97-AF65-F5344CB8AC3E}">
        <p14:creationId xmlns:p14="http://schemas.microsoft.com/office/powerpoint/2010/main" xmlns="" val="2537160117"/>
      </p:ext>
    </p:extLst>
  </p:cSld>
  <p:clrMapOvr>
    <a:masterClrMapping/>
  </p:clrMapOvr>
  <p:transition spd="slow" advClick="0" advTm="180000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</a:t>
            </a:r>
            <a:r>
              <a:rPr lang="ru-RU"/>
              <a:t> Российский институт директоров. Все права защищены.</a:t>
            </a:r>
          </a:p>
        </p:txBody>
      </p:sp>
    </p:spTree>
    <p:extLst>
      <p:ext uri="{BB962C8B-B14F-4D97-AF65-F5344CB8AC3E}">
        <p14:creationId xmlns:p14="http://schemas.microsoft.com/office/powerpoint/2010/main" xmlns="" val="215773283"/>
      </p:ext>
    </p:extLst>
  </p:cSld>
  <p:clrMapOvr>
    <a:masterClrMapping/>
  </p:clrMapOvr>
  <p:transition spd="slow" advClick="0" advTm="180000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55554" y="1"/>
            <a:ext cx="2400829" cy="64262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49633" y="1"/>
            <a:ext cx="7040827" cy="6426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</a:t>
            </a:r>
            <a:r>
              <a:rPr lang="ru-RU"/>
              <a:t> Российский институт директоров. Все права защищены.</a:t>
            </a:r>
          </a:p>
        </p:txBody>
      </p:sp>
    </p:spTree>
    <p:extLst>
      <p:ext uri="{BB962C8B-B14F-4D97-AF65-F5344CB8AC3E}">
        <p14:creationId xmlns:p14="http://schemas.microsoft.com/office/powerpoint/2010/main" xmlns="" val="384163158"/>
      </p:ext>
    </p:extLst>
  </p:cSld>
  <p:clrMapOvr>
    <a:masterClrMapping/>
  </p:clrMapOvr>
  <p:transition spd="slow" advClick="0" advTm="180000">
    <p:zo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36"/>
            <a:ext cx="84201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536433" indent="0" algn="ctr">
              <a:buNone/>
              <a:defRPr/>
            </a:lvl2pPr>
            <a:lvl3pPr marL="1072866" indent="0" algn="ctr">
              <a:buNone/>
              <a:defRPr/>
            </a:lvl3pPr>
            <a:lvl4pPr marL="1609298" indent="0" algn="ctr">
              <a:buNone/>
              <a:defRPr/>
            </a:lvl4pPr>
            <a:lvl5pPr marL="2145731" indent="0" algn="ctr">
              <a:buNone/>
              <a:defRPr/>
            </a:lvl5pPr>
            <a:lvl6pPr marL="2682164" indent="0" algn="ctr">
              <a:buNone/>
              <a:defRPr/>
            </a:lvl6pPr>
            <a:lvl7pPr marL="3218597" indent="0" algn="ctr">
              <a:buNone/>
              <a:defRPr/>
            </a:lvl7pPr>
            <a:lvl8pPr marL="3755029" indent="0" algn="ctr">
              <a:buNone/>
              <a:defRPr/>
            </a:lvl8pPr>
            <a:lvl9pPr marL="4291462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134940" y="6569081"/>
            <a:ext cx="9617075" cy="288925"/>
          </a:xfrm>
          <a:prstGeom prst="rect">
            <a:avLst/>
          </a:prstGeom>
        </p:spPr>
        <p:txBody>
          <a:bodyPr lIns="107287" tIns="53643" rIns="107287" bIns="53643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©</a:t>
            </a:r>
            <a:r>
              <a:rPr lang="ru-RU"/>
              <a:t> Российский институт директоров. Все права защищены.</a:t>
            </a:r>
          </a:p>
        </p:txBody>
      </p:sp>
    </p:spTree>
    <p:extLst>
      <p:ext uri="{BB962C8B-B14F-4D97-AF65-F5344CB8AC3E}">
        <p14:creationId xmlns:p14="http://schemas.microsoft.com/office/powerpoint/2010/main" xmlns="" val="3120720775"/>
      </p:ext>
    </p:extLst>
  </p:cSld>
  <p:clrMapOvr>
    <a:masterClrMapping/>
  </p:clrMapOvr>
  <p:transition spd="slow" advClick="0" advTm="180000">
    <p:zo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134940" y="6569081"/>
            <a:ext cx="9617075" cy="288925"/>
          </a:xfrm>
          <a:prstGeom prst="rect">
            <a:avLst/>
          </a:prstGeom>
        </p:spPr>
        <p:txBody>
          <a:bodyPr lIns="107287" tIns="53643" rIns="107287" bIns="53643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©</a:t>
            </a:r>
            <a:r>
              <a:rPr lang="ru-RU"/>
              <a:t> Российский институт директоров. Все права защищены.</a:t>
            </a:r>
          </a:p>
        </p:txBody>
      </p:sp>
    </p:spTree>
    <p:extLst>
      <p:ext uri="{BB962C8B-B14F-4D97-AF65-F5344CB8AC3E}">
        <p14:creationId xmlns:p14="http://schemas.microsoft.com/office/powerpoint/2010/main" xmlns="" val="580043114"/>
      </p:ext>
    </p:extLst>
  </p:cSld>
  <p:clrMapOvr>
    <a:masterClrMapping/>
  </p:clrMapOvr>
  <p:transition spd="slow" advClick="0" advTm="180000">
    <p:zoom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6"/>
          </a:xfrm>
        </p:spPr>
        <p:txBody>
          <a:bodyPr anchor="t"/>
          <a:lstStyle>
            <a:lvl1pPr algn="l">
              <a:defRPr sz="47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300"/>
            </a:lvl1pPr>
            <a:lvl2pPr marL="536433" indent="0">
              <a:buNone/>
              <a:defRPr sz="2100"/>
            </a:lvl2pPr>
            <a:lvl3pPr marL="1072866" indent="0">
              <a:buNone/>
              <a:defRPr sz="1900"/>
            </a:lvl3pPr>
            <a:lvl4pPr marL="1609298" indent="0">
              <a:buNone/>
              <a:defRPr sz="1600"/>
            </a:lvl4pPr>
            <a:lvl5pPr marL="2145731" indent="0">
              <a:buNone/>
              <a:defRPr sz="1600"/>
            </a:lvl5pPr>
            <a:lvl6pPr marL="2682164" indent="0">
              <a:buNone/>
              <a:defRPr sz="1600"/>
            </a:lvl6pPr>
            <a:lvl7pPr marL="3218597" indent="0">
              <a:buNone/>
              <a:defRPr sz="1600"/>
            </a:lvl7pPr>
            <a:lvl8pPr marL="3755029" indent="0">
              <a:buNone/>
              <a:defRPr sz="1600"/>
            </a:lvl8pPr>
            <a:lvl9pPr marL="4291462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134940" y="6569081"/>
            <a:ext cx="9617075" cy="288925"/>
          </a:xfrm>
          <a:prstGeom prst="rect">
            <a:avLst/>
          </a:prstGeom>
        </p:spPr>
        <p:txBody>
          <a:bodyPr lIns="107287" tIns="53643" rIns="107287" bIns="53643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©</a:t>
            </a:r>
            <a:r>
              <a:rPr lang="ru-RU"/>
              <a:t> Российский институт директоров. Все права защищены.</a:t>
            </a:r>
          </a:p>
        </p:txBody>
      </p:sp>
    </p:spTree>
    <p:extLst>
      <p:ext uri="{BB962C8B-B14F-4D97-AF65-F5344CB8AC3E}">
        <p14:creationId xmlns:p14="http://schemas.microsoft.com/office/powerpoint/2010/main" xmlns="" val="1872685523"/>
      </p:ext>
    </p:extLst>
  </p:cSld>
  <p:clrMapOvr>
    <a:masterClrMapping/>
  </p:clrMapOvr>
  <p:transition spd="slow" advClick="0" advTm="180000">
    <p:zoom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9627" y="1624014"/>
            <a:ext cx="4720828" cy="4802188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35552" y="1624014"/>
            <a:ext cx="4720829" cy="4802188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134940" y="6569081"/>
            <a:ext cx="9617075" cy="288925"/>
          </a:xfrm>
          <a:prstGeom prst="rect">
            <a:avLst/>
          </a:prstGeom>
        </p:spPr>
        <p:txBody>
          <a:bodyPr lIns="107287" tIns="53643" rIns="107287" bIns="53643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©</a:t>
            </a:r>
            <a:r>
              <a:rPr lang="ru-RU"/>
              <a:t> Российский институт директоров. Все права защищены.</a:t>
            </a:r>
          </a:p>
        </p:txBody>
      </p:sp>
    </p:spTree>
    <p:extLst>
      <p:ext uri="{BB962C8B-B14F-4D97-AF65-F5344CB8AC3E}">
        <p14:creationId xmlns:p14="http://schemas.microsoft.com/office/powerpoint/2010/main" xmlns="" val="427776391"/>
      </p:ext>
    </p:extLst>
  </p:cSld>
  <p:clrMapOvr>
    <a:masterClrMapping/>
  </p:clrMapOvr>
  <p:transition spd="slow" advClick="0" advTm="180000">
    <p:zoom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9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7"/>
            <a:ext cx="4376870" cy="639763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36433" indent="0">
              <a:buNone/>
              <a:defRPr sz="2300" b="1"/>
            </a:lvl2pPr>
            <a:lvl3pPr marL="1072866" indent="0">
              <a:buNone/>
              <a:defRPr sz="2100" b="1"/>
            </a:lvl3pPr>
            <a:lvl4pPr marL="1609298" indent="0">
              <a:buNone/>
              <a:defRPr sz="1900" b="1"/>
            </a:lvl4pPr>
            <a:lvl5pPr marL="2145731" indent="0">
              <a:buNone/>
              <a:defRPr sz="1900" b="1"/>
            </a:lvl5pPr>
            <a:lvl6pPr marL="2682164" indent="0">
              <a:buNone/>
              <a:defRPr sz="1900" b="1"/>
            </a:lvl6pPr>
            <a:lvl7pPr marL="3218597" indent="0">
              <a:buNone/>
              <a:defRPr sz="1900" b="1"/>
            </a:lvl7pPr>
            <a:lvl8pPr marL="3755029" indent="0">
              <a:buNone/>
              <a:defRPr sz="1900" b="1"/>
            </a:lvl8pPr>
            <a:lvl9pPr marL="4291462" indent="0">
              <a:buNone/>
              <a:defRPr sz="19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6" y="1535117"/>
            <a:ext cx="4378590" cy="639763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36433" indent="0">
              <a:buNone/>
              <a:defRPr sz="2300" b="1"/>
            </a:lvl2pPr>
            <a:lvl3pPr marL="1072866" indent="0">
              <a:buNone/>
              <a:defRPr sz="2100" b="1"/>
            </a:lvl3pPr>
            <a:lvl4pPr marL="1609298" indent="0">
              <a:buNone/>
              <a:defRPr sz="1900" b="1"/>
            </a:lvl4pPr>
            <a:lvl5pPr marL="2145731" indent="0">
              <a:buNone/>
              <a:defRPr sz="1900" b="1"/>
            </a:lvl5pPr>
            <a:lvl6pPr marL="2682164" indent="0">
              <a:buNone/>
              <a:defRPr sz="1900" b="1"/>
            </a:lvl6pPr>
            <a:lvl7pPr marL="3218597" indent="0">
              <a:buNone/>
              <a:defRPr sz="1900" b="1"/>
            </a:lvl7pPr>
            <a:lvl8pPr marL="3755029" indent="0">
              <a:buNone/>
              <a:defRPr sz="1900" b="1"/>
            </a:lvl8pPr>
            <a:lvl9pPr marL="4291462" indent="0">
              <a:buNone/>
              <a:defRPr sz="19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116" y="2174875"/>
            <a:ext cx="4378590" cy="3951288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134940" y="6569081"/>
            <a:ext cx="9617075" cy="288925"/>
          </a:xfrm>
          <a:prstGeom prst="rect">
            <a:avLst/>
          </a:prstGeom>
        </p:spPr>
        <p:txBody>
          <a:bodyPr lIns="107287" tIns="53643" rIns="107287" bIns="53643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©</a:t>
            </a:r>
            <a:r>
              <a:rPr lang="ru-RU"/>
              <a:t> Российский институт директоров. Все права защищены.</a:t>
            </a:r>
          </a:p>
        </p:txBody>
      </p:sp>
    </p:spTree>
    <p:extLst>
      <p:ext uri="{BB962C8B-B14F-4D97-AF65-F5344CB8AC3E}">
        <p14:creationId xmlns:p14="http://schemas.microsoft.com/office/powerpoint/2010/main" xmlns="" val="3526925862"/>
      </p:ext>
    </p:extLst>
  </p:cSld>
  <p:clrMapOvr>
    <a:masterClrMapping/>
  </p:clrMapOvr>
  <p:transition spd="slow" advClick="0" advTm="180000">
    <p:zoom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134940" y="6569081"/>
            <a:ext cx="9617075" cy="288925"/>
          </a:xfrm>
          <a:prstGeom prst="rect">
            <a:avLst/>
          </a:prstGeom>
        </p:spPr>
        <p:txBody>
          <a:bodyPr lIns="107287" tIns="53643" rIns="107287" bIns="53643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©</a:t>
            </a:r>
            <a:r>
              <a:rPr lang="ru-RU"/>
              <a:t> Российский институт директоров. Все права защищены.</a:t>
            </a:r>
          </a:p>
        </p:txBody>
      </p:sp>
    </p:spTree>
    <p:extLst>
      <p:ext uri="{BB962C8B-B14F-4D97-AF65-F5344CB8AC3E}">
        <p14:creationId xmlns:p14="http://schemas.microsoft.com/office/powerpoint/2010/main" xmlns="" val="2690237978"/>
      </p:ext>
    </p:extLst>
  </p:cSld>
  <p:clrMapOvr>
    <a:masterClrMapping/>
  </p:clrMapOvr>
  <p:transition spd="slow" advClick="0" advTm="180000">
    <p:zoom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134940" y="6569081"/>
            <a:ext cx="9617075" cy="288925"/>
          </a:xfrm>
          <a:prstGeom prst="rect">
            <a:avLst/>
          </a:prstGeom>
        </p:spPr>
        <p:txBody>
          <a:bodyPr lIns="107287" tIns="53643" rIns="107287" bIns="53643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©</a:t>
            </a:r>
            <a:r>
              <a:rPr lang="ru-RU"/>
              <a:t> Российский институт директоров. Все права защищены.</a:t>
            </a:r>
          </a:p>
        </p:txBody>
      </p:sp>
    </p:spTree>
    <p:extLst>
      <p:ext uri="{BB962C8B-B14F-4D97-AF65-F5344CB8AC3E}">
        <p14:creationId xmlns:p14="http://schemas.microsoft.com/office/powerpoint/2010/main" xmlns="" val="889022515"/>
      </p:ext>
    </p:extLst>
  </p:cSld>
  <p:clrMapOvr>
    <a:masterClrMapping/>
  </p:clrMapOvr>
  <p:transition spd="slow" advClick="0" advTm="180000">
    <p:zoom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9" y="273051"/>
            <a:ext cx="3259006" cy="1162051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2972" y="273058"/>
            <a:ext cx="5537729" cy="5853113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8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9" y="1435104"/>
            <a:ext cx="3259006" cy="4691063"/>
          </a:xfrm>
        </p:spPr>
        <p:txBody>
          <a:bodyPr/>
          <a:lstStyle>
            <a:lvl1pPr marL="0" indent="0">
              <a:buNone/>
              <a:defRPr sz="1600"/>
            </a:lvl1pPr>
            <a:lvl2pPr marL="536433" indent="0">
              <a:buNone/>
              <a:defRPr sz="1400"/>
            </a:lvl2pPr>
            <a:lvl3pPr marL="1072866" indent="0">
              <a:buNone/>
              <a:defRPr sz="1200"/>
            </a:lvl3pPr>
            <a:lvl4pPr marL="1609298" indent="0">
              <a:buNone/>
              <a:defRPr sz="1100"/>
            </a:lvl4pPr>
            <a:lvl5pPr marL="2145731" indent="0">
              <a:buNone/>
              <a:defRPr sz="1100"/>
            </a:lvl5pPr>
            <a:lvl6pPr marL="2682164" indent="0">
              <a:buNone/>
              <a:defRPr sz="1100"/>
            </a:lvl6pPr>
            <a:lvl7pPr marL="3218597" indent="0">
              <a:buNone/>
              <a:defRPr sz="1100"/>
            </a:lvl7pPr>
            <a:lvl8pPr marL="3755029" indent="0">
              <a:buNone/>
              <a:defRPr sz="1100"/>
            </a:lvl8pPr>
            <a:lvl9pPr marL="4291462" indent="0">
              <a:buNone/>
              <a:defRPr sz="11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134940" y="6569081"/>
            <a:ext cx="9617075" cy="288925"/>
          </a:xfrm>
          <a:prstGeom prst="rect">
            <a:avLst/>
          </a:prstGeom>
        </p:spPr>
        <p:txBody>
          <a:bodyPr lIns="107287" tIns="53643" rIns="107287" bIns="53643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©</a:t>
            </a:r>
            <a:r>
              <a:rPr lang="ru-RU"/>
              <a:t> Российский институт директоров. Все права защищены.</a:t>
            </a:r>
          </a:p>
        </p:txBody>
      </p:sp>
    </p:spTree>
    <p:extLst>
      <p:ext uri="{BB962C8B-B14F-4D97-AF65-F5344CB8AC3E}">
        <p14:creationId xmlns:p14="http://schemas.microsoft.com/office/powerpoint/2010/main" xmlns="" val="686893054"/>
      </p:ext>
    </p:extLst>
  </p:cSld>
  <p:clrMapOvr>
    <a:masterClrMapping/>
  </p:clrMapOvr>
  <p:transition spd="slow" advClick="0" advTm="180000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</a:t>
            </a:r>
            <a:r>
              <a:rPr lang="ru-RU"/>
              <a:t> Российский институт директоров. Все права защищены.</a:t>
            </a:r>
          </a:p>
        </p:txBody>
      </p:sp>
    </p:spTree>
    <p:extLst>
      <p:ext uri="{BB962C8B-B14F-4D97-AF65-F5344CB8AC3E}">
        <p14:creationId xmlns:p14="http://schemas.microsoft.com/office/powerpoint/2010/main" xmlns="" val="2774146293"/>
      </p:ext>
    </p:extLst>
  </p:cSld>
  <p:clrMapOvr>
    <a:masterClrMapping/>
  </p:clrMapOvr>
  <p:transition spd="slow" advClick="0" advTm="180000">
    <p:zoom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40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800"/>
            </a:lvl1pPr>
            <a:lvl2pPr marL="536433" indent="0">
              <a:buNone/>
              <a:defRPr sz="3300"/>
            </a:lvl2pPr>
            <a:lvl3pPr marL="1072866" indent="0">
              <a:buNone/>
              <a:defRPr sz="2800"/>
            </a:lvl3pPr>
            <a:lvl4pPr marL="1609298" indent="0">
              <a:buNone/>
              <a:defRPr sz="2300"/>
            </a:lvl4pPr>
            <a:lvl5pPr marL="2145731" indent="0">
              <a:buNone/>
              <a:defRPr sz="2300"/>
            </a:lvl5pPr>
            <a:lvl6pPr marL="2682164" indent="0">
              <a:buNone/>
              <a:defRPr sz="2300"/>
            </a:lvl6pPr>
            <a:lvl7pPr marL="3218597" indent="0">
              <a:buNone/>
              <a:defRPr sz="2300"/>
            </a:lvl7pPr>
            <a:lvl8pPr marL="3755029" indent="0">
              <a:buNone/>
              <a:defRPr sz="2300"/>
            </a:lvl8pPr>
            <a:lvl9pPr marL="4291462" indent="0">
              <a:buNone/>
              <a:defRPr sz="23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48"/>
            <a:ext cx="5943600" cy="804863"/>
          </a:xfrm>
        </p:spPr>
        <p:txBody>
          <a:bodyPr/>
          <a:lstStyle>
            <a:lvl1pPr marL="0" indent="0">
              <a:buNone/>
              <a:defRPr sz="1600"/>
            </a:lvl1pPr>
            <a:lvl2pPr marL="536433" indent="0">
              <a:buNone/>
              <a:defRPr sz="1400"/>
            </a:lvl2pPr>
            <a:lvl3pPr marL="1072866" indent="0">
              <a:buNone/>
              <a:defRPr sz="1200"/>
            </a:lvl3pPr>
            <a:lvl4pPr marL="1609298" indent="0">
              <a:buNone/>
              <a:defRPr sz="1100"/>
            </a:lvl4pPr>
            <a:lvl5pPr marL="2145731" indent="0">
              <a:buNone/>
              <a:defRPr sz="1100"/>
            </a:lvl5pPr>
            <a:lvl6pPr marL="2682164" indent="0">
              <a:buNone/>
              <a:defRPr sz="1100"/>
            </a:lvl6pPr>
            <a:lvl7pPr marL="3218597" indent="0">
              <a:buNone/>
              <a:defRPr sz="1100"/>
            </a:lvl7pPr>
            <a:lvl8pPr marL="3755029" indent="0">
              <a:buNone/>
              <a:defRPr sz="1100"/>
            </a:lvl8pPr>
            <a:lvl9pPr marL="4291462" indent="0">
              <a:buNone/>
              <a:defRPr sz="11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134940" y="6569081"/>
            <a:ext cx="9617075" cy="288925"/>
          </a:xfrm>
          <a:prstGeom prst="rect">
            <a:avLst/>
          </a:prstGeom>
        </p:spPr>
        <p:txBody>
          <a:bodyPr lIns="107287" tIns="53643" rIns="107287" bIns="53643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©</a:t>
            </a:r>
            <a:r>
              <a:rPr lang="ru-RU"/>
              <a:t> Российский институт директоров. Все права защищены.</a:t>
            </a:r>
          </a:p>
        </p:txBody>
      </p:sp>
    </p:spTree>
    <p:extLst>
      <p:ext uri="{BB962C8B-B14F-4D97-AF65-F5344CB8AC3E}">
        <p14:creationId xmlns:p14="http://schemas.microsoft.com/office/powerpoint/2010/main" xmlns="" val="1117205123"/>
      </p:ext>
    </p:extLst>
  </p:cSld>
  <p:clrMapOvr>
    <a:masterClrMapping/>
  </p:clrMapOvr>
  <p:transition spd="slow" advClick="0" advTm="180000">
    <p:zoom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134940" y="6569081"/>
            <a:ext cx="9617075" cy="288925"/>
          </a:xfrm>
          <a:prstGeom prst="rect">
            <a:avLst/>
          </a:prstGeom>
        </p:spPr>
        <p:txBody>
          <a:bodyPr lIns="107287" tIns="53643" rIns="107287" bIns="53643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©</a:t>
            </a:r>
            <a:r>
              <a:rPr lang="ru-RU"/>
              <a:t> Российский институт директоров. Все права защищены.</a:t>
            </a:r>
          </a:p>
        </p:txBody>
      </p:sp>
    </p:spTree>
    <p:extLst>
      <p:ext uri="{BB962C8B-B14F-4D97-AF65-F5344CB8AC3E}">
        <p14:creationId xmlns:p14="http://schemas.microsoft.com/office/powerpoint/2010/main" xmlns="" val="3626660499"/>
      </p:ext>
    </p:extLst>
  </p:cSld>
  <p:clrMapOvr>
    <a:masterClrMapping/>
  </p:clrMapOvr>
  <p:transition spd="slow" advClick="0" advTm="180000">
    <p:zoom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55554" y="1"/>
            <a:ext cx="2400829" cy="64262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49633" y="1"/>
            <a:ext cx="7040827" cy="6426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134940" y="6569081"/>
            <a:ext cx="9617075" cy="288925"/>
          </a:xfrm>
          <a:prstGeom prst="rect">
            <a:avLst/>
          </a:prstGeom>
        </p:spPr>
        <p:txBody>
          <a:bodyPr lIns="107287" tIns="53643" rIns="107287" bIns="53643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©</a:t>
            </a:r>
            <a:r>
              <a:rPr lang="ru-RU"/>
              <a:t> Российский институт директоров. Все права защищены.</a:t>
            </a:r>
          </a:p>
        </p:txBody>
      </p:sp>
    </p:spTree>
    <p:extLst>
      <p:ext uri="{BB962C8B-B14F-4D97-AF65-F5344CB8AC3E}">
        <p14:creationId xmlns:p14="http://schemas.microsoft.com/office/powerpoint/2010/main" xmlns="" val="2919673742"/>
      </p:ext>
    </p:extLst>
  </p:cSld>
  <p:clrMapOvr>
    <a:masterClrMapping/>
  </p:clrMapOvr>
  <p:transition spd="slow" advClick="0" advTm="180000">
    <p:zoom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24496" y="2"/>
            <a:ext cx="8471694" cy="1398588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49627" y="1624014"/>
            <a:ext cx="4720828" cy="48021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35552" y="1624014"/>
            <a:ext cx="4720829" cy="48021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134940" y="6569081"/>
            <a:ext cx="9617075" cy="288925"/>
          </a:xfrm>
          <a:prstGeom prst="rect">
            <a:avLst/>
          </a:prstGeom>
        </p:spPr>
        <p:txBody>
          <a:bodyPr lIns="107287" tIns="53643" rIns="107287" bIns="53643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©</a:t>
            </a:r>
            <a:r>
              <a:rPr lang="ru-RU"/>
              <a:t> Российский институт директоров. Все права защищены.</a:t>
            </a:r>
          </a:p>
        </p:txBody>
      </p:sp>
    </p:spTree>
    <p:extLst>
      <p:ext uri="{BB962C8B-B14F-4D97-AF65-F5344CB8AC3E}">
        <p14:creationId xmlns:p14="http://schemas.microsoft.com/office/powerpoint/2010/main" xmlns="" val="1330841561"/>
      </p:ext>
    </p:extLst>
  </p:cSld>
  <p:clrMapOvr>
    <a:masterClrMapping/>
  </p:clrMapOvr>
  <p:transition spd="slow" advClick="0" advTm="180000">
    <p:zoom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24496" y="2"/>
            <a:ext cx="8471694" cy="1398588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49627" y="1624014"/>
            <a:ext cx="4720828" cy="48021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5035552" y="1624015"/>
            <a:ext cx="4720829" cy="23241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5035552" y="4100515"/>
            <a:ext cx="4720829" cy="23256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134940" y="6569081"/>
            <a:ext cx="9617075" cy="288925"/>
          </a:xfrm>
          <a:prstGeom prst="rect">
            <a:avLst/>
          </a:prstGeom>
        </p:spPr>
        <p:txBody>
          <a:bodyPr lIns="107287" tIns="53643" rIns="107287" bIns="53643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©</a:t>
            </a:r>
            <a:r>
              <a:rPr lang="ru-RU"/>
              <a:t> Российский институт директоров. Все права защищены.</a:t>
            </a:r>
          </a:p>
        </p:txBody>
      </p:sp>
    </p:spTree>
    <p:extLst>
      <p:ext uri="{BB962C8B-B14F-4D97-AF65-F5344CB8AC3E}">
        <p14:creationId xmlns:p14="http://schemas.microsoft.com/office/powerpoint/2010/main" xmlns="" val="2793459843"/>
      </p:ext>
    </p:extLst>
  </p:cSld>
  <p:clrMapOvr>
    <a:masterClrMapping/>
  </p:clrMapOvr>
  <p:transition spd="slow" advClick="0" advTm="180000">
    <p:zoom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36"/>
            <a:ext cx="84201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536433" indent="0" algn="ctr">
              <a:buNone/>
              <a:defRPr/>
            </a:lvl2pPr>
            <a:lvl3pPr marL="1072866" indent="0" algn="ctr">
              <a:buNone/>
              <a:defRPr/>
            </a:lvl3pPr>
            <a:lvl4pPr marL="1609298" indent="0" algn="ctr">
              <a:buNone/>
              <a:defRPr/>
            </a:lvl4pPr>
            <a:lvl5pPr marL="2145731" indent="0" algn="ctr">
              <a:buNone/>
              <a:defRPr/>
            </a:lvl5pPr>
            <a:lvl6pPr marL="2682164" indent="0" algn="ctr">
              <a:buNone/>
              <a:defRPr/>
            </a:lvl6pPr>
            <a:lvl7pPr marL="3218597" indent="0" algn="ctr">
              <a:buNone/>
              <a:defRPr/>
            </a:lvl7pPr>
            <a:lvl8pPr marL="3755029" indent="0" algn="ctr">
              <a:buNone/>
              <a:defRPr/>
            </a:lvl8pPr>
            <a:lvl9pPr marL="4291462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</a:t>
            </a:r>
            <a:r>
              <a:rPr lang="ru-RU"/>
              <a:t> Российский институт директоров. Все права защищены.</a:t>
            </a:r>
          </a:p>
        </p:txBody>
      </p:sp>
    </p:spTree>
    <p:extLst>
      <p:ext uri="{BB962C8B-B14F-4D97-AF65-F5344CB8AC3E}">
        <p14:creationId xmlns:p14="http://schemas.microsoft.com/office/powerpoint/2010/main" xmlns="" val="4140913230"/>
      </p:ext>
    </p:extLst>
  </p:cSld>
  <p:clrMapOvr>
    <a:masterClrMapping/>
  </p:clrMapOvr>
  <p:transition spd="slow" advClick="0" advTm="180000">
    <p:zoom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</a:t>
            </a:r>
            <a:r>
              <a:rPr lang="ru-RU"/>
              <a:t> Российский институт директоров. Все права защищены.</a:t>
            </a:r>
          </a:p>
        </p:txBody>
      </p:sp>
    </p:spTree>
    <p:extLst>
      <p:ext uri="{BB962C8B-B14F-4D97-AF65-F5344CB8AC3E}">
        <p14:creationId xmlns:p14="http://schemas.microsoft.com/office/powerpoint/2010/main" xmlns="" val="4047136506"/>
      </p:ext>
    </p:extLst>
  </p:cSld>
  <p:clrMapOvr>
    <a:masterClrMapping/>
  </p:clrMapOvr>
  <p:transition spd="slow" advClick="0" advTm="180000">
    <p:zoom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6"/>
          </a:xfrm>
        </p:spPr>
        <p:txBody>
          <a:bodyPr anchor="t"/>
          <a:lstStyle>
            <a:lvl1pPr algn="l">
              <a:defRPr sz="47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300"/>
            </a:lvl1pPr>
            <a:lvl2pPr marL="536433" indent="0">
              <a:buNone/>
              <a:defRPr sz="2100"/>
            </a:lvl2pPr>
            <a:lvl3pPr marL="1072866" indent="0">
              <a:buNone/>
              <a:defRPr sz="1900"/>
            </a:lvl3pPr>
            <a:lvl4pPr marL="1609298" indent="0">
              <a:buNone/>
              <a:defRPr sz="1600"/>
            </a:lvl4pPr>
            <a:lvl5pPr marL="2145731" indent="0">
              <a:buNone/>
              <a:defRPr sz="1600"/>
            </a:lvl5pPr>
            <a:lvl6pPr marL="2682164" indent="0">
              <a:buNone/>
              <a:defRPr sz="1600"/>
            </a:lvl6pPr>
            <a:lvl7pPr marL="3218597" indent="0">
              <a:buNone/>
              <a:defRPr sz="1600"/>
            </a:lvl7pPr>
            <a:lvl8pPr marL="3755029" indent="0">
              <a:buNone/>
              <a:defRPr sz="1600"/>
            </a:lvl8pPr>
            <a:lvl9pPr marL="4291462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</a:t>
            </a:r>
            <a:r>
              <a:rPr lang="ru-RU"/>
              <a:t> Российский институт директоров. Все права защищены.</a:t>
            </a:r>
          </a:p>
        </p:txBody>
      </p:sp>
    </p:spTree>
    <p:extLst>
      <p:ext uri="{BB962C8B-B14F-4D97-AF65-F5344CB8AC3E}">
        <p14:creationId xmlns:p14="http://schemas.microsoft.com/office/powerpoint/2010/main" xmlns="" val="1881302994"/>
      </p:ext>
    </p:extLst>
  </p:cSld>
  <p:clrMapOvr>
    <a:masterClrMapping/>
  </p:clrMapOvr>
  <p:transition spd="slow" advClick="0" advTm="180000">
    <p:zoom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9627" y="1624014"/>
            <a:ext cx="4720828" cy="4802188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35552" y="1624014"/>
            <a:ext cx="4720829" cy="4802188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</a:t>
            </a:r>
            <a:r>
              <a:rPr lang="ru-RU"/>
              <a:t> Российский институт директоров. Все права защищены.</a:t>
            </a:r>
          </a:p>
        </p:txBody>
      </p:sp>
    </p:spTree>
    <p:extLst>
      <p:ext uri="{BB962C8B-B14F-4D97-AF65-F5344CB8AC3E}">
        <p14:creationId xmlns:p14="http://schemas.microsoft.com/office/powerpoint/2010/main" xmlns="" val="1393217564"/>
      </p:ext>
    </p:extLst>
  </p:cSld>
  <p:clrMapOvr>
    <a:masterClrMapping/>
  </p:clrMapOvr>
  <p:transition spd="slow" advClick="0" advTm="180000">
    <p:zoom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9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7"/>
            <a:ext cx="4376870" cy="639763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36433" indent="0">
              <a:buNone/>
              <a:defRPr sz="2300" b="1"/>
            </a:lvl2pPr>
            <a:lvl3pPr marL="1072866" indent="0">
              <a:buNone/>
              <a:defRPr sz="2100" b="1"/>
            </a:lvl3pPr>
            <a:lvl4pPr marL="1609298" indent="0">
              <a:buNone/>
              <a:defRPr sz="1900" b="1"/>
            </a:lvl4pPr>
            <a:lvl5pPr marL="2145731" indent="0">
              <a:buNone/>
              <a:defRPr sz="1900" b="1"/>
            </a:lvl5pPr>
            <a:lvl6pPr marL="2682164" indent="0">
              <a:buNone/>
              <a:defRPr sz="1900" b="1"/>
            </a:lvl6pPr>
            <a:lvl7pPr marL="3218597" indent="0">
              <a:buNone/>
              <a:defRPr sz="1900" b="1"/>
            </a:lvl7pPr>
            <a:lvl8pPr marL="3755029" indent="0">
              <a:buNone/>
              <a:defRPr sz="1900" b="1"/>
            </a:lvl8pPr>
            <a:lvl9pPr marL="4291462" indent="0">
              <a:buNone/>
              <a:defRPr sz="19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6" y="1535117"/>
            <a:ext cx="4378590" cy="639763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36433" indent="0">
              <a:buNone/>
              <a:defRPr sz="2300" b="1"/>
            </a:lvl2pPr>
            <a:lvl3pPr marL="1072866" indent="0">
              <a:buNone/>
              <a:defRPr sz="2100" b="1"/>
            </a:lvl3pPr>
            <a:lvl4pPr marL="1609298" indent="0">
              <a:buNone/>
              <a:defRPr sz="1900" b="1"/>
            </a:lvl4pPr>
            <a:lvl5pPr marL="2145731" indent="0">
              <a:buNone/>
              <a:defRPr sz="1900" b="1"/>
            </a:lvl5pPr>
            <a:lvl6pPr marL="2682164" indent="0">
              <a:buNone/>
              <a:defRPr sz="1900" b="1"/>
            </a:lvl6pPr>
            <a:lvl7pPr marL="3218597" indent="0">
              <a:buNone/>
              <a:defRPr sz="1900" b="1"/>
            </a:lvl7pPr>
            <a:lvl8pPr marL="3755029" indent="0">
              <a:buNone/>
              <a:defRPr sz="1900" b="1"/>
            </a:lvl8pPr>
            <a:lvl9pPr marL="4291462" indent="0">
              <a:buNone/>
              <a:defRPr sz="19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116" y="2174875"/>
            <a:ext cx="4378590" cy="3951288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</a:t>
            </a:r>
            <a:r>
              <a:rPr lang="ru-RU"/>
              <a:t> Российский институт директоров. Все права защищены.</a:t>
            </a:r>
          </a:p>
        </p:txBody>
      </p:sp>
    </p:spTree>
    <p:extLst>
      <p:ext uri="{BB962C8B-B14F-4D97-AF65-F5344CB8AC3E}">
        <p14:creationId xmlns:p14="http://schemas.microsoft.com/office/powerpoint/2010/main" xmlns="" val="3212785036"/>
      </p:ext>
    </p:extLst>
  </p:cSld>
  <p:clrMapOvr>
    <a:masterClrMapping/>
  </p:clrMapOvr>
  <p:transition spd="slow" advClick="0" advTm="180000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6"/>
          </a:xfrm>
        </p:spPr>
        <p:txBody>
          <a:bodyPr anchor="t"/>
          <a:lstStyle>
            <a:lvl1pPr algn="l">
              <a:defRPr sz="47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300"/>
            </a:lvl1pPr>
            <a:lvl2pPr marL="536433" indent="0">
              <a:buNone/>
              <a:defRPr sz="2100"/>
            </a:lvl2pPr>
            <a:lvl3pPr marL="1072866" indent="0">
              <a:buNone/>
              <a:defRPr sz="1900"/>
            </a:lvl3pPr>
            <a:lvl4pPr marL="1609298" indent="0">
              <a:buNone/>
              <a:defRPr sz="1600"/>
            </a:lvl4pPr>
            <a:lvl5pPr marL="2145731" indent="0">
              <a:buNone/>
              <a:defRPr sz="1600"/>
            </a:lvl5pPr>
            <a:lvl6pPr marL="2682164" indent="0">
              <a:buNone/>
              <a:defRPr sz="1600"/>
            </a:lvl6pPr>
            <a:lvl7pPr marL="3218597" indent="0">
              <a:buNone/>
              <a:defRPr sz="1600"/>
            </a:lvl7pPr>
            <a:lvl8pPr marL="3755029" indent="0">
              <a:buNone/>
              <a:defRPr sz="1600"/>
            </a:lvl8pPr>
            <a:lvl9pPr marL="4291462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</a:t>
            </a:r>
            <a:r>
              <a:rPr lang="ru-RU"/>
              <a:t> Российский институт директоров. Все права защищены.</a:t>
            </a:r>
          </a:p>
        </p:txBody>
      </p:sp>
    </p:spTree>
    <p:extLst>
      <p:ext uri="{BB962C8B-B14F-4D97-AF65-F5344CB8AC3E}">
        <p14:creationId xmlns:p14="http://schemas.microsoft.com/office/powerpoint/2010/main" xmlns="" val="1645844110"/>
      </p:ext>
    </p:extLst>
  </p:cSld>
  <p:clrMapOvr>
    <a:masterClrMapping/>
  </p:clrMapOvr>
  <p:transition spd="slow" advClick="0" advTm="180000">
    <p:zoom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</a:t>
            </a:r>
            <a:r>
              <a:rPr lang="ru-RU"/>
              <a:t> Российский институт директоров. Все права защищены.</a:t>
            </a:r>
          </a:p>
        </p:txBody>
      </p:sp>
    </p:spTree>
    <p:extLst>
      <p:ext uri="{BB962C8B-B14F-4D97-AF65-F5344CB8AC3E}">
        <p14:creationId xmlns:p14="http://schemas.microsoft.com/office/powerpoint/2010/main" xmlns="" val="98896011"/>
      </p:ext>
    </p:extLst>
  </p:cSld>
  <p:clrMapOvr>
    <a:masterClrMapping/>
  </p:clrMapOvr>
  <p:transition spd="slow" advClick="0" advTm="180000">
    <p:zoom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</a:t>
            </a:r>
            <a:r>
              <a:rPr lang="ru-RU"/>
              <a:t> Российский институт директоров. Все права защищены.</a:t>
            </a:r>
          </a:p>
        </p:txBody>
      </p:sp>
    </p:spTree>
    <p:extLst>
      <p:ext uri="{BB962C8B-B14F-4D97-AF65-F5344CB8AC3E}">
        <p14:creationId xmlns:p14="http://schemas.microsoft.com/office/powerpoint/2010/main" xmlns="" val="1390405078"/>
      </p:ext>
    </p:extLst>
  </p:cSld>
  <p:clrMapOvr>
    <a:masterClrMapping/>
  </p:clrMapOvr>
  <p:transition spd="slow" advClick="0" advTm="180000">
    <p:zoom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9" y="273051"/>
            <a:ext cx="3259006" cy="1162051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2972" y="273058"/>
            <a:ext cx="5537729" cy="5853113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8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9" y="1435104"/>
            <a:ext cx="3259006" cy="4691063"/>
          </a:xfrm>
        </p:spPr>
        <p:txBody>
          <a:bodyPr/>
          <a:lstStyle>
            <a:lvl1pPr marL="0" indent="0">
              <a:buNone/>
              <a:defRPr sz="1600"/>
            </a:lvl1pPr>
            <a:lvl2pPr marL="536433" indent="0">
              <a:buNone/>
              <a:defRPr sz="1400"/>
            </a:lvl2pPr>
            <a:lvl3pPr marL="1072866" indent="0">
              <a:buNone/>
              <a:defRPr sz="1200"/>
            </a:lvl3pPr>
            <a:lvl4pPr marL="1609298" indent="0">
              <a:buNone/>
              <a:defRPr sz="1100"/>
            </a:lvl4pPr>
            <a:lvl5pPr marL="2145731" indent="0">
              <a:buNone/>
              <a:defRPr sz="1100"/>
            </a:lvl5pPr>
            <a:lvl6pPr marL="2682164" indent="0">
              <a:buNone/>
              <a:defRPr sz="1100"/>
            </a:lvl6pPr>
            <a:lvl7pPr marL="3218597" indent="0">
              <a:buNone/>
              <a:defRPr sz="1100"/>
            </a:lvl7pPr>
            <a:lvl8pPr marL="3755029" indent="0">
              <a:buNone/>
              <a:defRPr sz="1100"/>
            </a:lvl8pPr>
            <a:lvl9pPr marL="4291462" indent="0">
              <a:buNone/>
              <a:defRPr sz="11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</a:t>
            </a:r>
            <a:r>
              <a:rPr lang="ru-RU"/>
              <a:t> Российский институт директоров. Все права защищены.</a:t>
            </a:r>
          </a:p>
        </p:txBody>
      </p:sp>
    </p:spTree>
    <p:extLst>
      <p:ext uri="{BB962C8B-B14F-4D97-AF65-F5344CB8AC3E}">
        <p14:creationId xmlns:p14="http://schemas.microsoft.com/office/powerpoint/2010/main" xmlns="" val="1077275955"/>
      </p:ext>
    </p:extLst>
  </p:cSld>
  <p:clrMapOvr>
    <a:masterClrMapping/>
  </p:clrMapOvr>
  <p:transition spd="slow" advClick="0" advTm="180000">
    <p:zoom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40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800"/>
            </a:lvl1pPr>
            <a:lvl2pPr marL="536433" indent="0">
              <a:buNone/>
              <a:defRPr sz="3300"/>
            </a:lvl2pPr>
            <a:lvl3pPr marL="1072866" indent="0">
              <a:buNone/>
              <a:defRPr sz="2800"/>
            </a:lvl3pPr>
            <a:lvl4pPr marL="1609298" indent="0">
              <a:buNone/>
              <a:defRPr sz="2300"/>
            </a:lvl4pPr>
            <a:lvl5pPr marL="2145731" indent="0">
              <a:buNone/>
              <a:defRPr sz="2300"/>
            </a:lvl5pPr>
            <a:lvl6pPr marL="2682164" indent="0">
              <a:buNone/>
              <a:defRPr sz="2300"/>
            </a:lvl6pPr>
            <a:lvl7pPr marL="3218597" indent="0">
              <a:buNone/>
              <a:defRPr sz="2300"/>
            </a:lvl7pPr>
            <a:lvl8pPr marL="3755029" indent="0">
              <a:buNone/>
              <a:defRPr sz="2300"/>
            </a:lvl8pPr>
            <a:lvl9pPr marL="4291462" indent="0">
              <a:buNone/>
              <a:defRPr sz="23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48"/>
            <a:ext cx="5943600" cy="804863"/>
          </a:xfrm>
        </p:spPr>
        <p:txBody>
          <a:bodyPr/>
          <a:lstStyle>
            <a:lvl1pPr marL="0" indent="0">
              <a:buNone/>
              <a:defRPr sz="1600"/>
            </a:lvl1pPr>
            <a:lvl2pPr marL="536433" indent="0">
              <a:buNone/>
              <a:defRPr sz="1400"/>
            </a:lvl2pPr>
            <a:lvl3pPr marL="1072866" indent="0">
              <a:buNone/>
              <a:defRPr sz="1200"/>
            </a:lvl3pPr>
            <a:lvl4pPr marL="1609298" indent="0">
              <a:buNone/>
              <a:defRPr sz="1100"/>
            </a:lvl4pPr>
            <a:lvl5pPr marL="2145731" indent="0">
              <a:buNone/>
              <a:defRPr sz="1100"/>
            </a:lvl5pPr>
            <a:lvl6pPr marL="2682164" indent="0">
              <a:buNone/>
              <a:defRPr sz="1100"/>
            </a:lvl6pPr>
            <a:lvl7pPr marL="3218597" indent="0">
              <a:buNone/>
              <a:defRPr sz="1100"/>
            </a:lvl7pPr>
            <a:lvl8pPr marL="3755029" indent="0">
              <a:buNone/>
              <a:defRPr sz="1100"/>
            </a:lvl8pPr>
            <a:lvl9pPr marL="4291462" indent="0">
              <a:buNone/>
              <a:defRPr sz="11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</a:t>
            </a:r>
            <a:r>
              <a:rPr lang="ru-RU"/>
              <a:t> Российский институт директоров. Все права защищены.</a:t>
            </a:r>
          </a:p>
        </p:txBody>
      </p:sp>
    </p:spTree>
    <p:extLst>
      <p:ext uri="{BB962C8B-B14F-4D97-AF65-F5344CB8AC3E}">
        <p14:creationId xmlns:p14="http://schemas.microsoft.com/office/powerpoint/2010/main" xmlns="" val="3750942267"/>
      </p:ext>
    </p:extLst>
  </p:cSld>
  <p:clrMapOvr>
    <a:masterClrMapping/>
  </p:clrMapOvr>
  <p:transition spd="slow" advClick="0" advTm="180000">
    <p:zoom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</a:t>
            </a:r>
            <a:r>
              <a:rPr lang="ru-RU"/>
              <a:t> Российский институт директоров. Все права защищены.</a:t>
            </a:r>
          </a:p>
        </p:txBody>
      </p:sp>
    </p:spTree>
    <p:extLst>
      <p:ext uri="{BB962C8B-B14F-4D97-AF65-F5344CB8AC3E}">
        <p14:creationId xmlns:p14="http://schemas.microsoft.com/office/powerpoint/2010/main" xmlns="" val="3057749562"/>
      </p:ext>
    </p:extLst>
  </p:cSld>
  <p:clrMapOvr>
    <a:masterClrMapping/>
  </p:clrMapOvr>
  <p:transition spd="slow" advClick="0" advTm="180000">
    <p:zoom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55554" y="1"/>
            <a:ext cx="2400829" cy="64262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49633" y="1"/>
            <a:ext cx="7040827" cy="6426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</a:t>
            </a:r>
            <a:r>
              <a:rPr lang="ru-RU"/>
              <a:t> Российский институт директоров. Все права защищены.</a:t>
            </a:r>
          </a:p>
        </p:txBody>
      </p:sp>
    </p:spTree>
    <p:extLst>
      <p:ext uri="{BB962C8B-B14F-4D97-AF65-F5344CB8AC3E}">
        <p14:creationId xmlns:p14="http://schemas.microsoft.com/office/powerpoint/2010/main" xmlns="" val="2672116031"/>
      </p:ext>
    </p:extLst>
  </p:cSld>
  <p:clrMapOvr>
    <a:masterClrMapping/>
  </p:clrMapOvr>
  <p:transition spd="slow" advClick="0" advTm="180000">
    <p:zoom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24492" y="0"/>
            <a:ext cx="8471694" cy="1398588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49626" y="1624020"/>
            <a:ext cx="4720828" cy="4802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35552" y="1624020"/>
            <a:ext cx="4720829" cy="4802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</a:t>
            </a:r>
            <a:r>
              <a:rPr lang="ru-RU"/>
              <a:t> Российский институт директоров. Все права защищены.</a:t>
            </a:r>
          </a:p>
        </p:txBody>
      </p:sp>
    </p:spTree>
    <p:extLst>
      <p:ext uri="{BB962C8B-B14F-4D97-AF65-F5344CB8AC3E}">
        <p14:creationId xmlns:p14="http://schemas.microsoft.com/office/powerpoint/2010/main" xmlns="" val="2576430023"/>
      </p:ext>
    </p:extLst>
  </p:cSld>
  <p:clrMapOvr>
    <a:masterClrMapping/>
  </p:clrMapOvr>
  <p:transition spd="slow" advClick="0" advTm="180000">
    <p:zoom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</a:t>
            </a:r>
            <a:r>
              <a:rPr lang="ru-RU"/>
              <a:t> Российский институт директоров. Все права защищены.</a:t>
            </a:r>
          </a:p>
        </p:txBody>
      </p:sp>
    </p:spTree>
    <p:extLst>
      <p:ext uri="{BB962C8B-B14F-4D97-AF65-F5344CB8AC3E}">
        <p14:creationId xmlns:p14="http://schemas.microsoft.com/office/powerpoint/2010/main" xmlns="" val="4258122481"/>
      </p:ext>
    </p:extLst>
  </p:cSld>
  <p:clrMapOvr>
    <a:masterClrMapping/>
  </p:clrMapOvr>
  <p:transition spd="slow" advClick="0" advTm="180000">
    <p:zoom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</a:t>
            </a:r>
            <a:r>
              <a:rPr lang="ru-RU"/>
              <a:t> Российский институт директоров. Все права защищены.</a:t>
            </a:r>
          </a:p>
        </p:txBody>
      </p:sp>
    </p:spTree>
    <p:extLst>
      <p:ext uri="{BB962C8B-B14F-4D97-AF65-F5344CB8AC3E}">
        <p14:creationId xmlns:p14="http://schemas.microsoft.com/office/powerpoint/2010/main" xmlns="" val="244977102"/>
      </p:ext>
    </p:extLst>
  </p:cSld>
  <p:clrMapOvr>
    <a:masterClrMapping/>
  </p:clrMapOvr>
  <p:transition spd="slow" advClick="0" advTm="180000">
    <p:zoom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</a:t>
            </a:r>
            <a:r>
              <a:rPr lang="ru-RU"/>
              <a:t> Российский институт директоров. Все права защищены.</a:t>
            </a:r>
          </a:p>
        </p:txBody>
      </p:sp>
    </p:spTree>
    <p:extLst>
      <p:ext uri="{BB962C8B-B14F-4D97-AF65-F5344CB8AC3E}">
        <p14:creationId xmlns:p14="http://schemas.microsoft.com/office/powerpoint/2010/main" xmlns="" val="4271431263"/>
      </p:ext>
    </p:extLst>
  </p:cSld>
  <p:clrMapOvr>
    <a:masterClrMapping/>
  </p:clrMapOvr>
  <p:transition spd="slow" advClick="0" advTm="180000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9627" y="1624014"/>
            <a:ext cx="4720828" cy="4802188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35552" y="1624014"/>
            <a:ext cx="4720829" cy="4802188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</a:t>
            </a:r>
            <a:r>
              <a:rPr lang="ru-RU"/>
              <a:t> Российский институт директоров. Все права защищены.</a:t>
            </a:r>
          </a:p>
        </p:txBody>
      </p:sp>
    </p:spTree>
    <p:extLst>
      <p:ext uri="{BB962C8B-B14F-4D97-AF65-F5344CB8AC3E}">
        <p14:creationId xmlns:p14="http://schemas.microsoft.com/office/powerpoint/2010/main" xmlns="" val="1299421078"/>
      </p:ext>
    </p:extLst>
  </p:cSld>
  <p:clrMapOvr>
    <a:masterClrMapping/>
  </p:clrMapOvr>
  <p:transition spd="slow" advClick="0" advTm="180000">
    <p:zoom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9623" y="1624014"/>
            <a:ext cx="4720828" cy="4802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35550" y="1624014"/>
            <a:ext cx="4720829" cy="4802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</a:t>
            </a:r>
            <a:r>
              <a:rPr lang="ru-RU"/>
              <a:t> Российский институт директоров. Все права защищены.</a:t>
            </a:r>
          </a:p>
        </p:txBody>
      </p:sp>
    </p:spTree>
    <p:extLst>
      <p:ext uri="{BB962C8B-B14F-4D97-AF65-F5344CB8AC3E}">
        <p14:creationId xmlns:p14="http://schemas.microsoft.com/office/powerpoint/2010/main" xmlns="" val="1295841286"/>
      </p:ext>
    </p:extLst>
  </p:cSld>
  <p:clrMapOvr>
    <a:masterClrMapping/>
  </p:clrMapOvr>
  <p:transition spd="slow" advClick="0" advTm="180000">
    <p:zoom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</a:t>
            </a:r>
            <a:r>
              <a:rPr lang="ru-RU"/>
              <a:t> Российский институт директоров. Все права защищены.</a:t>
            </a:r>
          </a:p>
        </p:txBody>
      </p:sp>
    </p:spTree>
    <p:extLst>
      <p:ext uri="{BB962C8B-B14F-4D97-AF65-F5344CB8AC3E}">
        <p14:creationId xmlns:p14="http://schemas.microsoft.com/office/powerpoint/2010/main" xmlns="" val="2675264487"/>
      </p:ext>
    </p:extLst>
  </p:cSld>
  <p:clrMapOvr>
    <a:masterClrMapping/>
  </p:clrMapOvr>
  <p:transition spd="slow" advClick="0" advTm="180000">
    <p:zoom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</a:t>
            </a:r>
            <a:r>
              <a:rPr lang="ru-RU"/>
              <a:t> Российский институт директоров. Все права защищены.</a:t>
            </a:r>
          </a:p>
        </p:txBody>
      </p:sp>
    </p:spTree>
    <p:extLst>
      <p:ext uri="{BB962C8B-B14F-4D97-AF65-F5344CB8AC3E}">
        <p14:creationId xmlns:p14="http://schemas.microsoft.com/office/powerpoint/2010/main" xmlns="" val="2556315039"/>
      </p:ext>
    </p:extLst>
  </p:cSld>
  <p:clrMapOvr>
    <a:masterClrMapping/>
  </p:clrMapOvr>
  <p:transition spd="slow" advClick="0" advTm="180000">
    <p:zoom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</a:t>
            </a:r>
            <a:r>
              <a:rPr lang="ru-RU"/>
              <a:t> Российский институт директоров. Все права защищены.</a:t>
            </a:r>
          </a:p>
        </p:txBody>
      </p:sp>
    </p:spTree>
    <p:extLst>
      <p:ext uri="{BB962C8B-B14F-4D97-AF65-F5344CB8AC3E}">
        <p14:creationId xmlns:p14="http://schemas.microsoft.com/office/powerpoint/2010/main" xmlns="" val="1268257161"/>
      </p:ext>
    </p:extLst>
  </p:cSld>
  <p:clrMapOvr>
    <a:masterClrMapping/>
  </p:clrMapOvr>
  <p:transition spd="slow" advClick="0" advTm="180000">
    <p:zoom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</a:t>
            </a:r>
            <a:r>
              <a:rPr lang="ru-RU"/>
              <a:t> Российский институт директоров. Все права защищены.</a:t>
            </a:r>
          </a:p>
        </p:txBody>
      </p:sp>
    </p:spTree>
    <p:extLst>
      <p:ext uri="{BB962C8B-B14F-4D97-AF65-F5344CB8AC3E}">
        <p14:creationId xmlns:p14="http://schemas.microsoft.com/office/powerpoint/2010/main" xmlns="" val="3657961860"/>
      </p:ext>
    </p:extLst>
  </p:cSld>
  <p:clrMapOvr>
    <a:masterClrMapping/>
  </p:clrMapOvr>
  <p:transition spd="slow" advClick="0" advTm="180000">
    <p:zoom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</a:t>
            </a:r>
            <a:r>
              <a:rPr lang="ru-RU"/>
              <a:t> Российский институт директоров. Все права защищены.</a:t>
            </a:r>
          </a:p>
        </p:txBody>
      </p:sp>
    </p:spTree>
    <p:extLst>
      <p:ext uri="{BB962C8B-B14F-4D97-AF65-F5344CB8AC3E}">
        <p14:creationId xmlns:p14="http://schemas.microsoft.com/office/powerpoint/2010/main" xmlns="" val="1353909958"/>
      </p:ext>
    </p:extLst>
  </p:cSld>
  <p:clrMapOvr>
    <a:masterClrMapping/>
  </p:clrMapOvr>
  <p:transition spd="slow" advClick="0" advTm="180000">
    <p:zoom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</a:t>
            </a:r>
            <a:r>
              <a:rPr lang="ru-RU"/>
              <a:t> Российский институт директоров. Все права защищены.</a:t>
            </a:r>
          </a:p>
        </p:txBody>
      </p:sp>
    </p:spTree>
    <p:extLst>
      <p:ext uri="{BB962C8B-B14F-4D97-AF65-F5344CB8AC3E}">
        <p14:creationId xmlns:p14="http://schemas.microsoft.com/office/powerpoint/2010/main" xmlns="" val="2299413018"/>
      </p:ext>
    </p:extLst>
  </p:cSld>
  <p:clrMapOvr>
    <a:masterClrMapping/>
  </p:clrMapOvr>
  <p:transition spd="slow" advClick="0" advTm="180000">
    <p:zoom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55550" y="0"/>
            <a:ext cx="2400829" cy="6426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49623" y="0"/>
            <a:ext cx="7040827" cy="6426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</a:t>
            </a:r>
            <a:r>
              <a:rPr lang="ru-RU"/>
              <a:t> Российский институт директоров. Все права защищены.</a:t>
            </a:r>
          </a:p>
        </p:txBody>
      </p:sp>
    </p:spTree>
    <p:extLst>
      <p:ext uri="{BB962C8B-B14F-4D97-AF65-F5344CB8AC3E}">
        <p14:creationId xmlns:p14="http://schemas.microsoft.com/office/powerpoint/2010/main" xmlns="" val="2117734117"/>
      </p:ext>
    </p:extLst>
  </p:cSld>
  <p:clrMapOvr>
    <a:masterClrMapping/>
  </p:clrMapOvr>
  <p:transition spd="slow" advClick="0" advTm="180000">
    <p:zoom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24492" y="0"/>
            <a:ext cx="8471694" cy="139858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49623" y="1624014"/>
            <a:ext cx="4720828" cy="4802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35550" y="1624014"/>
            <a:ext cx="4720829" cy="4802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</a:t>
            </a:r>
            <a:r>
              <a:rPr lang="ru-RU"/>
              <a:t> Российский институт директоров. Все права защищены.</a:t>
            </a:r>
          </a:p>
        </p:txBody>
      </p:sp>
    </p:spTree>
    <p:extLst>
      <p:ext uri="{BB962C8B-B14F-4D97-AF65-F5344CB8AC3E}">
        <p14:creationId xmlns:p14="http://schemas.microsoft.com/office/powerpoint/2010/main" xmlns="" val="2766615151"/>
      </p:ext>
    </p:extLst>
  </p:cSld>
  <p:clrMapOvr>
    <a:masterClrMapping/>
  </p:clrMapOvr>
  <p:transition spd="slow" advClick="0" advTm="180000">
    <p:zoom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24492" y="0"/>
            <a:ext cx="8471694" cy="139858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49623" y="1624014"/>
            <a:ext cx="4720828" cy="4802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5035550" y="1624013"/>
            <a:ext cx="4720829" cy="23241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5035550" y="4100514"/>
            <a:ext cx="4720829" cy="23256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</a:t>
            </a:r>
            <a:r>
              <a:rPr lang="ru-RU"/>
              <a:t> Российский институт директоров. Все права защищены.</a:t>
            </a:r>
          </a:p>
        </p:txBody>
      </p:sp>
    </p:spTree>
    <p:extLst>
      <p:ext uri="{BB962C8B-B14F-4D97-AF65-F5344CB8AC3E}">
        <p14:creationId xmlns:p14="http://schemas.microsoft.com/office/powerpoint/2010/main" xmlns="" val="4183150260"/>
      </p:ext>
    </p:extLst>
  </p:cSld>
  <p:clrMapOvr>
    <a:masterClrMapping/>
  </p:clrMapOvr>
  <p:transition spd="slow" advClick="0" advTm="180000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9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7"/>
            <a:ext cx="4376870" cy="639763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36433" indent="0">
              <a:buNone/>
              <a:defRPr sz="2300" b="1"/>
            </a:lvl2pPr>
            <a:lvl3pPr marL="1072866" indent="0">
              <a:buNone/>
              <a:defRPr sz="2100" b="1"/>
            </a:lvl3pPr>
            <a:lvl4pPr marL="1609298" indent="0">
              <a:buNone/>
              <a:defRPr sz="1900" b="1"/>
            </a:lvl4pPr>
            <a:lvl5pPr marL="2145731" indent="0">
              <a:buNone/>
              <a:defRPr sz="1900" b="1"/>
            </a:lvl5pPr>
            <a:lvl6pPr marL="2682164" indent="0">
              <a:buNone/>
              <a:defRPr sz="1900" b="1"/>
            </a:lvl6pPr>
            <a:lvl7pPr marL="3218597" indent="0">
              <a:buNone/>
              <a:defRPr sz="1900" b="1"/>
            </a:lvl7pPr>
            <a:lvl8pPr marL="3755029" indent="0">
              <a:buNone/>
              <a:defRPr sz="1900" b="1"/>
            </a:lvl8pPr>
            <a:lvl9pPr marL="4291462" indent="0">
              <a:buNone/>
              <a:defRPr sz="19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6" y="1535117"/>
            <a:ext cx="4378590" cy="639763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36433" indent="0">
              <a:buNone/>
              <a:defRPr sz="2300" b="1"/>
            </a:lvl2pPr>
            <a:lvl3pPr marL="1072866" indent="0">
              <a:buNone/>
              <a:defRPr sz="2100" b="1"/>
            </a:lvl3pPr>
            <a:lvl4pPr marL="1609298" indent="0">
              <a:buNone/>
              <a:defRPr sz="1900" b="1"/>
            </a:lvl4pPr>
            <a:lvl5pPr marL="2145731" indent="0">
              <a:buNone/>
              <a:defRPr sz="1900" b="1"/>
            </a:lvl5pPr>
            <a:lvl6pPr marL="2682164" indent="0">
              <a:buNone/>
              <a:defRPr sz="1900" b="1"/>
            </a:lvl6pPr>
            <a:lvl7pPr marL="3218597" indent="0">
              <a:buNone/>
              <a:defRPr sz="1900" b="1"/>
            </a:lvl7pPr>
            <a:lvl8pPr marL="3755029" indent="0">
              <a:buNone/>
              <a:defRPr sz="1900" b="1"/>
            </a:lvl8pPr>
            <a:lvl9pPr marL="4291462" indent="0">
              <a:buNone/>
              <a:defRPr sz="19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116" y="2174875"/>
            <a:ext cx="4378590" cy="3951288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</a:t>
            </a:r>
            <a:r>
              <a:rPr lang="ru-RU"/>
              <a:t> Российский институт директоров. Все права защищены.</a:t>
            </a:r>
          </a:p>
        </p:txBody>
      </p:sp>
    </p:spTree>
    <p:extLst>
      <p:ext uri="{BB962C8B-B14F-4D97-AF65-F5344CB8AC3E}">
        <p14:creationId xmlns:p14="http://schemas.microsoft.com/office/powerpoint/2010/main" xmlns="" val="3166949400"/>
      </p:ext>
    </p:extLst>
  </p:cSld>
  <p:clrMapOvr>
    <a:masterClrMapping/>
  </p:clrMapOvr>
  <p:transition spd="slow" advClick="0" advTm="180000">
    <p:zoom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30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536433" indent="0" algn="ctr">
              <a:buNone/>
              <a:defRPr/>
            </a:lvl2pPr>
            <a:lvl3pPr marL="1072866" indent="0" algn="ctr">
              <a:buNone/>
              <a:defRPr/>
            </a:lvl3pPr>
            <a:lvl4pPr marL="1609298" indent="0" algn="ctr">
              <a:buNone/>
              <a:defRPr/>
            </a:lvl4pPr>
            <a:lvl5pPr marL="2145731" indent="0" algn="ctr">
              <a:buNone/>
              <a:defRPr/>
            </a:lvl5pPr>
            <a:lvl6pPr marL="2682164" indent="0" algn="ctr">
              <a:buNone/>
              <a:defRPr/>
            </a:lvl6pPr>
            <a:lvl7pPr marL="3218597" indent="0" algn="ctr">
              <a:buNone/>
              <a:defRPr/>
            </a:lvl7pPr>
            <a:lvl8pPr marL="3755029" indent="0" algn="ctr">
              <a:buNone/>
              <a:defRPr/>
            </a:lvl8pPr>
            <a:lvl9pPr marL="4291462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</a:t>
            </a:r>
            <a:r>
              <a:rPr lang="ru-RU"/>
              <a:t> Российский институт директоров. Все права защищены.</a:t>
            </a:r>
          </a:p>
        </p:txBody>
      </p:sp>
    </p:spTree>
    <p:extLst>
      <p:ext uri="{BB962C8B-B14F-4D97-AF65-F5344CB8AC3E}">
        <p14:creationId xmlns:p14="http://schemas.microsoft.com/office/powerpoint/2010/main" xmlns="" val="426628750"/>
      </p:ext>
    </p:extLst>
  </p:cSld>
  <p:clrMapOvr>
    <a:masterClrMapping/>
  </p:clrMapOvr>
  <p:transition spd="slow" advClick="0" advTm="180000">
    <p:zoom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</a:t>
            </a:r>
            <a:r>
              <a:rPr lang="ru-RU"/>
              <a:t> Российский институт директоров. Все права защищены.</a:t>
            </a:r>
          </a:p>
        </p:txBody>
      </p:sp>
    </p:spTree>
    <p:extLst>
      <p:ext uri="{BB962C8B-B14F-4D97-AF65-F5344CB8AC3E}">
        <p14:creationId xmlns:p14="http://schemas.microsoft.com/office/powerpoint/2010/main" xmlns="" val="3569725247"/>
      </p:ext>
    </p:extLst>
  </p:cSld>
  <p:clrMapOvr>
    <a:masterClrMapping/>
  </p:clrMapOvr>
  <p:transition spd="slow" advClick="0" advTm="180000">
    <p:zoom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6"/>
          </a:xfrm>
        </p:spPr>
        <p:txBody>
          <a:bodyPr anchor="t"/>
          <a:lstStyle>
            <a:lvl1pPr algn="l">
              <a:defRPr sz="47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300"/>
            </a:lvl1pPr>
            <a:lvl2pPr marL="536433" indent="0">
              <a:buNone/>
              <a:defRPr sz="2100"/>
            </a:lvl2pPr>
            <a:lvl3pPr marL="1072866" indent="0">
              <a:buNone/>
              <a:defRPr sz="1900"/>
            </a:lvl3pPr>
            <a:lvl4pPr marL="1609298" indent="0">
              <a:buNone/>
              <a:defRPr sz="1600"/>
            </a:lvl4pPr>
            <a:lvl5pPr marL="2145731" indent="0">
              <a:buNone/>
              <a:defRPr sz="1600"/>
            </a:lvl5pPr>
            <a:lvl6pPr marL="2682164" indent="0">
              <a:buNone/>
              <a:defRPr sz="1600"/>
            </a:lvl6pPr>
            <a:lvl7pPr marL="3218597" indent="0">
              <a:buNone/>
              <a:defRPr sz="1600"/>
            </a:lvl7pPr>
            <a:lvl8pPr marL="3755029" indent="0">
              <a:buNone/>
              <a:defRPr sz="1600"/>
            </a:lvl8pPr>
            <a:lvl9pPr marL="4291462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</a:t>
            </a:r>
            <a:r>
              <a:rPr lang="ru-RU"/>
              <a:t> Российский институт директоров. Все права защищены.</a:t>
            </a:r>
          </a:p>
        </p:txBody>
      </p:sp>
    </p:spTree>
    <p:extLst>
      <p:ext uri="{BB962C8B-B14F-4D97-AF65-F5344CB8AC3E}">
        <p14:creationId xmlns:p14="http://schemas.microsoft.com/office/powerpoint/2010/main" xmlns="" val="925876498"/>
      </p:ext>
    </p:extLst>
  </p:cSld>
  <p:clrMapOvr>
    <a:masterClrMapping/>
  </p:clrMapOvr>
  <p:transition spd="slow" advClick="0" advTm="180000">
    <p:zoom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9626" y="1624014"/>
            <a:ext cx="4720828" cy="4802188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35551" y="1624014"/>
            <a:ext cx="4720829" cy="4802188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</a:t>
            </a:r>
            <a:r>
              <a:rPr lang="ru-RU"/>
              <a:t> Российский институт директоров. Все права защищены.</a:t>
            </a:r>
          </a:p>
        </p:txBody>
      </p:sp>
    </p:spTree>
    <p:extLst>
      <p:ext uri="{BB962C8B-B14F-4D97-AF65-F5344CB8AC3E}">
        <p14:creationId xmlns:p14="http://schemas.microsoft.com/office/powerpoint/2010/main" xmlns="" val="2863487493"/>
      </p:ext>
    </p:extLst>
  </p:cSld>
  <p:clrMapOvr>
    <a:masterClrMapping/>
  </p:clrMapOvr>
  <p:transition spd="slow" advClick="0" advTm="180000">
    <p:zoom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9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6"/>
            <a:ext cx="4376870" cy="639763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36433" indent="0">
              <a:buNone/>
              <a:defRPr sz="2300" b="1"/>
            </a:lvl2pPr>
            <a:lvl3pPr marL="1072866" indent="0">
              <a:buNone/>
              <a:defRPr sz="2100" b="1"/>
            </a:lvl3pPr>
            <a:lvl4pPr marL="1609298" indent="0">
              <a:buNone/>
              <a:defRPr sz="1900" b="1"/>
            </a:lvl4pPr>
            <a:lvl5pPr marL="2145731" indent="0">
              <a:buNone/>
              <a:defRPr sz="1900" b="1"/>
            </a:lvl5pPr>
            <a:lvl6pPr marL="2682164" indent="0">
              <a:buNone/>
              <a:defRPr sz="1900" b="1"/>
            </a:lvl6pPr>
            <a:lvl7pPr marL="3218597" indent="0">
              <a:buNone/>
              <a:defRPr sz="1900" b="1"/>
            </a:lvl7pPr>
            <a:lvl8pPr marL="3755029" indent="0">
              <a:buNone/>
              <a:defRPr sz="1900" b="1"/>
            </a:lvl8pPr>
            <a:lvl9pPr marL="4291462" indent="0">
              <a:buNone/>
              <a:defRPr sz="1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6" y="1535116"/>
            <a:ext cx="4378590" cy="639763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36433" indent="0">
              <a:buNone/>
              <a:defRPr sz="2300" b="1"/>
            </a:lvl2pPr>
            <a:lvl3pPr marL="1072866" indent="0">
              <a:buNone/>
              <a:defRPr sz="2100" b="1"/>
            </a:lvl3pPr>
            <a:lvl4pPr marL="1609298" indent="0">
              <a:buNone/>
              <a:defRPr sz="1900" b="1"/>
            </a:lvl4pPr>
            <a:lvl5pPr marL="2145731" indent="0">
              <a:buNone/>
              <a:defRPr sz="1900" b="1"/>
            </a:lvl5pPr>
            <a:lvl6pPr marL="2682164" indent="0">
              <a:buNone/>
              <a:defRPr sz="1900" b="1"/>
            </a:lvl6pPr>
            <a:lvl7pPr marL="3218597" indent="0">
              <a:buNone/>
              <a:defRPr sz="1900" b="1"/>
            </a:lvl7pPr>
            <a:lvl8pPr marL="3755029" indent="0">
              <a:buNone/>
              <a:defRPr sz="1900" b="1"/>
            </a:lvl8pPr>
            <a:lvl9pPr marL="4291462" indent="0">
              <a:buNone/>
              <a:defRPr sz="1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116" y="2174875"/>
            <a:ext cx="4378590" cy="3951288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</a:t>
            </a:r>
            <a:r>
              <a:rPr lang="ru-RU"/>
              <a:t> Российский институт директоров. Все права защищены.</a:t>
            </a:r>
          </a:p>
        </p:txBody>
      </p:sp>
    </p:spTree>
    <p:extLst>
      <p:ext uri="{BB962C8B-B14F-4D97-AF65-F5344CB8AC3E}">
        <p14:creationId xmlns:p14="http://schemas.microsoft.com/office/powerpoint/2010/main" xmlns="" val="3492992185"/>
      </p:ext>
    </p:extLst>
  </p:cSld>
  <p:clrMapOvr>
    <a:masterClrMapping/>
  </p:clrMapOvr>
  <p:transition spd="slow" advClick="0" advTm="180000">
    <p:zoom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</a:t>
            </a:r>
            <a:r>
              <a:rPr lang="ru-RU"/>
              <a:t> Российский институт директоров. Все права защищены.</a:t>
            </a:r>
          </a:p>
        </p:txBody>
      </p:sp>
    </p:spTree>
    <p:extLst>
      <p:ext uri="{BB962C8B-B14F-4D97-AF65-F5344CB8AC3E}">
        <p14:creationId xmlns:p14="http://schemas.microsoft.com/office/powerpoint/2010/main" xmlns="" val="4049034725"/>
      </p:ext>
    </p:extLst>
  </p:cSld>
  <p:clrMapOvr>
    <a:masterClrMapping/>
  </p:clrMapOvr>
  <p:transition spd="slow" advClick="0" advTm="180000">
    <p:zoom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</a:t>
            </a:r>
            <a:r>
              <a:rPr lang="ru-RU"/>
              <a:t> Российский институт директоров. Все права защищены.</a:t>
            </a:r>
          </a:p>
        </p:txBody>
      </p:sp>
    </p:spTree>
    <p:extLst>
      <p:ext uri="{BB962C8B-B14F-4D97-AF65-F5344CB8AC3E}">
        <p14:creationId xmlns:p14="http://schemas.microsoft.com/office/powerpoint/2010/main" xmlns="" val="1384953006"/>
      </p:ext>
    </p:extLst>
  </p:cSld>
  <p:clrMapOvr>
    <a:masterClrMapping/>
  </p:clrMapOvr>
  <p:transition spd="slow" advClick="0" advTm="180000">
    <p:zoom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6" y="273050"/>
            <a:ext cx="3259006" cy="1162051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2972" y="273056"/>
            <a:ext cx="5537729" cy="5853113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8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6" y="1435104"/>
            <a:ext cx="3259006" cy="4691063"/>
          </a:xfrm>
        </p:spPr>
        <p:txBody>
          <a:bodyPr/>
          <a:lstStyle>
            <a:lvl1pPr marL="0" indent="0">
              <a:buNone/>
              <a:defRPr sz="1600"/>
            </a:lvl1pPr>
            <a:lvl2pPr marL="536433" indent="0">
              <a:buNone/>
              <a:defRPr sz="1400"/>
            </a:lvl2pPr>
            <a:lvl3pPr marL="1072866" indent="0">
              <a:buNone/>
              <a:defRPr sz="1200"/>
            </a:lvl3pPr>
            <a:lvl4pPr marL="1609298" indent="0">
              <a:buNone/>
              <a:defRPr sz="1100"/>
            </a:lvl4pPr>
            <a:lvl5pPr marL="2145731" indent="0">
              <a:buNone/>
              <a:defRPr sz="1100"/>
            </a:lvl5pPr>
            <a:lvl6pPr marL="2682164" indent="0">
              <a:buNone/>
              <a:defRPr sz="1100"/>
            </a:lvl6pPr>
            <a:lvl7pPr marL="3218597" indent="0">
              <a:buNone/>
              <a:defRPr sz="1100"/>
            </a:lvl7pPr>
            <a:lvl8pPr marL="3755029" indent="0">
              <a:buNone/>
              <a:defRPr sz="1100"/>
            </a:lvl8pPr>
            <a:lvl9pPr marL="4291462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</a:t>
            </a:r>
            <a:r>
              <a:rPr lang="ru-RU"/>
              <a:t> Российский институт директоров. Все права защищены.</a:t>
            </a:r>
          </a:p>
        </p:txBody>
      </p:sp>
    </p:spTree>
    <p:extLst>
      <p:ext uri="{BB962C8B-B14F-4D97-AF65-F5344CB8AC3E}">
        <p14:creationId xmlns:p14="http://schemas.microsoft.com/office/powerpoint/2010/main" xmlns="" val="3270100052"/>
      </p:ext>
    </p:extLst>
  </p:cSld>
  <p:clrMapOvr>
    <a:masterClrMapping/>
  </p:clrMapOvr>
  <p:transition spd="slow" advClick="0" advTm="180000">
    <p:zoom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40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800"/>
            </a:lvl1pPr>
            <a:lvl2pPr marL="536433" indent="0">
              <a:buNone/>
              <a:defRPr sz="3300"/>
            </a:lvl2pPr>
            <a:lvl3pPr marL="1072866" indent="0">
              <a:buNone/>
              <a:defRPr sz="2800"/>
            </a:lvl3pPr>
            <a:lvl4pPr marL="1609298" indent="0">
              <a:buNone/>
              <a:defRPr sz="2300"/>
            </a:lvl4pPr>
            <a:lvl5pPr marL="2145731" indent="0">
              <a:buNone/>
              <a:defRPr sz="2300"/>
            </a:lvl5pPr>
            <a:lvl6pPr marL="2682164" indent="0">
              <a:buNone/>
              <a:defRPr sz="2300"/>
            </a:lvl6pPr>
            <a:lvl7pPr marL="3218597" indent="0">
              <a:buNone/>
              <a:defRPr sz="2300"/>
            </a:lvl7pPr>
            <a:lvl8pPr marL="3755029" indent="0">
              <a:buNone/>
              <a:defRPr sz="2300"/>
            </a:lvl8pPr>
            <a:lvl9pPr marL="4291462" indent="0">
              <a:buNone/>
              <a:defRPr sz="23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42"/>
            <a:ext cx="5943600" cy="804863"/>
          </a:xfrm>
        </p:spPr>
        <p:txBody>
          <a:bodyPr/>
          <a:lstStyle>
            <a:lvl1pPr marL="0" indent="0">
              <a:buNone/>
              <a:defRPr sz="1600"/>
            </a:lvl1pPr>
            <a:lvl2pPr marL="536433" indent="0">
              <a:buNone/>
              <a:defRPr sz="1400"/>
            </a:lvl2pPr>
            <a:lvl3pPr marL="1072866" indent="0">
              <a:buNone/>
              <a:defRPr sz="1200"/>
            </a:lvl3pPr>
            <a:lvl4pPr marL="1609298" indent="0">
              <a:buNone/>
              <a:defRPr sz="1100"/>
            </a:lvl4pPr>
            <a:lvl5pPr marL="2145731" indent="0">
              <a:buNone/>
              <a:defRPr sz="1100"/>
            </a:lvl5pPr>
            <a:lvl6pPr marL="2682164" indent="0">
              <a:buNone/>
              <a:defRPr sz="1100"/>
            </a:lvl6pPr>
            <a:lvl7pPr marL="3218597" indent="0">
              <a:buNone/>
              <a:defRPr sz="1100"/>
            </a:lvl7pPr>
            <a:lvl8pPr marL="3755029" indent="0">
              <a:buNone/>
              <a:defRPr sz="1100"/>
            </a:lvl8pPr>
            <a:lvl9pPr marL="4291462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</a:t>
            </a:r>
            <a:r>
              <a:rPr lang="ru-RU"/>
              <a:t> Российский институт директоров. Все права защищены.</a:t>
            </a:r>
          </a:p>
        </p:txBody>
      </p:sp>
    </p:spTree>
    <p:extLst>
      <p:ext uri="{BB962C8B-B14F-4D97-AF65-F5344CB8AC3E}">
        <p14:creationId xmlns:p14="http://schemas.microsoft.com/office/powerpoint/2010/main" xmlns="" val="939903407"/>
      </p:ext>
    </p:extLst>
  </p:cSld>
  <p:clrMapOvr>
    <a:masterClrMapping/>
  </p:clrMapOvr>
  <p:transition spd="slow" advClick="0" advTm="180000">
    <p:zoom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</a:t>
            </a:r>
            <a:r>
              <a:rPr lang="ru-RU"/>
              <a:t> Российский институт директоров. Все права защищены.</a:t>
            </a:r>
          </a:p>
        </p:txBody>
      </p:sp>
    </p:spTree>
    <p:extLst>
      <p:ext uri="{BB962C8B-B14F-4D97-AF65-F5344CB8AC3E}">
        <p14:creationId xmlns:p14="http://schemas.microsoft.com/office/powerpoint/2010/main" xmlns="" val="862563518"/>
      </p:ext>
    </p:extLst>
  </p:cSld>
  <p:clrMapOvr>
    <a:masterClrMapping/>
  </p:clrMapOvr>
  <p:transition spd="slow" advClick="0" advTm="180000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</a:t>
            </a:r>
            <a:r>
              <a:rPr lang="ru-RU"/>
              <a:t> Российский институт директоров. Все права защищены.</a:t>
            </a:r>
          </a:p>
        </p:txBody>
      </p:sp>
    </p:spTree>
    <p:extLst>
      <p:ext uri="{BB962C8B-B14F-4D97-AF65-F5344CB8AC3E}">
        <p14:creationId xmlns:p14="http://schemas.microsoft.com/office/powerpoint/2010/main" xmlns="" val="725847124"/>
      </p:ext>
    </p:extLst>
  </p:cSld>
  <p:clrMapOvr>
    <a:masterClrMapping/>
  </p:clrMapOvr>
  <p:transition spd="slow" advClick="0" advTm="180000">
    <p:zoom/>
  </p:transition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55551" y="1"/>
            <a:ext cx="2400829" cy="6426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49630" y="1"/>
            <a:ext cx="7040827" cy="6426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</a:t>
            </a:r>
            <a:r>
              <a:rPr lang="ru-RU"/>
              <a:t> Российский институт директоров. Все права защищены.</a:t>
            </a:r>
          </a:p>
        </p:txBody>
      </p:sp>
    </p:spTree>
    <p:extLst>
      <p:ext uri="{BB962C8B-B14F-4D97-AF65-F5344CB8AC3E}">
        <p14:creationId xmlns:p14="http://schemas.microsoft.com/office/powerpoint/2010/main" xmlns="" val="3560331074"/>
      </p:ext>
    </p:extLst>
  </p:cSld>
  <p:clrMapOvr>
    <a:masterClrMapping/>
  </p:clrMapOvr>
  <p:transition spd="slow" advClick="0" advTm="180000">
    <p:zoom/>
  </p:transition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24496" y="2"/>
            <a:ext cx="8471694" cy="139858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49626" y="1624014"/>
            <a:ext cx="4720828" cy="48021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5035551" y="1624015"/>
            <a:ext cx="4720829" cy="23241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5035551" y="4100515"/>
            <a:ext cx="4720829" cy="23256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</a:t>
            </a:r>
            <a:r>
              <a:rPr lang="ru-RU"/>
              <a:t> Российский институт директоров. Все права защищены.</a:t>
            </a:r>
          </a:p>
        </p:txBody>
      </p:sp>
    </p:spTree>
    <p:extLst>
      <p:ext uri="{BB962C8B-B14F-4D97-AF65-F5344CB8AC3E}">
        <p14:creationId xmlns:p14="http://schemas.microsoft.com/office/powerpoint/2010/main" xmlns="" val="3409000812"/>
      </p:ext>
    </p:extLst>
  </p:cSld>
  <p:clrMapOvr>
    <a:masterClrMapping/>
  </p:clrMapOvr>
  <p:transition spd="slow" advClick="0" advTm="180000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</a:t>
            </a:r>
            <a:r>
              <a:rPr lang="ru-RU"/>
              <a:t> Российский институт директоров. Все права защищены.</a:t>
            </a:r>
          </a:p>
        </p:txBody>
      </p:sp>
    </p:spTree>
    <p:extLst>
      <p:ext uri="{BB962C8B-B14F-4D97-AF65-F5344CB8AC3E}">
        <p14:creationId xmlns:p14="http://schemas.microsoft.com/office/powerpoint/2010/main" xmlns="" val="1437489214"/>
      </p:ext>
    </p:extLst>
  </p:cSld>
  <p:clrMapOvr>
    <a:masterClrMapping/>
  </p:clrMapOvr>
  <p:transition spd="slow" advClick="0" advTm="180000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9" y="273051"/>
            <a:ext cx="3259006" cy="1162051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2972" y="273058"/>
            <a:ext cx="5537729" cy="5853113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8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9" y="1435104"/>
            <a:ext cx="3259006" cy="4691063"/>
          </a:xfrm>
        </p:spPr>
        <p:txBody>
          <a:bodyPr/>
          <a:lstStyle>
            <a:lvl1pPr marL="0" indent="0">
              <a:buNone/>
              <a:defRPr sz="1600"/>
            </a:lvl1pPr>
            <a:lvl2pPr marL="536433" indent="0">
              <a:buNone/>
              <a:defRPr sz="1400"/>
            </a:lvl2pPr>
            <a:lvl3pPr marL="1072866" indent="0">
              <a:buNone/>
              <a:defRPr sz="1200"/>
            </a:lvl3pPr>
            <a:lvl4pPr marL="1609298" indent="0">
              <a:buNone/>
              <a:defRPr sz="1100"/>
            </a:lvl4pPr>
            <a:lvl5pPr marL="2145731" indent="0">
              <a:buNone/>
              <a:defRPr sz="1100"/>
            </a:lvl5pPr>
            <a:lvl6pPr marL="2682164" indent="0">
              <a:buNone/>
              <a:defRPr sz="1100"/>
            </a:lvl6pPr>
            <a:lvl7pPr marL="3218597" indent="0">
              <a:buNone/>
              <a:defRPr sz="1100"/>
            </a:lvl7pPr>
            <a:lvl8pPr marL="3755029" indent="0">
              <a:buNone/>
              <a:defRPr sz="1100"/>
            </a:lvl8pPr>
            <a:lvl9pPr marL="4291462" indent="0">
              <a:buNone/>
              <a:defRPr sz="11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</a:t>
            </a:r>
            <a:r>
              <a:rPr lang="ru-RU"/>
              <a:t> Российский институт директоров. Все права защищены.</a:t>
            </a:r>
          </a:p>
        </p:txBody>
      </p:sp>
    </p:spTree>
    <p:extLst>
      <p:ext uri="{BB962C8B-B14F-4D97-AF65-F5344CB8AC3E}">
        <p14:creationId xmlns:p14="http://schemas.microsoft.com/office/powerpoint/2010/main" xmlns="" val="2428026864"/>
      </p:ext>
    </p:extLst>
  </p:cSld>
  <p:clrMapOvr>
    <a:masterClrMapping/>
  </p:clrMapOvr>
  <p:transition spd="slow" advClick="0" advTm="180000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40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800"/>
            </a:lvl1pPr>
            <a:lvl2pPr marL="536433" indent="0">
              <a:buNone/>
              <a:defRPr sz="3300"/>
            </a:lvl2pPr>
            <a:lvl3pPr marL="1072866" indent="0">
              <a:buNone/>
              <a:defRPr sz="2800"/>
            </a:lvl3pPr>
            <a:lvl4pPr marL="1609298" indent="0">
              <a:buNone/>
              <a:defRPr sz="2300"/>
            </a:lvl4pPr>
            <a:lvl5pPr marL="2145731" indent="0">
              <a:buNone/>
              <a:defRPr sz="2300"/>
            </a:lvl5pPr>
            <a:lvl6pPr marL="2682164" indent="0">
              <a:buNone/>
              <a:defRPr sz="2300"/>
            </a:lvl6pPr>
            <a:lvl7pPr marL="3218597" indent="0">
              <a:buNone/>
              <a:defRPr sz="2300"/>
            </a:lvl7pPr>
            <a:lvl8pPr marL="3755029" indent="0">
              <a:buNone/>
              <a:defRPr sz="2300"/>
            </a:lvl8pPr>
            <a:lvl9pPr marL="4291462" indent="0">
              <a:buNone/>
              <a:defRPr sz="23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48"/>
            <a:ext cx="5943600" cy="804863"/>
          </a:xfrm>
        </p:spPr>
        <p:txBody>
          <a:bodyPr/>
          <a:lstStyle>
            <a:lvl1pPr marL="0" indent="0">
              <a:buNone/>
              <a:defRPr sz="1600"/>
            </a:lvl1pPr>
            <a:lvl2pPr marL="536433" indent="0">
              <a:buNone/>
              <a:defRPr sz="1400"/>
            </a:lvl2pPr>
            <a:lvl3pPr marL="1072866" indent="0">
              <a:buNone/>
              <a:defRPr sz="1200"/>
            </a:lvl3pPr>
            <a:lvl4pPr marL="1609298" indent="0">
              <a:buNone/>
              <a:defRPr sz="1100"/>
            </a:lvl4pPr>
            <a:lvl5pPr marL="2145731" indent="0">
              <a:buNone/>
              <a:defRPr sz="1100"/>
            </a:lvl5pPr>
            <a:lvl6pPr marL="2682164" indent="0">
              <a:buNone/>
              <a:defRPr sz="1100"/>
            </a:lvl6pPr>
            <a:lvl7pPr marL="3218597" indent="0">
              <a:buNone/>
              <a:defRPr sz="1100"/>
            </a:lvl7pPr>
            <a:lvl8pPr marL="3755029" indent="0">
              <a:buNone/>
              <a:defRPr sz="1100"/>
            </a:lvl8pPr>
            <a:lvl9pPr marL="4291462" indent="0">
              <a:buNone/>
              <a:defRPr sz="11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</a:t>
            </a:r>
            <a:r>
              <a:rPr lang="ru-RU"/>
              <a:t> Российский институт директоров. Все права защищены.</a:t>
            </a:r>
          </a:p>
        </p:txBody>
      </p:sp>
    </p:spTree>
    <p:extLst>
      <p:ext uri="{BB962C8B-B14F-4D97-AF65-F5344CB8AC3E}">
        <p14:creationId xmlns:p14="http://schemas.microsoft.com/office/powerpoint/2010/main" xmlns="" val="4155776126"/>
      </p:ext>
    </p:extLst>
  </p:cSld>
  <p:clrMapOvr>
    <a:masterClrMapping/>
  </p:clrMapOvr>
  <p:transition spd="slow" advClick="0" advTm="180000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slideLayout" Target="../slideLayouts/slideLayout49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7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12" Type="http://schemas.openxmlformats.org/officeDocument/2006/relationships/slideLayout" Target="../slideLayouts/slideLayout61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11" Type="http://schemas.openxmlformats.org/officeDocument/2006/relationships/slideLayout" Target="../slideLayouts/slideLayout60.xml"/><Relationship Id="rId5" Type="http://schemas.openxmlformats.org/officeDocument/2006/relationships/slideLayout" Target="../slideLayouts/slideLayout54.xml"/><Relationship Id="rId10" Type="http://schemas.openxmlformats.org/officeDocument/2006/relationships/slideLayout" Target="../slideLayouts/slideLayout59.xml"/><Relationship Id="rId4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8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23964" y="0"/>
            <a:ext cx="8472487" cy="1398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7287" tIns="53643" rIns="107287" bIns="5364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9225" y="1624019"/>
            <a:ext cx="9607550" cy="480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7287" tIns="53643" rIns="107287" bIns="5364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34940" y="6569081"/>
            <a:ext cx="961707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7287" tIns="53643" rIns="107287" bIns="53643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ct val="50000"/>
              </a:spcBef>
              <a:spcAft>
                <a:spcPts val="0"/>
              </a:spcAft>
              <a:defRPr sz="1400">
                <a:solidFill>
                  <a:srgbClr val="993366"/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©</a:t>
            </a:r>
            <a:r>
              <a:rPr lang="ru-RU"/>
              <a:t> Российский институт директоров. Все права защищены.</a:t>
            </a:r>
          </a:p>
        </p:txBody>
      </p:sp>
      <p:sp>
        <p:nvSpPr>
          <p:cNvPr id="1029" name="Rectangle 7"/>
          <p:cNvSpPr>
            <a:spLocks noChangeArrowheads="1"/>
          </p:cNvSpPr>
          <p:nvPr/>
        </p:nvSpPr>
        <p:spPr bwMode="auto">
          <a:xfrm>
            <a:off x="8805866" y="0"/>
            <a:ext cx="1100137" cy="68580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993366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7287" tIns="53643" rIns="107287" bIns="53643" anchor="ctr"/>
          <a:lstStyle/>
          <a:p>
            <a:endParaRPr lang="ru-RU">
              <a:latin typeface="Times New Roman" pitchFamily="18" charset="0"/>
            </a:endParaRPr>
          </a:p>
        </p:txBody>
      </p:sp>
      <p:sp>
        <p:nvSpPr>
          <p:cNvPr id="97288" name="Rectangle 8"/>
          <p:cNvSpPr>
            <a:spLocks noChangeArrowheads="1"/>
          </p:cNvSpPr>
          <p:nvPr/>
        </p:nvSpPr>
        <p:spPr bwMode="auto">
          <a:xfrm>
            <a:off x="0" y="1477963"/>
            <a:ext cx="9906000" cy="365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993366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107287" tIns="53643" rIns="107287" bIns="53643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</p:txBody>
      </p:sp>
      <p:pic>
        <p:nvPicPr>
          <p:cNvPr id="1031" name="Picture 9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550" y="4"/>
            <a:ext cx="1114425" cy="140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7290" name="Rectangle 10"/>
          <p:cNvSpPr>
            <a:spLocks noChangeArrowheads="1"/>
          </p:cNvSpPr>
          <p:nvPr/>
        </p:nvSpPr>
        <p:spPr bwMode="auto">
          <a:xfrm>
            <a:off x="0" y="1547813"/>
            <a:ext cx="6934200" cy="36512"/>
          </a:xfrm>
          <a:prstGeom prst="rect">
            <a:avLst/>
          </a:prstGeom>
          <a:gradFill rotWithShape="0">
            <a:gsLst>
              <a:gs pos="0">
                <a:srgbClr val="993366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7287" tIns="53643" rIns="107287" bIns="53643"/>
          <a:lstStyle/>
          <a:p>
            <a:endParaRPr kumimoji="1" lang="ru-RU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29" r:id="rId1"/>
    <p:sldLayoutId id="2147485030" r:id="rId2"/>
    <p:sldLayoutId id="2147485031" r:id="rId3"/>
    <p:sldLayoutId id="2147485032" r:id="rId4"/>
    <p:sldLayoutId id="2147485033" r:id="rId5"/>
    <p:sldLayoutId id="2147485034" r:id="rId6"/>
    <p:sldLayoutId id="2147485035" r:id="rId7"/>
    <p:sldLayoutId id="2147485036" r:id="rId8"/>
    <p:sldLayoutId id="2147485037" r:id="rId9"/>
    <p:sldLayoutId id="2147485038" r:id="rId10"/>
    <p:sldLayoutId id="2147485039" r:id="rId11"/>
  </p:sldLayoutIdLst>
  <p:transition spd="slow" advClick="0" advTm="180000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7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7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7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7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8" grpId="0" animBg="1"/>
      <p:bldP spid="97290" grpId="0" animBg="1" autoUpdateAnimBg="0"/>
    </p:bld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90045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900451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900451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900451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900451"/>
          </a:solidFill>
          <a:latin typeface="Times New Roman" pitchFamily="18" charset="0"/>
        </a:defRPr>
      </a:lvl5pPr>
      <a:lvl6pPr marL="536433" algn="ctr" rtl="0" fontAlgn="base">
        <a:spcBef>
          <a:spcPct val="0"/>
        </a:spcBef>
        <a:spcAft>
          <a:spcPct val="0"/>
        </a:spcAft>
        <a:defRPr sz="4200" b="1">
          <a:solidFill>
            <a:srgbClr val="900451"/>
          </a:solidFill>
          <a:latin typeface="Times New Roman" pitchFamily="18" charset="0"/>
        </a:defRPr>
      </a:lvl6pPr>
      <a:lvl7pPr marL="1072866" algn="ctr" rtl="0" fontAlgn="base">
        <a:spcBef>
          <a:spcPct val="0"/>
        </a:spcBef>
        <a:spcAft>
          <a:spcPct val="0"/>
        </a:spcAft>
        <a:defRPr sz="4200" b="1">
          <a:solidFill>
            <a:srgbClr val="900451"/>
          </a:solidFill>
          <a:latin typeface="Times New Roman" pitchFamily="18" charset="0"/>
        </a:defRPr>
      </a:lvl7pPr>
      <a:lvl8pPr marL="1609298" algn="ctr" rtl="0" fontAlgn="base">
        <a:spcBef>
          <a:spcPct val="0"/>
        </a:spcBef>
        <a:spcAft>
          <a:spcPct val="0"/>
        </a:spcAft>
        <a:defRPr sz="4200" b="1">
          <a:solidFill>
            <a:srgbClr val="900451"/>
          </a:solidFill>
          <a:latin typeface="Times New Roman" pitchFamily="18" charset="0"/>
        </a:defRPr>
      </a:lvl8pPr>
      <a:lvl9pPr marL="2145731" algn="ctr" rtl="0" fontAlgn="base">
        <a:spcBef>
          <a:spcPct val="0"/>
        </a:spcBef>
        <a:spcAft>
          <a:spcPct val="0"/>
        </a:spcAft>
        <a:defRPr sz="4200" b="1">
          <a:solidFill>
            <a:srgbClr val="900451"/>
          </a:solidFill>
          <a:latin typeface="Times New Roman" pitchFamily="18" charset="0"/>
        </a:defRPr>
      </a:lvl9pPr>
    </p:titleStyle>
    <p:bodyStyle>
      <a:lvl1pPr marL="401638" indent="-401638" algn="l" rtl="0" eaLnBrk="0" fontAlgn="base" hangingPunct="0">
        <a:spcBef>
          <a:spcPct val="20000"/>
        </a:spcBef>
        <a:spcAft>
          <a:spcPct val="0"/>
        </a:spcAft>
        <a:buChar char="•"/>
        <a:defRPr sz="2300">
          <a:solidFill>
            <a:schemeClr val="tx1"/>
          </a:solidFill>
          <a:latin typeface="+mn-lt"/>
          <a:ea typeface="+mn-ea"/>
          <a:cs typeface="+mn-cs"/>
        </a:defRPr>
      </a:lvl1pPr>
      <a:lvl2pPr marL="871538" indent="-334963" algn="l" rtl="0" eaLnBrk="0" fontAlgn="base" hangingPunct="0">
        <a:spcBef>
          <a:spcPct val="20000"/>
        </a:spcBef>
        <a:spcAft>
          <a:spcPct val="0"/>
        </a:spcAft>
        <a:buChar char="–"/>
        <a:defRPr sz="2300">
          <a:solidFill>
            <a:schemeClr val="tx1"/>
          </a:solidFill>
          <a:latin typeface="+mn-lt"/>
        </a:defRPr>
      </a:lvl2pPr>
      <a:lvl3pPr marL="1339850" indent="-266700" algn="l" rtl="0" eaLnBrk="0" fontAlgn="base" hangingPunct="0">
        <a:spcBef>
          <a:spcPct val="20000"/>
        </a:spcBef>
        <a:spcAft>
          <a:spcPct val="0"/>
        </a:spcAft>
        <a:buChar char="•"/>
        <a:defRPr sz="2300">
          <a:solidFill>
            <a:schemeClr val="tx1"/>
          </a:solidFill>
          <a:latin typeface="+mn-lt"/>
        </a:defRPr>
      </a:lvl3pPr>
      <a:lvl4pPr marL="1876425" indent="-266700" algn="l" rtl="0" eaLnBrk="0" fontAlgn="base" hangingPunct="0">
        <a:spcBef>
          <a:spcPct val="20000"/>
        </a:spcBef>
        <a:spcAft>
          <a:spcPct val="0"/>
        </a:spcAft>
        <a:buChar char="–"/>
        <a:defRPr sz="2300">
          <a:solidFill>
            <a:schemeClr val="tx1"/>
          </a:solidFill>
          <a:latin typeface="+mn-lt"/>
        </a:defRPr>
      </a:lvl4pPr>
      <a:lvl5pPr marL="2413000" indent="-266700" algn="l" rtl="0" eaLnBrk="0" fontAlgn="base" hangingPunct="0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5pPr>
      <a:lvl6pPr marL="2950380" indent="-268216" algn="l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6pPr>
      <a:lvl7pPr marL="3486813" indent="-268216" algn="l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7pPr>
      <a:lvl8pPr marL="4023246" indent="-268216" algn="l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8pPr>
      <a:lvl9pPr marL="4559678" indent="-268216" algn="l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36433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72866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09298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45731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82164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18597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55029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291462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23964" y="0"/>
            <a:ext cx="8472487" cy="1398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7287" tIns="53643" rIns="107287" bIns="5364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9225" y="1624019"/>
            <a:ext cx="9607550" cy="480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7287" tIns="53643" rIns="107287" bIns="5364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40" r:id="rId1"/>
    <p:sldLayoutId id="2147485041" r:id="rId2"/>
    <p:sldLayoutId id="2147485042" r:id="rId3"/>
    <p:sldLayoutId id="2147485043" r:id="rId4"/>
    <p:sldLayoutId id="2147485044" r:id="rId5"/>
    <p:sldLayoutId id="2147485045" r:id="rId6"/>
    <p:sldLayoutId id="2147485046" r:id="rId7"/>
    <p:sldLayoutId id="2147485047" r:id="rId8"/>
    <p:sldLayoutId id="2147485048" r:id="rId9"/>
    <p:sldLayoutId id="2147485049" r:id="rId10"/>
    <p:sldLayoutId id="2147485050" r:id="rId11"/>
    <p:sldLayoutId id="2147485051" r:id="rId12"/>
    <p:sldLayoutId id="2147485052" r:id="rId13"/>
  </p:sldLayoutIdLst>
  <p:transition spd="slow" advClick="0" advTm="180000">
    <p:zoom/>
  </p:transition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90045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90045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90045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90045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900451"/>
          </a:solidFill>
          <a:latin typeface="Arial" charset="0"/>
        </a:defRPr>
      </a:lvl5pPr>
      <a:lvl6pPr marL="536433" algn="ctr" rtl="0" fontAlgn="base">
        <a:spcBef>
          <a:spcPct val="0"/>
        </a:spcBef>
        <a:spcAft>
          <a:spcPct val="0"/>
        </a:spcAft>
        <a:defRPr sz="3800" b="1">
          <a:solidFill>
            <a:srgbClr val="900451"/>
          </a:solidFill>
          <a:latin typeface="Arial" charset="0"/>
        </a:defRPr>
      </a:lvl6pPr>
      <a:lvl7pPr marL="1072866" algn="ctr" rtl="0" fontAlgn="base">
        <a:spcBef>
          <a:spcPct val="0"/>
        </a:spcBef>
        <a:spcAft>
          <a:spcPct val="0"/>
        </a:spcAft>
        <a:defRPr sz="3800" b="1">
          <a:solidFill>
            <a:srgbClr val="900451"/>
          </a:solidFill>
          <a:latin typeface="Arial" charset="0"/>
        </a:defRPr>
      </a:lvl7pPr>
      <a:lvl8pPr marL="1609298" algn="ctr" rtl="0" fontAlgn="base">
        <a:spcBef>
          <a:spcPct val="0"/>
        </a:spcBef>
        <a:spcAft>
          <a:spcPct val="0"/>
        </a:spcAft>
        <a:defRPr sz="3800" b="1">
          <a:solidFill>
            <a:srgbClr val="900451"/>
          </a:solidFill>
          <a:latin typeface="Arial" charset="0"/>
        </a:defRPr>
      </a:lvl8pPr>
      <a:lvl9pPr marL="2145731" algn="ctr" rtl="0" fontAlgn="base">
        <a:spcBef>
          <a:spcPct val="0"/>
        </a:spcBef>
        <a:spcAft>
          <a:spcPct val="0"/>
        </a:spcAft>
        <a:defRPr sz="3800" b="1">
          <a:solidFill>
            <a:srgbClr val="900451"/>
          </a:solidFill>
          <a:latin typeface="Arial" charset="0"/>
        </a:defRPr>
      </a:lvl9pPr>
    </p:titleStyle>
    <p:bodyStyle>
      <a:lvl1pPr marL="401638" indent="-401638" algn="l" rtl="0" eaLnBrk="0" fontAlgn="base" hangingPunct="0">
        <a:spcBef>
          <a:spcPct val="20000"/>
        </a:spcBef>
        <a:spcAft>
          <a:spcPct val="0"/>
        </a:spcAft>
        <a:buChar char="•"/>
        <a:defRPr sz="2300">
          <a:solidFill>
            <a:srgbClr val="4D4D4D"/>
          </a:solidFill>
          <a:latin typeface="+mn-lt"/>
          <a:ea typeface="+mn-ea"/>
          <a:cs typeface="+mn-cs"/>
        </a:defRPr>
      </a:lvl1pPr>
      <a:lvl2pPr marL="871538" indent="-334963" algn="l" rtl="0" eaLnBrk="0" fontAlgn="base" hangingPunct="0">
        <a:spcBef>
          <a:spcPct val="20000"/>
        </a:spcBef>
        <a:spcAft>
          <a:spcPct val="0"/>
        </a:spcAft>
        <a:buChar char="–"/>
        <a:defRPr sz="2300">
          <a:solidFill>
            <a:srgbClr val="4D4D4D"/>
          </a:solidFill>
          <a:latin typeface="+mn-lt"/>
        </a:defRPr>
      </a:lvl2pPr>
      <a:lvl3pPr marL="1339850" indent="-266700" algn="l" rtl="0" eaLnBrk="0" fontAlgn="base" hangingPunct="0">
        <a:spcBef>
          <a:spcPct val="20000"/>
        </a:spcBef>
        <a:spcAft>
          <a:spcPct val="0"/>
        </a:spcAft>
        <a:buChar char="•"/>
        <a:defRPr sz="2300">
          <a:solidFill>
            <a:srgbClr val="4D4D4D"/>
          </a:solidFill>
          <a:latin typeface="+mn-lt"/>
        </a:defRPr>
      </a:lvl3pPr>
      <a:lvl4pPr marL="1876425" indent="-266700" algn="l" rtl="0" eaLnBrk="0" fontAlgn="base" hangingPunct="0">
        <a:spcBef>
          <a:spcPct val="20000"/>
        </a:spcBef>
        <a:spcAft>
          <a:spcPct val="0"/>
        </a:spcAft>
        <a:buChar char="–"/>
        <a:defRPr sz="2300">
          <a:solidFill>
            <a:srgbClr val="4D4D4D"/>
          </a:solidFill>
          <a:latin typeface="+mn-lt"/>
        </a:defRPr>
      </a:lvl4pPr>
      <a:lvl5pPr marL="2413000" indent="-266700" algn="l" rtl="0" eaLnBrk="0" fontAlgn="base" hangingPunct="0">
        <a:spcBef>
          <a:spcPct val="20000"/>
        </a:spcBef>
        <a:spcAft>
          <a:spcPct val="0"/>
        </a:spcAft>
        <a:buChar char="»"/>
        <a:defRPr sz="2300">
          <a:solidFill>
            <a:srgbClr val="4D4D4D"/>
          </a:solidFill>
          <a:latin typeface="+mn-lt"/>
        </a:defRPr>
      </a:lvl5pPr>
      <a:lvl6pPr marL="2950380" indent="-268216" algn="l" rtl="0" fontAlgn="base">
        <a:spcBef>
          <a:spcPct val="20000"/>
        </a:spcBef>
        <a:spcAft>
          <a:spcPct val="0"/>
        </a:spcAft>
        <a:buChar char="»"/>
        <a:defRPr sz="2300">
          <a:solidFill>
            <a:srgbClr val="4D4D4D"/>
          </a:solidFill>
          <a:latin typeface="+mn-lt"/>
        </a:defRPr>
      </a:lvl6pPr>
      <a:lvl7pPr marL="3486813" indent="-268216" algn="l" rtl="0" fontAlgn="base">
        <a:spcBef>
          <a:spcPct val="20000"/>
        </a:spcBef>
        <a:spcAft>
          <a:spcPct val="0"/>
        </a:spcAft>
        <a:buChar char="»"/>
        <a:defRPr sz="2300">
          <a:solidFill>
            <a:srgbClr val="4D4D4D"/>
          </a:solidFill>
          <a:latin typeface="+mn-lt"/>
        </a:defRPr>
      </a:lvl7pPr>
      <a:lvl8pPr marL="4023246" indent="-268216" algn="l" rtl="0" fontAlgn="base">
        <a:spcBef>
          <a:spcPct val="20000"/>
        </a:spcBef>
        <a:spcAft>
          <a:spcPct val="0"/>
        </a:spcAft>
        <a:buChar char="»"/>
        <a:defRPr sz="2300">
          <a:solidFill>
            <a:srgbClr val="4D4D4D"/>
          </a:solidFill>
          <a:latin typeface="+mn-lt"/>
        </a:defRPr>
      </a:lvl8pPr>
      <a:lvl9pPr marL="4559678" indent="-268216" algn="l" rtl="0" fontAlgn="base">
        <a:spcBef>
          <a:spcPct val="20000"/>
        </a:spcBef>
        <a:spcAft>
          <a:spcPct val="0"/>
        </a:spcAft>
        <a:buChar char="»"/>
        <a:defRPr sz="2300">
          <a:solidFill>
            <a:srgbClr val="4D4D4D"/>
          </a:solidFill>
          <a:latin typeface="+mn-lt"/>
        </a:defRPr>
      </a:lvl9pPr>
    </p:bodyStyle>
    <p:otherStyle>
      <a:defPPr>
        <a:defRPr lang="ru-RU"/>
      </a:defPPr>
      <a:lvl1pPr marL="0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36433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72866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09298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45731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82164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18597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55029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291462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23964" y="0"/>
            <a:ext cx="8472487" cy="1398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7287" tIns="53643" rIns="107287" bIns="5364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9225" y="1624019"/>
            <a:ext cx="9607550" cy="480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7287" tIns="53643" rIns="107287" bIns="5364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34940" y="6569081"/>
            <a:ext cx="961707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7287" tIns="53643" rIns="107287" bIns="53643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ct val="50000"/>
              </a:spcBef>
              <a:spcAft>
                <a:spcPts val="0"/>
              </a:spcAft>
              <a:defRPr sz="1400">
                <a:solidFill>
                  <a:srgbClr val="993366"/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©</a:t>
            </a:r>
            <a:r>
              <a:rPr lang="ru-RU"/>
              <a:t> Российский институт директоров. Все права защищены.</a:t>
            </a:r>
          </a:p>
        </p:txBody>
      </p:sp>
      <p:sp>
        <p:nvSpPr>
          <p:cNvPr id="97287" name="Rectangle 7"/>
          <p:cNvSpPr>
            <a:spLocks noChangeArrowheads="1"/>
          </p:cNvSpPr>
          <p:nvPr/>
        </p:nvSpPr>
        <p:spPr bwMode="auto">
          <a:xfrm>
            <a:off x="8805866" y="0"/>
            <a:ext cx="1100137" cy="68580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993366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107287" tIns="53643" rIns="107287" bIns="53643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black"/>
              </a:solidFill>
              <a:latin typeface="Times New Roman"/>
            </a:endParaRPr>
          </a:p>
        </p:txBody>
      </p:sp>
      <p:sp>
        <p:nvSpPr>
          <p:cNvPr id="97288" name="Rectangle 8"/>
          <p:cNvSpPr>
            <a:spLocks noChangeArrowheads="1"/>
          </p:cNvSpPr>
          <p:nvPr/>
        </p:nvSpPr>
        <p:spPr bwMode="auto">
          <a:xfrm>
            <a:off x="0" y="1477963"/>
            <a:ext cx="9906000" cy="365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993366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107287" tIns="53643" rIns="107287" bIns="53643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black"/>
              </a:solidFill>
              <a:latin typeface="Times New Roman"/>
            </a:endParaRPr>
          </a:p>
        </p:txBody>
      </p:sp>
      <p:pic>
        <p:nvPicPr>
          <p:cNvPr id="1031" name="Picture 9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550" y="4"/>
            <a:ext cx="1114425" cy="140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7290" name="Rectangle 10"/>
          <p:cNvSpPr>
            <a:spLocks noChangeArrowheads="1"/>
          </p:cNvSpPr>
          <p:nvPr/>
        </p:nvSpPr>
        <p:spPr bwMode="auto">
          <a:xfrm>
            <a:off x="0" y="1547813"/>
            <a:ext cx="6934200" cy="36512"/>
          </a:xfrm>
          <a:prstGeom prst="rect">
            <a:avLst/>
          </a:prstGeom>
          <a:gradFill rotWithShape="0">
            <a:gsLst>
              <a:gs pos="0">
                <a:srgbClr val="993366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lIns="107287" tIns="53643" rIns="107287" bIns="53643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ru-RU" dirty="0">
              <a:solidFill>
                <a:prstClr val="black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15300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054" r:id="rId1"/>
    <p:sldLayoutId id="2147485055" r:id="rId2"/>
    <p:sldLayoutId id="2147485056" r:id="rId3"/>
    <p:sldLayoutId id="2147485057" r:id="rId4"/>
    <p:sldLayoutId id="2147485058" r:id="rId5"/>
    <p:sldLayoutId id="2147485059" r:id="rId6"/>
    <p:sldLayoutId id="2147485060" r:id="rId7"/>
    <p:sldLayoutId id="2147485061" r:id="rId8"/>
    <p:sldLayoutId id="2147485062" r:id="rId9"/>
    <p:sldLayoutId id="2147485063" r:id="rId10"/>
    <p:sldLayoutId id="2147485064" r:id="rId11"/>
    <p:sldLayoutId id="2147485065" r:id="rId12"/>
  </p:sldLayoutIdLst>
  <p:transition spd="slow" advClick="0" advTm="180000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7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7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7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7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8" grpId="0" animBg="1"/>
      <p:bldP spid="97290" grpId="0" animBg="1" autoUpdateAnimBg="0"/>
    </p:bld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90045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900451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900451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900451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900451"/>
          </a:solidFill>
          <a:latin typeface="Times New Roman" pitchFamily="18" charset="0"/>
        </a:defRPr>
      </a:lvl5pPr>
      <a:lvl6pPr marL="536433" algn="ctr" rtl="0" fontAlgn="base">
        <a:spcBef>
          <a:spcPct val="0"/>
        </a:spcBef>
        <a:spcAft>
          <a:spcPct val="0"/>
        </a:spcAft>
        <a:defRPr sz="4200" b="1">
          <a:solidFill>
            <a:srgbClr val="900451"/>
          </a:solidFill>
          <a:latin typeface="Times New Roman" pitchFamily="18" charset="0"/>
        </a:defRPr>
      </a:lvl6pPr>
      <a:lvl7pPr marL="1072866" algn="ctr" rtl="0" fontAlgn="base">
        <a:spcBef>
          <a:spcPct val="0"/>
        </a:spcBef>
        <a:spcAft>
          <a:spcPct val="0"/>
        </a:spcAft>
        <a:defRPr sz="4200" b="1">
          <a:solidFill>
            <a:srgbClr val="900451"/>
          </a:solidFill>
          <a:latin typeface="Times New Roman" pitchFamily="18" charset="0"/>
        </a:defRPr>
      </a:lvl7pPr>
      <a:lvl8pPr marL="1609298" algn="ctr" rtl="0" fontAlgn="base">
        <a:spcBef>
          <a:spcPct val="0"/>
        </a:spcBef>
        <a:spcAft>
          <a:spcPct val="0"/>
        </a:spcAft>
        <a:defRPr sz="4200" b="1">
          <a:solidFill>
            <a:srgbClr val="900451"/>
          </a:solidFill>
          <a:latin typeface="Times New Roman" pitchFamily="18" charset="0"/>
        </a:defRPr>
      </a:lvl8pPr>
      <a:lvl9pPr marL="2145731" algn="ctr" rtl="0" fontAlgn="base">
        <a:spcBef>
          <a:spcPct val="0"/>
        </a:spcBef>
        <a:spcAft>
          <a:spcPct val="0"/>
        </a:spcAft>
        <a:defRPr sz="4200" b="1">
          <a:solidFill>
            <a:srgbClr val="900451"/>
          </a:solidFill>
          <a:latin typeface="Times New Roman" pitchFamily="18" charset="0"/>
        </a:defRPr>
      </a:lvl9pPr>
    </p:titleStyle>
    <p:bodyStyle>
      <a:lvl1pPr marL="401638" indent="-401638" algn="l" rtl="0" eaLnBrk="0" fontAlgn="base" hangingPunct="0">
        <a:spcBef>
          <a:spcPct val="20000"/>
        </a:spcBef>
        <a:spcAft>
          <a:spcPct val="0"/>
        </a:spcAft>
        <a:buChar char="•"/>
        <a:defRPr sz="2300">
          <a:solidFill>
            <a:schemeClr val="tx1"/>
          </a:solidFill>
          <a:latin typeface="+mn-lt"/>
          <a:ea typeface="+mn-ea"/>
          <a:cs typeface="+mn-cs"/>
        </a:defRPr>
      </a:lvl1pPr>
      <a:lvl2pPr marL="871538" indent="-334963" algn="l" rtl="0" eaLnBrk="0" fontAlgn="base" hangingPunct="0">
        <a:spcBef>
          <a:spcPct val="20000"/>
        </a:spcBef>
        <a:spcAft>
          <a:spcPct val="0"/>
        </a:spcAft>
        <a:buChar char="–"/>
        <a:defRPr sz="2300">
          <a:solidFill>
            <a:schemeClr val="tx1"/>
          </a:solidFill>
          <a:latin typeface="+mn-lt"/>
        </a:defRPr>
      </a:lvl2pPr>
      <a:lvl3pPr marL="1339850" indent="-266700" algn="l" rtl="0" eaLnBrk="0" fontAlgn="base" hangingPunct="0">
        <a:spcBef>
          <a:spcPct val="20000"/>
        </a:spcBef>
        <a:spcAft>
          <a:spcPct val="0"/>
        </a:spcAft>
        <a:buChar char="•"/>
        <a:defRPr sz="2300">
          <a:solidFill>
            <a:schemeClr val="tx1"/>
          </a:solidFill>
          <a:latin typeface="+mn-lt"/>
        </a:defRPr>
      </a:lvl3pPr>
      <a:lvl4pPr marL="1876425" indent="-266700" algn="l" rtl="0" eaLnBrk="0" fontAlgn="base" hangingPunct="0">
        <a:spcBef>
          <a:spcPct val="20000"/>
        </a:spcBef>
        <a:spcAft>
          <a:spcPct val="0"/>
        </a:spcAft>
        <a:buChar char="–"/>
        <a:defRPr sz="2300">
          <a:solidFill>
            <a:schemeClr val="tx1"/>
          </a:solidFill>
          <a:latin typeface="+mn-lt"/>
        </a:defRPr>
      </a:lvl4pPr>
      <a:lvl5pPr marL="2413000" indent="-266700" algn="l" rtl="0" eaLnBrk="0" fontAlgn="base" hangingPunct="0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5pPr>
      <a:lvl6pPr marL="2950380" indent="-268216" algn="l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6pPr>
      <a:lvl7pPr marL="3486813" indent="-268216" algn="l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7pPr>
      <a:lvl8pPr marL="4023246" indent="-268216" algn="l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8pPr>
      <a:lvl9pPr marL="4559678" indent="-268216" algn="l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36433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72866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09298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45731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82164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18597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55029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291462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24492" y="0"/>
            <a:ext cx="8471694" cy="1398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9623" y="1624014"/>
            <a:ext cx="9606756" cy="4802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34144" y="6569076"/>
            <a:ext cx="961707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200">
                <a:solidFill>
                  <a:srgbClr val="993366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 b="1"/>
              <a:t>©</a:t>
            </a:r>
            <a:r>
              <a:rPr lang="ru-RU" b="1"/>
              <a:t> Российский институт директоров. Все права защищены.</a:t>
            </a:r>
          </a:p>
        </p:txBody>
      </p:sp>
      <p:sp>
        <p:nvSpPr>
          <p:cNvPr id="97287" name="Rectangle 7"/>
          <p:cNvSpPr>
            <a:spLocks noChangeArrowheads="1"/>
          </p:cNvSpPr>
          <p:nvPr/>
        </p:nvSpPr>
        <p:spPr bwMode="auto">
          <a:xfrm>
            <a:off x="8805333" y="0"/>
            <a:ext cx="1100667" cy="68580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993366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 sz="1400" b="1">
              <a:solidFill>
                <a:prstClr val="white"/>
              </a:solidFill>
              <a:cs typeface="+mn-cs"/>
            </a:endParaRPr>
          </a:p>
        </p:txBody>
      </p:sp>
      <p:sp>
        <p:nvSpPr>
          <p:cNvPr id="97288" name="Rectangle 8"/>
          <p:cNvSpPr>
            <a:spLocks noChangeArrowheads="1"/>
          </p:cNvSpPr>
          <p:nvPr userDrawn="1"/>
        </p:nvSpPr>
        <p:spPr bwMode="auto">
          <a:xfrm>
            <a:off x="0" y="1477963"/>
            <a:ext cx="9906000" cy="365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993366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 sz="1400" b="1">
              <a:solidFill>
                <a:prstClr val="white"/>
              </a:solidFill>
              <a:cs typeface="+mn-cs"/>
            </a:endParaRPr>
          </a:p>
        </p:txBody>
      </p:sp>
      <p:pic>
        <p:nvPicPr>
          <p:cNvPr id="2055" name="Picture 9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2550" y="1"/>
            <a:ext cx="1114425" cy="140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7290" name="Rectangle 10"/>
          <p:cNvSpPr>
            <a:spLocks noChangeArrowheads="1"/>
          </p:cNvSpPr>
          <p:nvPr userDrawn="1"/>
        </p:nvSpPr>
        <p:spPr bwMode="auto">
          <a:xfrm>
            <a:off x="0" y="1547813"/>
            <a:ext cx="6934200" cy="36512"/>
          </a:xfrm>
          <a:prstGeom prst="rect">
            <a:avLst/>
          </a:prstGeom>
          <a:gradFill rotWithShape="0">
            <a:gsLst>
              <a:gs pos="0">
                <a:srgbClr val="993366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kumimoji="1" lang="ru-RU" sz="2400">
              <a:solidFill>
                <a:prstClr val="black"/>
              </a:solidFill>
              <a:latin typeface="Times New Roman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06473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067" r:id="rId1"/>
    <p:sldLayoutId id="2147485068" r:id="rId2"/>
    <p:sldLayoutId id="2147485069" r:id="rId3"/>
    <p:sldLayoutId id="2147485070" r:id="rId4"/>
    <p:sldLayoutId id="2147485071" r:id="rId5"/>
    <p:sldLayoutId id="2147485072" r:id="rId6"/>
    <p:sldLayoutId id="2147485073" r:id="rId7"/>
    <p:sldLayoutId id="2147485074" r:id="rId8"/>
    <p:sldLayoutId id="2147485075" r:id="rId9"/>
    <p:sldLayoutId id="2147485076" r:id="rId10"/>
    <p:sldLayoutId id="2147485077" r:id="rId11"/>
    <p:sldLayoutId id="2147485078" r:id="rId12"/>
    <p:sldLayoutId id="2147485079" r:id="rId13"/>
  </p:sldLayoutIdLst>
  <p:transition spd="slow" advClick="0" advTm="180000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7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7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7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7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8" grpId="0" animBg="1"/>
      <p:bldP spid="97290" grpId="0" animBg="1" autoUpdateAnimBg="0"/>
    </p:bld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0045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0045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0045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0045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0045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90045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90045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90045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90045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4D4D4D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4D4D4D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4D4D4D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4D4D4D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4D4D4D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4D4D4D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23963" y="0"/>
            <a:ext cx="8472487" cy="1398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7287" tIns="53643" rIns="107287" bIns="5364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9225" y="1624013"/>
            <a:ext cx="9607550" cy="480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7287" tIns="53643" rIns="107287" bIns="5364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34938" y="6569075"/>
            <a:ext cx="961707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7287" tIns="53643" rIns="107287" bIns="53643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ct val="50000"/>
              </a:spcBef>
              <a:spcAft>
                <a:spcPts val="0"/>
              </a:spcAft>
              <a:defRPr sz="1400">
                <a:solidFill>
                  <a:srgbClr val="993366"/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©</a:t>
            </a:r>
            <a:r>
              <a:rPr lang="ru-RU"/>
              <a:t> Российский институт директоров. Все права защищены.</a:t>
            </a:r>
          </a:p>
        </p:txBody>
      </p:sp>
      <p:sp>
        <p:nvSpPr>
          <p:cNvPr id="97287" name="Rectangle 7"/>
          <p:cNvSpPr>
            <a:spLocks noChangeArrowheads="1"/>
          </p:cNvSpPr>
          <p:nvPr/>
        </p:nvSpPr>
        <p:spPr bwMode="auto">
          <a:xfrm>
            <a:off x="8805863" y="0"/>
            <a:ext cx="1100137" cy="68580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993366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107287" tIns="53643" rIns="107287" bIns="53643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black"/>
              </a:solidFill>
              <a:latin typeface="Times New Roman"/>
            </a:endParaRPr>
          </a:p>
        </p:txBody>
      </p:sp>
      <p:sp>
        <p:nvSpPr>
          <p:cNvPr id="97288" name="Rectangle 8"/>
          <p:cNvSpPr>
            <a:spLocks noChangeArrowheads="1"/>
          </p:cNvSpPr>
          <p:nvPr/>
        </p:nvSpPr>
        <p:spPr bwMode="auto">
          <a:xfrm>
            <a:off x="0" y="1477963"/>
            <a:ext cx="9906000" cy="365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993366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107287" tIns="53643" rIns="107287" bIns="53643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black"/>
              </a:solidFill>
              <a:latin typeface="Times New Roman"/>
            </a:endParaRPr>
          </a:p>
        </p:txBody>
      </p:sp>
      <p:pic>
        <p:nvPicPr>
          <p:cNvPr id="1031" name="Picture 9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550" y="0"/>
            <a:ext cx="1114425" cy="140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7290" name="Rectangle 10"/>
          <p:cNvSpPr>
            <a:spLocks noChangeArrowheads="1"/>
          </p:cNvSpPr>
          <p:nvPr/>
        </p:nvSpPr>
        <p:spPr bwMode="auto">
          <a:xfrm>
            <a:off x="0" y="1547813"/>
            <a:ext cx="6934200" cy="36512"/>
          </a:xfrm>
          <a:prstGeom prst="rect">
            <a:avLst/>
          </a:prstGeom>
          <a:gradFill rotWithShape="0">
            <a:gsLst>
              <a:gs pos="0">
                <a:srgbClr val="993366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lIns="107287" tIns="53643" rIns="107287" bIns="53643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ru-RU" dirty="0">
              <a:solidFill>
                <a:prstClr val="black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2692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081" r:id="rId1"/>
    <p:sldLayoutId id="2147485082" r:id="rId2"/>
    <p:sldLayoutId id="2147485083" r:id="rId3"/>
    <p:sldLayoutId id="2147485084" r:id="rId4"/>
    <p:sldLayoutId id="2147485085" r:id="rId5"/>
    <p:sldLayoutId id="2147485086" r:id="rId6"/>
    <p:sldLayoutId id="2147485087" r:id="rId7"/>
    <p:sldLayoutId id="2147485088" r:id="rId8"/>
    <p:sldLayoutId id="2147485089" r:id="rId9"/>
    <p:sldLayoutId id="2147485090" r:id="rId10"/>
    <p:sldLayoutId id="2147485091" r:id="rId11"/>
    <p:sldLayoutId id="2147485092" r:id="rId12"/>
  </p:sldLayoutIdLst>
  <p:transition spd="slow" advClick="0" advTm="180000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7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7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7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7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8" grpId="0" animBg="1"/>
      <p:bldP spid="97290" grpId="0" animBg="1" autoUpdateAnimBg="0"/>
    </p:bld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90045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900451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900451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900451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900451"/>
          </a:solidFill>
          <a:latin typeface="Times New Roman" pitchFamily="18" charset="0"/>
        </a:defRPr>
      </a:lvl5pPr>
      <a:lvl6pPr marL="536433" algn="ctr" rtl="0" fontAlgn="base">
        <a:spcBef>
          <a:spcPct val="0"/>
        </a:spcBef>
        <a:spcAft>
          <a:spcPct val="0"/>
        </a:spcAft>
        <a:defRPr sz="4200" b="1">
          <a:solidFill>
            <a:srgbClr val="900451"/>
          </a:solidFill>
          <a:latin typeface="Times New Roman" pitchFamily="18" charset="0"/>
        </a:defRPr>
      </a:lvl6pPr>
      <a:lvl7pPr marL="1072866" algn="ctr" rtl="0" fontAlgn="base">
        <a:spcBef>
          <a:spcPct val="0"/>
        </a:spcBef>
        <a:spcAft>
          <a:spcPct val="0"/>
        </a:spcAft>
        <a:defRPr sz="4200" b="1">
          <a:solidFill>
            <a:srgbClr val="900451"/>
          </a:solidFill>
          <a:latin typeface="Times New Roman" pitchFamily="18" charset="0"/>
        </a:defRPr>
      </a:lvl7pPr>
      <a:lvl8pPr marL="1609298" algn="ctr" rtl="0" fontAlgn="base">
        <a:spcBef>
          <a:spcPct val="0"/>
        </a:spcBef>
        <a:spcAft>
          <a:spcPct val="0"/>
        </a:spcAft>
        <a:defRPr sz="4200" b="1">
          <a:solidFill>
            <a:srgbClr val="900451"/>
          </a:solidFill>
          <a:latin typeface="Times New Roman" pitchFamily="18" charset="0"/>
        </a:defRPr>
      </a:lvl8pPr>
      <a:lvl9pPr marL="2145731" algn="ctr" rtl="0" fontAlgn="base">
        <a:spcBef>
          <a:spcPct val="0"/>
        </a:spcBef>
        <a:spcAft>
          <a:spcPct val="0"/>
        </a:spcAft>
        <a:defRPr sz="4200" b="1">
          <a:solidFill>
            <a:srgbClr val="900451"/>
          </a:solidFill>
          <a:latin typeface="Times New Roman" pitchFamily="18" charset="0"/>
        </a:defRPr>
      </a:lvl9pPr>
    </p:titleStyle>
    <p:bodyStyle>
      <a:lvl1pPr marL="401638" indent="-401638" algn="l" rtl="0" eaLnBrk="0" fontAlgn="base" hangingPunct="0">
        <a:spcBef>
          <a:spcPct val="20000"/>
        </a:spcBef>
        <a:spcAft>
          <a:spcPct val="0"/>
        </a:spcAft>
        <a:buChar char="•"/>
        <a:defRPr sz="2300">
          <a:solidFill>
            <a:schemeClr val="tx1"/>
          </a:solidFill>
          <a:latin typeface="+mn-lt"/>
          <a:ea typeface="+mn-ea"/>
          <a:cs typeface="+mn-cs"/>
        </a:defRPr>
      </a:lvl1pPr>
      <a:lvl2pPr marL="871538" indent="-334963" algn="l" rtl="0" eaLnBrk="0" fontAlgn="base" hangingPunct="0">
        <a:spcBef>
          <a:spcPct val="20000"/>
        </a:spcBef>
        <a:spcAft>
          <a:spcPct val="0"/>
        </a:spcAft>
        <a:buChar char="–"/>
        <a:defRPr sz="2300">
          <a:solidFill>
            <a:schemeClr val="tx1"/>
          </a:solidFill>
          <a:latin typeface="+mn-lt"/>
        </a:defRPr>
      </a:lvl2pPr>
      <a:lvl3pPr marL="1339850" indent="-266700" algn="l" rtl="0" eaLnBrk="0" fontAlgn="base" hangingPunct="0">
        <a:spcBef>
          <a:spcPct val="20000"/>
        </a:spcBef>
        <a:spcAft>
          <a:spcPct val="0"/>
        </a:spcAft>
        <a:buChar char="•"/>
        <a:defRPr sz="2300">
          <a:solidFill>
            <a:schemeClr val="tx1"/>
          </a:solidFill>
          <a:latin typeface="+mn-lt"/>
        </a:defRPr>
      </a:lvl3pPr>
      <a:lvl4pPr marL="1876425" indent="-266700" algn="l" rtl="0" eaLnBrk="0" fontAlgn="base" hangingPunct="0">
        <a:spcBef>
          <a:spcPct val="20000"/>
        </a:spcBef>
        <a:spcAft>
          <a:spcPct val="0"/>
        </a:spcAft>
        <a:buChar char="–"/>
        <a:defRPr sz="2300">
          <a:solidFill>
            <a:schemeClr val="tx1"/>
          </a:solidFill>
          <a:latin typeface="+mn-lt"/>
        </a:defRPr>
      </a:lvl4pPr>
      <a:lvl5pPr marL="2413000" indent="-266700" algn="l" rtl="0" eaLnBrk="0" fontAlgn="base" hangingPunct="0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5pPr>
      <a:lvl6pPr marL="2950380" indent="-268216" algn="l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6pPr>
      <a:lvl7pPr marL="3486813" indent="-268216" algn="l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7pPr>
      <a:lvl8pPr marL="4023246" indent="-268216" algn="l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8pPr>
      <a:lvl9pPr marL="4559678" indent="-268216" algn="l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36433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72866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09298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45731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82164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18597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55029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291462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6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ctrTitle"/>
          </p:nvPr>
        </p:nvSpPr>
        <p:spPr>
          <a:xfrm>
            <a:off x="195263" y="2011363"/>
            <a:ext cx="9359900" cy="3338512"/>
          </a:xfrm>
        </p:spPr>
        <p:txBody>
          <a:bodyPr/>
          <a:lstStyle/>
          <a:p>
            <a:r>
              <a:rPr lang="ru-RU" sz="3300" dirty="0" smtClean="0">
                <a:latin typeface="Tahoma" pitchFamily="34" charset="0"/>
                <a:cs typeface="Tahoma" pitchFamily="34" charset="0"/>
              </a:rPr>
              <a:t>ИССЛЕДОВАНИЕ ПРАКТИКИ КОРПОРАТИВНОГО УПРАВЛЕНИЯ РОССИЙСКИХ КОМПАНИЙ: РЕЗУЛЬТАТЫ И ТЕНДЕНЦИИ</a:t>
            </a:r>
            <a:endParaRPr lang="ru-RU" sz="3300" dirty="0">
              <a:latin typeface="Tahoma" pitchFamily="34" charset="0"/>
              <a:cs typeface="Tahoma" pitchFamily="34" charset="0"/>
            </a:endParaRPr>
          </a:p>
        </p:txBody>
      </p:sp>
      <p:pic>
        <p:nvPicPr>
          <p:cNvPr id="16387" name="Рисунок 5" descr="RID_Logo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32276" y="-1587"/>
            <a:ext cx="1111250" cy="152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Заголовок 1">
            <a:extLst>
              <a:ext uri="{FF2B5EF4-FFF2-40B4-BE49-F238E27FC236}">
                <a16:creationId xmlns="" xmlns:a16="http://schemas.microsoft.com/office/drawing/2014/main" id="{87C4926A-1AC9-499F-946E-100910CB6819}"/>
              </a:ext>
            </a:extLst>
          </p:cNvPr>
          <p:cNvSpPr txBox="1">
            <a:spLocks/>
          </p:cNvSpPr>
          <p:nvPr/>
        </p:nvSpPr>
        <p:spPr bwMode="auto">
          <a:xfrm rot="10800000" flipV="1">
            <a:off x="273050" y="6165309"/>
            <a:ext cx="9359900" cy="648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7287" tIns="53643" rIns="107287" bIns="53643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90045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900451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900451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900451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900451"/>
                </a:solidFill>
                <a:latin typeface="Arial" charset="0"/>
              </a:defRPr>
            </a:lvl5pPr>
            <a:lvl6pPr marL="536433" algn="ctr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900451"/>
                </a:solidFill>
                <a:latin typeface="Arial" charset="0"/>
              </a:defRPr>
            </a:lvl6pPr>
            <a:lvl7pPr marL="1072866" algn="ctr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900451"/>
                </a:solidFill>
                <a:latin typeface="Arial" charset="0"/>
              </a:defRPr>
            </a:lvl7pPr>
            <a:lvl8pPr marL="1609298" algn="ctr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900451"/>
                </a:solidFill>
                <a:latin typeface="Arial" charset="0"/>
              </a:defRPr>
            </a:lvl8pPr>
            <a:lvl9pPr marL="2145731" algn="ctr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900451"/>
                </a:solidFill>
                <a:latin typeface="Arial" charset="0"/>
              </a:defRPr>
            </a:lvl9pPr>
          </a:lstStyle>
          <a:p>
            <a:r>
              <a:rPr lang="ru-RU" sz="1400" kern="0" dirty="0">
                <a:latin typeface="Tahoma" pitchFamily="34" charset="0"/>
                <a:cs typeface="Tahoma" pitchFamily="34" charset="0"/>
              </a:rPr>
              <a:t>Москва - </a:t>
            </a:r>
            <a:r>
              <a:rPr lang="ru-RU" sz="1400" kern="0" dirty="0" smtClean="0">
                <a:latin typeface="Tahoma" pitchFamily="34" charset="0"/>
                <a:cs typeface="Tahoma" pitchFamily="34" charset="0"/>
              </a:rPr>
              <a:t>2019</a:t>
            </a:r>
            <a:endParaRPr lang="ru-RU" sz="1400" kern="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 spd="slow" advClick="0" advTm="180000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08088" y="0"/>
            <a:ext cx="8472487" cy="1398588"/>
          </a:xfrm>
        </p:spPr>
        <p:txBody>
          <a:bodyPr/>
          <a:lstStyle/>
          <a:p>
            <a:pPr>
              <a:defRPr/>
            </a:pPr>
            <a:r>
              <a:rPr lang="ru-RU" sz="3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Права акционеров: </a:t>
            </a: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негативная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ru-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практика</a:t>
            </a:r>
            <a:endParaRPr lang="ru-RU" sz="33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55776699"/>
              </p:ext>
            </p:extLst>
          </p:nvPr>
        </p:nvGraphicFramePr>
        <p:xfrm>
          <a:off x="920552" y="1556792"/>
          <a:ext cx="8280000" cy="4720179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5688000"/>
                <a:gridCol w="1188000"/>
                <a:gridCol w="1404000"/>
              </a:tblGrid>
              <a:tr h="50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Наименование критерия</a:t>
                      </a:r>
                      <a:endParaRPr kumimoji="0" lang="ru-RU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4290" marR="7429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В целом по выборке</a:t>
                      </a:r>
                      <a:endParaRPr kumimoji="0" lang="ru-RU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4290" marR="7429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Госкомпании</a:t>
                      </a:r>
                      <a:endParaRPr kumimoji="0" lang="ru-RU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4290" marR="74290" marT="0" marB="0" anchor="ctr"/>
                </a:tc>
              </a:tr>
              <a:tr h="540000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Привлечение</a:t>
                      </a:r>
                      <a:r>
                        <a:rPr lang="ru-RU" sz="16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независимого оценщика сверх законодательства</a:t>
                      </a:r>
                      <a:endParaRPr lang="ru-RU" sz="16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9060" marR="99060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19%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4290" marR="74290" marT="0" marB="0" anchor="ctr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17%</a:t>
                      </a:r>
                      <a:endParaRPr kumimoji="0" lang="ru-RU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4290" marR="74290" marT="0" marB="0" anchor="ctr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</a:tr>
              <a:tr h="470631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6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Размещение материалов к ГОСА на сайте компании</a:t>
                      </a:r>
                      <a:endParaRPr lang="ru-RU" sz="16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47%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4290" marR="7429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28%</a:t>
                      </a:r>
                      <a:endParaRPr kumimoji="0" lang="ru-RU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4290" marR="74290" marT="0" marB="0" anchor="ctr"/>
                </a:tc>
              </a:tr>
              <a:tr h="504108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600" kern="12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Дополнительные материалы, предоставляемые акционерам при подготовке к ГОСА:</a:t>
                      </a:r>
                      <a:endParaRPr lang="ru-RU" sz="1600" kern="12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9060" marR="99060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4290" marR="74290" marT="0" marB="0" anchor="ctr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4290" marR="74290" marT="0" marB="0" anchor="ctr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</a:tr>
              <a:tr h="504000">
                <a:tc>
                  <a:txBody>
                    <a:bodyPr/>
                    <a:lstStyle/>
                    <a:p>
                      <a:pPr marL="324000" marR="0" lvl="0" indent="0" algn="l" defTabSz="1071563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информация о позиции СД по вопросам повестки дня ОСА и особом мнении членов СД</a:t>
                      </a:r>
                      <a:endParaRPr kumimoji="0" lang="ru-RU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14283" marR="14283" marT="0" marB="0" anchor="ctr"/>
                </a:tc>
                <a:tc>
                  <a:txBody>
                    <a:bodyPr/>
                    <a:lstStyle/>
                    <a:p>
                      <a:pPr marL="0" algn="ctr" defTabSz="1072866" rtl="0" eaLnBrk="1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ru-RU" sz="1600" u="none" strike="noStrike" kern="1200" cap="none" normalizeH="0" baseline="0" dirty="0">
                          <a:ln>
                            <a:noFill/>
                          </a:ln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14%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1072866" rtl="0" eaLnBrk="1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ru-RU" sz="1600" u="none" strike="noStrike" kern="1200" cap="none" normalizeH="0" baseline="0" dirty="0">
                          <a:ln>
                            <a:noFill/>
                          </a:ln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19%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504108">
                <a:tc>
                  <a:txBody>
                    <a:bodyPr/>
                    <a:lstStyle/>
                    <a:p>
                      <a:pPr marL="324000" marR="0" lvl="0" indent="0" algn="l" defTabSz="1071563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перечень лиц, признаваемых заинтересованными в сделке с заинтересованностью</a:t>
                      </a: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14283" marR="14283" marT="0" marB="0" anchor="ctr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72866" rtl="0" eaLnBrk="1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ru-RU" sz="1600" u="none" strike="noStrike" kern="1200" cap="none" normalizeH="0" baseline="0" dirty="0">
                          <a:ln>
                            <a:noFill/>
                          </a:ln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13%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72866" rtl="0" eaLnBrk="1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ru-RU" sz="1600" u="none" strike="noStrike" kern="1200" cap="none" normalizeH="0" baseline="0" dirty="0">
                          <a:ln>
                            <a:noFill/>
                          </a:ln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8%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</a:tr>
              <a:tr h="504108">
                <a:tc>
                  <a:txBody>
                    <a:bodyPr/>
                    <a:lstStyle/>
                    <a:p>
                      <a:pPr marL="324000" marR="0" lvl="0" indent="0" algn="l" defTabSz="1071563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информация, достаточная для формирования представления о личных и профессиональных качествах кандидатов на должности членов СД</a:t>
                      </a: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14283" marR="14283" marT="0" marB="0" anchor="ctr"/>
                </a:tc>
                <a:tc>
                  <a:txBody>
                    <a:bodyPr/>
                    <a:lstStyle/>
                    <a:p>
                      <a:pPr marL="0" algn="ctr" defTabSz="1072866" rtl="0" eaLnBrk="1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ru-RU" sz="1600" u="none" strike="noStrike" kern="1200" cap="none" normalizeH="0" baseline="0" dirty="0">
                          <a:ln>
                            <a:noFill/>
                          </a:ln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35%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1072866" rtl="0" eaLnBrk="1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ru-RU" sz="1600" u="none" strike="noStrike" kern="1200" cap="none" normalizeH="0" baseline="0" dirty="0">
                          <a:ln>
                            <a:noFill/>
                          </a:ln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25%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504108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600" kern="12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Использование телекоммуникационных средств для дистанционного голосования акционеров на ОСА</a:t>
                      </a:r>
                      <a:endParaRPr lang="ru-RU" sz="1600" kern="12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9060" marR="99060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9%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4290" marR="74290" marT="0" marB="0" anchor="ctr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14%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4290" marR="74290" marT="0" marB="0" anchor="ctr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Размер дивидендов определяется</a:t>
                      </a:r>
                      <a:r>
                        <a:rPr lang="ru-RU" sz="16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результатами</a:t>
                      </a:r>
                      <a:r>
                        <a:rPr lang="ru-RU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по МСФО</a:t>
                      </a:r>
                      <a:endParaRPr lang="ru-RU" sz="16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31%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4290" marR="7429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31%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4290" marR="7429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496649731"/>
      </p:ext>
    </p:extLst>
  </p:cSld>
  <p:clrMapOvr>
    <a:masterClrMapping/>
  </p:clrMapOvr>
  <p:transition spd="slow" advClick="0" advTm="180000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Деятельность органов </a:t>
            </a:r>
            <a:br>
              <a:rPr lang="ru-RU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ru-RU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управления и </a:t>
            </a:r>
            <a:r>
              <a:rPr lang="ru-RU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контроля:</a:t>
            </a:r>
            <a:r>
              <a:rPr lang="en-US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 2014-2017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789269300"/>
              </p:ext>
            </p:extLst>
          </p:nvPr>
        </p:nvGraphicFramePr>
        <p:xfrm>
          <a:off x="1424608" y="1988840"/>
          <a:ext cx="7092000" cy="4081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220091780"/>
      </p:ext>
    </p:extLst>
  </p:cSld>
  <p:clrMapOvr>
    <a:masterClrMapping/>
  </p:clrMapOvr>
  <p:transition spd="slow" advClick="0" advTm="180000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Деятельность органов </a:t>
            </a:r>
            <a:br>
              <a:rPr lang="ru-RU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ru-RU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управления и контроля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: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положительная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практика</a:t>
            </a:r>
            <a:endParaRPr lang="ru-RU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01939046"/>
              </p:ext>
            </p:extLst>
          </p:nvPr>
        </p:nvGraphicFramePr>
        <p:xfrm>
          <a:off x="920552" y="1700808"/>
          <a:ext cx="7956000" cy="3650872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5220000"/>
                <a:gridCol w="1296000"/>
                <a:gridCol w="1440000"/>
              </a:tblGrid>
              <a:tr h="7315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Наименование критерия</a:t>
                      </a:r>
                      <a:endParaRPr kumimoji="0" lang="ru-RU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4290" marR="7429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В целом по выборке</a:t>
                      </a:r>
                      <a:endParaRPr kumimoji="0" lang="ru-RU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4290" marR="7429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Госкомпании</a:t>
                      </a:r>
                      <a:endParaRPr kumimoji="0" lang="ru-RU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4290" marR="74290" marT="0" marB="0" anchor="ctr"/>
                </a:tc>
              </a:tr>
              <a:tr h="468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СД возглавляет</a:t>
                      </a:r>
                      <a:r>
                        <a:rPr lang="ru-RU" sz="16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неисполнительный директор</a:t>
                      </a:r>
                      <a:endParaRPr lang="ru-RU" sz="16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9060" marR="99060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78%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4290" marR="74290" marT="0" marB="0" anchor="ctr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89%</a:t>
                      </a:r>
                      <a:endParaRPr kumimoji="0" lang="ru-RU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4290" marR="74290" marT="0" marB="0" anchor="ctr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В СД исполнительные директора менее ¼ состава</a:t>
                      </a:r>
                      <a:endParaRPr lang="ru-RU" sz="16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75%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4290" marR="7429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94%</a:t>
                      </a:r>
                      <a:endParaRPr kumimoji="0" lang="ru-RU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4290" marR="74290" marT="0" marB="0" anchor="ctr"/>
                </a:tc>
              </a:tr>
              <a:tr h="468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В СД есть хотя бы один независимый директор</a:t>
                      </a:r>
                      <a:endParaRPr lang="ru-RU" sz="16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9060" marR="99060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78%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4290" marR="74290" marT="0" marB="0" anchor="ctr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78%</a:t>
                      </a:r>
                      <a:endParaRPr kumimoji="0" lang="ru-RU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4290" marR="74290" marT="0" marB="0" anchor="ctr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Наличие Правления</a:t>
                      </a:r>
                      <a:endParaRPr lang="ru-RU" sz="16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63%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4290" marR="7429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58%</a:t>
                      </a:r>
                      <a:endParaRPr kumimoji="0" lang="ru-RU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4290" marR="74290" marT="0" marB="0" anchor="ctr"/>
                </a:tc>
              </a:tr>
              <a:tr h="50410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Наличие вознаграждения членов СД</a:t>
                      </a:r>
                      <a:endParaRPr lang="ru-RU" sz="16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9060" marR="99060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83%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4290" marR="74290" marT="0" marB="0" anchor="ctr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67%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4290" marR="74290" marT="0" marB="0" anchor="ctr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</a:tr>
              <a:tr h="5041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Совет директоров утвердил политику в области управления рисками</a:t>
                      </a:r>
                      <a:endParaRPr lang="ru-RU" sz="16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9060" marR="99060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45%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4290" marR="74290" marT="0" marB="0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66%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4290" marR="74290" marT="0" marB="0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08426053"/>
      </p:ext>
    </p:extLst>
  </p:cSld>
  <p:clrMapOvr>
    <a:masterClrMapping/>
  </p:clrMapOvr>
  <p:transition spd="slow" advClick="0" advTm="180000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Деятельность органов </a:t>
            </a:r>
            <a:br>
              <a:rPr lang="ru-RU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ru-RU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управления и контроля: негативная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ru-RU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практика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224492" y="25400"/>
            <a:ext cx="8681508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defRPr/>
            </a:pPr>
            <a:endParaRPr lang="ru-RU" sz="2000" b="1" kern="0" dirty="0">
              <a:solidFill>
                <a:srgbClr val="90045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15676812"/>
              </p:ext>
            </p:extLst>
          </p:nvPr>
        </p:nvGraphicFramePr>
        <p:xfrm>
          <a:off x="848544" y="1700808"/>
          <a:ext cx="7956000" cy="433783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5292000"/>
                <a:gridCol w="1224000"/>
                <a:gridCol w="1440000"/>
              </a:tblGrid>
              <a:tr h="7315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Наименование критерия</a:t>
                      </a:r>
                      <a:endParaRPr kumimoji="0" lang="ru-RU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4290" marR="7429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В целом по выборке</a:t>
                      </a:r>
                      <a:endParaRPr kumimoji="0" lang="ru-RU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4290" marR="7429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Госкомпании</a:t>
                      </a:r>
                      <a:endParaRPr kumimoji="0" lang="ru-RU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4290" marR="74290" marT="0" marB="0" anchor="ctr"/>
                </a:tc>
              </a:tr>
              <a:tr h="46800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СД возглавляет независимым директором</a:t>
                      </a:r>
                      <a:endParaRPr lang="ru-RU" sz="16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9060" marR="99060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8%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4290" marR="74290" marT="0" marB="0" anchor="ctr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3%</a:t>
                      </a:r>
                      <a:endParaRPr kumimoji="0" lang="ru-RU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4290" marR="74290" marT="0" marB="0" anchor="ctr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Страхование ответственности ЧСД</a:t>
                      </a:r>
                      <a:endParaRPr lang="ru-RU" sz="160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31%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4290" marR="7429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39%</a:t>
                      </a:r>
                      <a:endParaRPr kumimoji="0" lang="ru-RU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4290" marR="74290" marT="0" marB="0" anchor="ctr"/>
                </a:tc>
              </a:tr>
              <a:tr h="468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Оценка работы СД</a:t>
                      </a:r>
                      <a:endParaRPr lang="ru-RU" sz="16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9060" marR="99060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38%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4290" marR="74290" marT="0" marB="0" anchor="ctr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36%</a:t>
                      </a:r>
                      <a:endParaRPr kumimoji="0" lang="ru-RU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4290" marR="74290" marT="0" marB="0" anchor="ctr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</a:tr>
              <a:tr h="504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Независимые директора составляют более 1/3 СД</a:t>
                      </a:r>
                      <a:endParaRPr lang="ru-RU" sz="16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37%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4290" marR="7429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36%</a:t>
                      </a:r>
                      <a:endParaRPr kumimoji="0" lang="ru-RU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4290" marR="74290" marT="0" marB="0" anchor="ctr"/>
                </a:tc>
              </a:tr>
              <a:tr h="54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Наличие кадрового резерва топ-менеджмента</a:t>
                      </a:r>
                      <a:endParaRPr lang="ru-RU" sz="16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9060" marR="99060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18%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4290" marR="74290" marT="0" marB="0" anchor="ctr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22%</a:t>
                      </a:r>
                      <a:endParaRPr kumimoji="0" lang="ru-RU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4290" marR="74290" marT="0" marB="0" anchor="ctr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Назначение генерального директора по решению Совета</a:t>
                      </a:r>
                      <a:r>
                        <a:rPr lang="ru-RU" sz="16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директоров</a:t>
                      </a:r>
                      <a:endParaRPr lang="ru-RU" sz="160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9060" marR="99060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75%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4290" marR="74290" marT="0" marB="0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44%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4290" marR="74290" marT="0" marB="0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504108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Зависимость вознаграждения</a:t>
                      </a:r>
                      <a:r>
                        <a:rPr lang="ru-RU" sz="16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топ-менеджмента от долгосрочных результатов</a:t>
                      </a:r>
                      <a:endParaRPr lang="ru-RU" sz="16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9060" marR="99060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20%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4290" marR="74290" marT="0" marB="0" anchor="ctr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28%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4290" marR="74290" marT="0" marB="0" anchor="ctr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01023058"/>
      </p:ext>
    </p:extLst>
  </p:cSld>
  <p:clrMapOvr>
    <a:masterClrMapping/>
  </p:clrMapOvr>
  <p:transition spd="slow" advClick="0" advTm="180000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Раскрытие </a:t>
            </a:r>
            <a:r>
              <a:rPr lang="ru-RU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информации: 2014-2017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003842102"/>
              </p:ext>
            </p:extLst>
          </p:nvPr>
        </p:nvGraphicFramePr>
        <p:xfrm>
          <a:off x="1424608" y="2132856"/>
          <a:ext cx="7092000" cy="4081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218807493"/>
      </p:ext>
    </p:extLst>
  </p:cSld>
  <p:clrMapOvr>
    <a:masterClrMapping/>
  </p:clrMapOvr>
  <p:transition spd="slow" advClick="0" advTm="180000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Раскрытие информации: положительная практика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60481540"/>
              </p:ext>
            </p:extLst>
          </p:nvPr>
        </p:nvGraphicFramePr>
        <p:xfrm>
          <a:off x="992560" y="1700808"/>
          <a:ext cx="7848152" cy="326825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5004000"/>
                <a:gridCol w="1368152"/>
                <a:gridCol w="1476000"/>
              </a:tblGrid>
              <a:tr h="6536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Наименование критерия</a:t>
                      </a:r>
                      <a:endParaRPr kumimoji="0" lang="ru-RU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В целом по выборке</a:t>
                      </a:r>
                      <a:endParaRPr kumimoji="0" lang="ru-RU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Госкомпании</a:t>
                      </a:r>
                      <a:endParaRPr lang="ru-RU" sz="14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</a:tr>
              <a:tr h="653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Прозрачность акционерного</a:t>
                      </a:r>
                      <a:r>
                        <a:rPr lang="ru-RU" sz="16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капитала</a:t>
                      </a:r>
                      <a:endParaRPr lang="ru-RU" sz="16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9060" marR="99060" anchor="ctr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59%</a:t>
                      </a:r>
                      <a:endParaRPr lang="ru-RU" sz="160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67%</a:t>
                      </a:r>
                      <a:endParaRPr lang="ru-RU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</a:tr>
              <a:tr h="653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Раскрытие информации о совокупном размере вознаграждения членам ИО</a:t>
                      </a:r>
                      <a:endParaRPr lang="ru-RU" sz="1600" kern="120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9060" marR="99060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76%</a:t>
                      </a:r>
                      <a:endParaRPr lang="ru-RU" sz="160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53%</a:t>
                      </a:r>
                      <a:endParaRPr lang="ru-RU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653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Раскрытие ГО на сайтах</a:t>
                      </a:r>
                      <a:endParaRPr lang="ru-RU" sz="1600" kern="12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9060" marR="99060" anchor="ctr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97%</a:t>
                      </a:r>
                      <a:endParaRPr lang="ru-RU" sz="160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100%</a:t>
                      </a:r>
                      <a:endParaRPr lang="ru-RU" sz="160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</a:tr>
              <a:tr h="653650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Наличие отдельного документа об информационной политике</a:t>
                      </a:r>
                      <a:endParaRPr lang="ru-RU" sz="1600" kern="12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9060" marR="99060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68%</a:t>
                      </a:r>
                      <a:endParaRPr lang="ru-RU" sz="160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53%</a:t>
                      </a:r>
                      <a:endParaRPr lang="ru-RU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35637163"/>
      </p:ext>
    </p:extLst>
  </p:cSld>
  <p:clrMapOvr>
    <a:masterClrMapping/>
  </p:clrMapOvr>
  <p:transition spd="slow" advClick="0" advTm="180000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Раскрытие информации: негативная практика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66007900"/>
              </p:ext>
            </p:extLst>
          </p:nvPr>
        </p:nvGraphicFramePr>
        <p:xfrm>
          <a:off x="848544" y="1711838"/>
          <a:ext cx="7992728" cy="4558712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5184576"/>
                <a:gridCol w="1368152"/>
                <a:gridCol w="1440000"/>
              </a:tblGrid>
              <a:tr h="6536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Наименование критерия</a:t>
                      </a:r>
                      <a:endParaRPr kumimoji="0" lang="ru-RU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В целом по выборке</a:t>
                      </a:r>
                      <a:endParaRPr kumimoji="0" lang="ru-RU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Госкомпании</a:t>
                      </a:r>
                      <a:endParaRPr lang="ru-RU" sz="14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</a:tr>
              <a:tr h="35446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Раскрытие протоколов (выписок) заседаний СД</a:t>
                      </a:r>
                      <a:endParaRPr lang="ru-RU" sz="1600" kern="120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9060" marR="99060" anchor="ctr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13% </a:t>
                      </a:r>
                      <a:endParaRPr lang="ru-RU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14%</a:t>
                      </a:r>
                      <a:endParaRPr lang="ru-RU" sz="160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</a:tr>
              <a:tr h="504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Раскрытие в ГО финансовой информации по МСФО</a:t>
                      </a:r>
                      <a:endParaRPr lang="ru-RU" sz="1600" kern="12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49%</a:t>
                      </a:r>
                      <a:endParaRPr lang="ru-RU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39%</a:t>
                      </a:r>
                      <a:endParaRPr lang="ru-RU" sz="160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</a:tr>
              <a:tr h="653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Раскрытие информации о совокупном размере</a:t>
                      </a:r>
                      <a:r>
                        <a:rPr lang="ru-RU" sz="16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вознаграждения членам СД </a:t>
                      </a:r>
                      <a:endParaRPr lang="ru-RU" sz="16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9060" marR="99060" anchor="ctr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aseline="0" dirty="0" smtClean="0">
                          <a:solidFill>
                            <a:srgbClr val="0099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70%</a:t>
                      </a:r>
                      <a:endParaRPr lang="ru-RU" sz="1600" dirty="0">
                        <a:solidFill>
                          <a:srgbClr val="0099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33%</a:t>
                      </a:r>
                      <a:endParaRPr lang="ru-RU" sz="16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</a:tr>
              <a:tr h="653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Раскрытие информации о персональных вознаграждениях членов СД</a:t>
                      </a:r>
                      <a:endParaRPr lang="ru-RU" sz="1600" kern="12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23%</a:t>
                      </a:r>
                      <a:endParaRPr lang="ru-RU" sz="160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42%</a:t>
                      </a:r>
                      <a:endParaRPr lang="ru-RU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</a:tr>
              <a:tr h="653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Раскрытие информации о персональных вознаграждениях членов ИО</a:t>
                      </a:r>
                      <a:endParaRPr lang="ru-RU" sz="1600" kern="120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9060" marR="99060" anchor="ctr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2%</a:t>
                      </a:r>
                      <a:endParaRPr lang="ru-RU" sz="160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5%</a:t>
                      </a:r>
                      <a:endParaRPr lang="ru-RU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Раскрытие в ГО итогов «план/факт»</a:t>
                      </a:r>
                      <a:endParaRPr lang="ru-RU" sz="1600" kern="12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16%</a:t>
                      </a:r>
                      <a:endParaRPr lang="ru-RU" sz="1600" kern="120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39%</a:t>
                      </a:r>
                      <a:endParaRPr lang="ru-RU" sz="1600" kern="120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</a:tr>
              <a:tr h="653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Раскрытие анализа ИО финансового состояния и результатов деятельности (</a:t>
                      </a:r>
                      <a:r>
                        <a:rPr lang="en-US" sz="1600" kern="12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MD&amp;A</a:t>
                      </a:r>
                      <a:r>
                        <a:rPr lang="ru-RU" sz="1600" kern="12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ru-RU" sz="1600" kern="12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9060" marR="99060" anchor="ctr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34%</a:t>
                      </a:r>
                      <a:endParaRPr lang="ru-RU" sz="1600" kern="120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39%</a:t>
                      </a:r>
                      <a:endParaRPr lang="ru-RU" sz="1600" kern="120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45151059"/>
      </p:ext>
    </p:extLst>
  </p:cSld>
  <p:clrMapOvr>
    <a:masterClrMapping/>
  </p:clrMapOvr>
  <p:transition spd="slow" advClick="0" advTm="180000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КСО и </a:t>
            </a:r>
            <a:r>
              <a:rPr lang="ru-RU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устойчивое </a:t>
            </a:r>
            <a:r>
              <a:rPr lang="ru-RU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развитие: 2014</a:t>
            </a:r>
            <a:r>
              <a:rPr lang="en-US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ru-RU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-2017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582171924"/>
              </p:ext>
            </p:extLst>
          </p:nvPr>
        </p:nvGraphicFramePr>
        <p:xfrm>
          <a:off x="1424608" y="2060848"/>
          <a:ext cx="7092000" cy="4081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77179754"/>
      </p:ext>
    </p:extLst>
  </p:cSld>
  <p:clrMapOvr>
    <a:masterClrMapping/>
  </p:clrMapOvr>
  <p:transition spd="slow" advClick="0" advTm="180000"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КСО и устойчивое развитие: </a:t>
            </a:r>
            <a:r>
              <a:rPr lang="ru-RU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положительная практика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87697461"/>
              </p:ext>
            </p:extLst>
          </p:nvPr>
        </p:nvGraphicFramePr>
        <p:xfrm>
          <a:off x="848544" y="1700808"/>
          <a:ext cx="8028000" cy="3622712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4860000"/>
                <a:gridCol w="1620000"/>
                <a:gridCol w="1548000"/>
              </a:tblGrid>
              <a:tr h="6536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Наименование критерия</a:t>
                      </a:r>
                      <a:endParaRPr kumimoji="0" lang="ru-RU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В целом по выборке</a:t>
                      </a:r>
                      <a:endParaRPr kumimoji="0" lang="ru-RU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Госкомпании</a:t>
                      </a:r>
                      <a:endParaRPr lang="ru-RU" sz="14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</a:tr>
              <a:tr h="35446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Реализация проектов КСО для сотрудников</a:t>
                      </a:r>
                      <a:endParaRPr lang="ru-RU" sz="16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9060" marR="99060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78%</a:t>
                      </a:r>
                      <a:endParaRPr lang="ru-RU" sz="160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69%</a:t>
                      </a:r>
                      <a:endParaRPr lang="ru-RU" sz="160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</a:tr>
              <a:tr h="653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Реализация проектов КСО для населения мест деятельности</a:t>
                      </a:r>
                      <a:endParaRPr lang="ru-RU" sz="16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70%</a:t>
                      </a:r>
                      <a:endParaRPr lang="ru-RU" sz="160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67%</a:t>
                      </a:r>
                      <a:endParaRPr lang="ru-RU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</a:tr>
              <a:tr h="65365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Наличие антикоррупционной</a:t>
                      </a:r>
                      <a:r>
                        <a:rPr lang="ru-RU" sz="16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политики</a:t>
                      </a:r>
                      <a:endParaRPr lang="ru-RU" sz="16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9060" marR="99060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61%</a:t>
                      </a:r>
                      <a:endParaRPr lang="ru-RU" sz="160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81%</a:t>
                      </a:r>
                      <a:endParaRPr lang="ru-RU" sz="160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</a:tr>
              <a:tr h="65365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Наличие кодекса корпоративной этики</a:t>
                      </a:r>
                      <a:endParaRPr lang="ru-RU" sz="16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56%</a:t>
                      </a:r>
                      <a:endParaRPr lang="ru-RU" sz="160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67%</a:t>
                      </a:r>
                      <a:endParaRPr lang="ru-RU" sz="160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</a:tr>
              <a:tr h="653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Наличие документов по принципам/политикам КСО</a:t>
                      </a:r>
                      <a:endParaRPr lang="en-US" sz="160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9060" marR="99060" anchor="ctr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42%</a:t>
                      </a:r>
                      <a:endParaRPr lang="en-US" sz="1600" dirty="0" smtClean="0">
                        <a:solidFill>
                          <a:srgbClr val="FF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58%</a:t>
                      </a:r>
                    </a:p>
                  </a:txBody>
                  <a:tcPr anchor="ctr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2809738"/>
      </p:ext>
    </p:extLst>
  </p:cSld>
  <p:clrMapOvr>
    <a:masterClrMapping/>
  </p:clrMapOvr>
  <p:transition spd="slow" advClick="0" advTm="180000"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КСО и устойчивое </a:t>
            </a:r>
            <a:r>
              <a:rPr lang="ru-RU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развитие: </a:t>
            </a:r>
            <a:r>
              <a:rPr lang="ru-RU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негативная практика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61196181"/>
              </p:ext>
            </p:extLst>
          </p:nvPr>
        </p:nvGraphicFramePr>
        <p:xfrm>
          <a:off x="920552" y="1700808"/>
          <a:ext cx="8100728" cy="34375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5184576"/>
                <a:gridCol w="1368152"/>
                <a:gridCol w="1548000"/>
              </a:tblGrid>
              <a:tr h="6536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Наименование критерия</a:t>
                      </a:r>
                      <a:endParaRPr kumimoji="0" lang="ru-RU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В целом по выборке</a:t>
                      </a:r>
                      <a:endParaRPr kumimoji="0" lang="ru-RU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Госкомпании</a:t>
                      </a:r>
                      <a:endParaRPr lang="ru-RU" sz="14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</a:tr>
              <a:tr h="653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Раскрытие документов по принципам/политикам КСО</a:t>
                      </a:r>
                      <a:endParaRPr lang="en-US" sz="160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9060" marR="99060" anchor="ctr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25%</a:t>
                      </a:r>
                      <a:endParaRPr lang="ru-RU" sz="160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36%</a:t>
                      </a:r>
                      <a:endParaRPr lang="ru-RU" sz="160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</a:tr>
              <a:tr h="653650">
                <a:tc>
                  <a:txBody>
                    <a:bodyPr/>
                    <a:lstStyle/>
                    <a:p>
                      <a:r>
                        <a:rPr lang="ru-RU" sz="16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Подготовка социальной отчетности</a:t>
                      </a:r>
                      <a:endParaRPr lang="ru-RU" sz="1600" baseline="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9060" marR="99060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29%</a:t>
                      </a:r>
                      <a:endParaRPr lang="ru-RU" sz="1600" baseline="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35%</a:t>
                      </a:r>
                      <a:endParaRPr lang="ru-RU" sz="1600" baseline="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6536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Взаимосвязь КПЭ высшего менеджмента Общества и принципов КСО и устойчивого развития</a:t>
                      </a:r>
                      <a:endParaRPr lang="ru-RU" sz="1600" baseline="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9060" marR="99060" anchor="ctr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21%</a:t>
                      </a:r>
                      <a:endParaRPr lang="ru-RU" sz="1600" baseline="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39%</a:t>
                      </a:r>
                      <a:endParaRPr lang="ru-RU" sz="1600" baseline="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</a:tr>
              <a:tr h="6536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Реализация мероприятий по минимизации или компенсации ущерба, нанесенного Обществом окружающей среде</a:t>
                      </a:r>
                      <a:endParaRPr lang="ru-RU" sz="1600" baseline="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9060" marR="99060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49%</a:t>
                      </a:r>
                      <a:endParaRPr lang="ru-RU" sz="1600" baseline="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44%</a:t>
                      </a:r>
                      <a:endParaRPr lang="ru-RU" sz="1600" baseline="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39388550"/>
      </p:ext>
    </p:extLst>
  </p:cSld>
  <p:clrMapOvr>
    <a:masterClrMapping/>
  </p:clrMapOvr>
  <p:transition spd="slow" advClick="0" advTm="180000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 vert="horz" wrap="square" lIns="107287" tIns="53643" rIns="107287" bIns="53643" numCol="1" anchor="ctr" anchorCtr="0" compatLnSpc="1">
            <a:prstTxWarp prst="textNoShape">
              <a:avLst/>
            </a:prstTxWarp>
          </a:bodyPr>
          <a:lstStyle/>
          <a:p>
            <a:r>
              <a:rPr lang="ru-RU" sz="3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Исследование РИД: основные подходы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44491" y="1773238"/>
            <a:ext cx="8712200" cy="4679950"/>
          </a:xfrm>
        </p:spPr>
        <p:txBody>
          <a:bodyPr anchor="ctr">
            <a:normAutofit fontScale="92500"/>
          </a:bodyPr>
          <a:lstStyle/>
          <a:p>
            <a:pPr marL="0" indent="0">
              <a:lnSpc>
                <a:spcPct val="90000"/>
              </a:lnSpc>
              <a:spcBef>
                <a:spcPct val="40000"/>
              </a:spcBef>
              <a:buFontTx/>
              <a:buNone/>
              <a:defRPr/>
            </a:pPr>
            <a:r>
              <a:rPr lang="ru-RU" sz="2600" b="1" dirty="0">
                <a:solidFill>
                  <a:srgbClr val="90045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Период проведения 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—</a:t>
            </a:r>
            <a: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400" b="1" dirty="0" smtClean="0">
                <a:solidFill>
                  <a:srgbClr val="90045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 2004 </a:t>
            </a:r>
            <a:r>
              <a:rPr lang="ru-RU" sz="2400" b="1" dirty="0">
                <a:solidFill>
                  <a:srgbClr val="90045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года</a:t>
            </a:r>
            <a:r>
              <a:rPr lang="ru-RU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, сравнительный </a:t>
            </a:r>
            <a: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анализ 2004 – 2017 гг. Предыдущий год исследования – 2014 г.</a:t>
            </a:r>
            <a:endParaRPr lang="ru-RU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lnSpc>
                <a:spcPct val="90000"/>
              </a:lnSpc>
              <a:spcBef>
                <a:spcPct val="40000"/>
              </a:spcBef>
              <a:buFontTx/>
              <a:buNone/>
              <a:defRPr/>
            </a:pPr>
            <a:r>
              <a:rPr lang="ru-RU" sz="2600" b="1" dirty="0" smtClean="0">
                <a:solidFill>
                  <a:srgbClr val="90045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Методика </a:t>
            </a:r>
            <a:r>
              <a:rPr lang="ru-RU" sz="2600" b="1" dirty="0">
                <a:solidFill>
                  <a:srgbClr val="90045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исследования 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— </a:t>
            </a:r>
            <a:r>
              <a:rPr lang="ru-RU" sz="2400" b="1" dirty="0">
                <a:solidFill>
                  <a:srgbClr val="90045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около 130 критериев </a:t>
            </a:r>
          </a:p>
          <a:p>
            <a:pPr marL="0" indent="0">
              <a:lnSpc>
                <a:spcPct val="90000"/>
              </a:lnSpc>
              <a:spcBef>
                <a:spcPct val="40000"/>
              </a:spcBef>
              <a:buFontTx/>
              <a:buNone/>
              <a:defRPr/>
            </a:pPr>
            <a:r>
              <a:rPr lang="ru-RU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по 4 компонентам:</a:t>
            </a:r>
          </a:p>
          <a:p>
            <a:pPr marL="0" indent="0">
              <a:lnSpc>
                <a:spcPct val="90000"/>
              </a:lnSpc>
              <a:spcBef>
                <a:spcPct val="40000"/>
              </a:spcBef>
              <a:defRPr/>
            </a:pPr>
            <a:r>
              <a:rPr lang="ru-RU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права акционеров </a:t>
            </a:r>
          </a:p>
          <a:p>
            <a:pPr marL="0" indent="0">
              <a:lnSpc>
                <a:spcPct val="90000"/>
              </a:lnSpc>
              <a:spcBef>
                <a:spcPct val="40000"/>
              </a:spcBef>
              <a:defRPr/>
            </a:pPr>
            <a:r>
              <a:rPr lang="ru-RU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деятельность органов управления и контроля</a:t>
            </a:r>
          </a:p>
          <a:p>
            <a:pPr marL="0" indent="0">
              <a:lnSpc>
                <a:spcPct val="90000"/>
              </a:lnSpc>
              <a:spcBef>
                <a:spcPct val="40000"/>
              </a:spcBef>
              <a:defRPr/>
            </a:pPr>
            <a:r>
              <a:rPr lang="ru-RU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раскрытие информации</a:t>
            </a:r>
          </a:p>
          <a:p>
            <a:pPr marL="0" indent="0">
              <a:lnSpc>
                <a:spcPct val="90000"/>
              </a:lnSpc>
              <a:spcBef>
                <a:spcPct val="40000"/>
              </a:spcBef>
              <a:defRPr/>
            </a:pPr>
            <a:r>
              <a:rPr lang="ru-RU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КСО и устойчивое развитие </a:t>
            </a:r>
          </a:p>
          <a:p>
            <a:pPr marL="0" indent="0">
              <a:buFontTx/>
              <a:buNone/>
              <a:defRPr/>
            </a:pPr>
            <a:r>
              <a:rPr lang="ru-RU" sz="2600" b="1" dirty="0">
                <a:solidFill>
                  <a:srgbClr val="90045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Источники информации 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— </a:t>
            </a:r>
            <a:r>
              <a:rPr lang="ru-RU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публичная отчётность, корпоративные интернет-сайты, ленты информационных агентств, иные публично доступные информационные источники</a:t>
            </a: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ransition spd="slow" advClick="0" advTm="180000"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Наиболее заметные улучшения в госкомпаниях</a:t>
            </a:r>
            <a:endParaRPr lang="ru-RU" dirty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04467586"/>
              </p:ext>
            </p:extLst>
          </p:nvPr>
        </p:nvGraphicFramePr>
        <p:xfrm>
          <a:off x="272480" y="1700808"/>
          <a:ext cx="9073008" cy="4459418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5184576"/>
                <a:gridCol w="1440160"/>
                <a:gridCol w="1152128"/>
                <a:gridCol w="1296144"/>
              </a:tblGrid>
              <a:tr h="6536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Наименование критерия</a:t>
                      </a:r>
                      <a:endParaRPr kumimoji="0" lang="ru-RU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400" b="1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рост 2017</a:t>
                      </a:r>
                      <a:r>
                        <a:rPr lang="en-US" sz="1400" b="1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/</a:t>
                      </a:r>
                      <a:r>
                        <a:rPr lang="ru-RU" sz="1400" b="1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2014</a:t>
                      </a:r>
                      <a:endParaRPr lang="ru-RU" sz="14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400" b="1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2017</a:t>
                      </a:r>
                      <a:endParaRPr lang="ru-RU" sz="14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400" b="1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2014</a:t>
                      </a:r>
                      <a:endParaRPr lang="ru-RU" sz="14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54462"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Положение о дивидендной политике публично доступно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 </a:t>
                      </a:r>
                      <a:r>
                        <a:rPr lang="en-US" sz="1600" dirty="0" err="1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п.п</a:t>
                      </a:r>
                      <a:r>
                        <a:rPr lang="en-US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</a:t>
                      </a:r>
                      <a:endParaRPr lang="ru-RU" sz="16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94%</a:t>
                      </a:r>
                      <a:endParaRPr lang="ru-RU" sz="16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74%</a:t>
                      </a:r>
                      <a:endParaRPr lang="ru-RU" sz="16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</a:tr>
              <a:tr h="653650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В материалах </a:t>
                      </a:r>
                      <a:r>
                        <a:rPr lang="ru-RU" sz="160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ОСА</a:t>
                      </a:r>
                      <a:r>
                        <a:rPr lang="en-US" sz="160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ru-RU" sz="160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указывается</a:t>
                      </a:r>
                      <a:r>
                        <a:rPr lang="ru-RU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кем были выдвинуты </a:t>
                      </a:r>
                      <a:r>
                        <a:rPr lang="ru-RU" sz="160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кандидаты</a:t>
                      </a:r>
                      <a:r>
                        <a:rPr lang="en-US" sz="160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ru-RU" sz="160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в</a:t>
                      </a:r>
                      <a:r>
                        <a:rPr lang="ru-RU" sz="1600" baseline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органы управления</a:t>
                      </a:r>
                      <a:endParaRPr lang="ru-RU" sz="16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22 </a:t>
                      </a:r>
                      <a:r>
                        <a:rPr lang="en-US" sz="1600" dirty="0" err="1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п.п</a:t>
                      </a:r>
                      <a:r>
                        <a:rPr lang="en-US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</a:t>
                      </a:r>
                      <a:endParaRPr lang="ru-RU" sz="16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22%</a:t>
                      </a:r>
                      <a:endParaRPr lang="ru-RU" sz="16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0%</a:t>
                      </a:r>
                      <a:endParaRPr lang="ru-RU" sz="16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653650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В состав комитета по кадрам и вознаграждениям входят только независимые либо неисполнительные и независимые директора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21 </a:t>
                      </a:r>
                      <a:r>
                        <a:rPr lang="en-US" sz="1600" dirty="0" err="1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п.п</a:t>
                      </a:r>
                      <a:r>
                        <a:rPr lang="en-US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</a:t>
                      </a:r>
                      <a:endParaRPr lang="ru-RU" sz="16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63%</a:t>
                      </a:r>
                      <a:endParaRPr lang="ru-RU" sz="16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42%</a:t>
                      </a:r>
                      <a:endParaRPr lang="ru-RU" sz="16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</a:tr>
              <a:tr h="392150">
                <a:tc>
                  <a:txBody>
                    <a:bodyPr/>
                    <a:lstStyle/>
                    <a:p>
                      <a:pPr marR="71755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Совет директоров </a:t>
                      </a:r>
                      <a:r>
                        <a:rPr lang="ru-RU" sz="160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(или</a:t>
                      </a:r>
                      <a:r>
                        <a:rPr lang="ru-RU" sz="1600" baseline="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ru-RU" sz="160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комитет </a:t>
                      </a:r>
                      <a:r>
                        <a:rPr lang="ru-RU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по  кадрам и вознаграждениям </a:t>
                      </a:r>
                      <a:r>
                        <a:rPr lang="ru-RU" sz="160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): </a:t>
                      </a:r>
                      <a:endParaRPr lang="ru-RU" sz="16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503556">
                <a:tc>
                  <a:txBody>
                    <a:bodyPr/>
                    <a:lstStyle/>
                    <a:p>
                      <a:pPr marL="180340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проводит оценку независимости кандидатов в члены </a:t>
                      </a:r>
                      <a:r>
                        <a:rPr lang="ru-RU" sz="160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СД</a:t>
                      </a:r>
                      <a:endParaRPr lang="ru-RU" sz="16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 </a:t>
                      </a:r>
                      <a:r>
                        <a:rPr lang="en-US" sz="1600" dirty="0" err="1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п.п</a:t>
                      </a:r>
                      <a:r>
                        <a:rPr lang="en-US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</a:t>
                      </a:r>
                      <a:endParaRPr lang="ru-RU" sz="16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33%</a:t>
                      </a:r>
                      <a:endParaRPr lang="ru-RU" sz="16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8%</a:t>
                      </a:r>
                      <a:endParaRPr lang="ru-RU" sz="16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180340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дает заключение о независимости </a:t>
                      </a:r>
                      <a:r>
                        <a:rPr lang="ru-RU" sz="160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кандидата</a:t>
                      </a:r>
                      <a:endParaRPr lang="ru-RU" sz="16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26 </a:t>
                      </a:r>
                      <a:r>
                        <a:rPr lang="en-US" sz="1600" dirty="0" err="1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п.п</a:t>
                      </a:r>
                      <a:r>
                        <a:rPr lang="en-US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</a:t>
                      </a:r>
                      <a:endParaRPr lang="ru-RU" sz="16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31%</a:t>
                      </a:r>
                      <a:endParaRPr lang="ru-RU" sz="16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5%</a:t>
                      </a:r>
                      <a:endParaRPr lang="ru-RU" sz="16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653650">
                <a:tc>
                  <a:txBody>
                    <a:bodyPr/>
                    <a:lstStyle/>
                    <a:p>
                      <a:pPr marL="180340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осуществляет регулярный анализ соответствия независимых членов </a:t>
                      </a:r>
                      <a:r>
                        <a:rPr lang="ru-RU" sz="160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СД критериям независимости</a:t>
                      </a:r>
                      <a:endParaRPr lang="ru-RU" sz="16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 </a:t>
                      </a:r>
                      <a:r>
                        <a:rPr lang="en-US" sz="1600" dirty="0" err="1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п.п</a:t>
                      </a:r>
                      <a:r>
                        <a:rPr lang="en-US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</a:t>
                      </a:r>
                      <a:endParaRPr lang="ru-RU" sz="16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28%</a:t>
                      </a:r>
                      <a:endParaRPr lang="ru-RU" sz="16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8%</a:t>
                      </a:r>
                      <a:endParaRPr lang="ru-RU" sz="16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68334116"/>
      </p:ext>
    </p:extLst>
  </p:cSld>
  <p:clrMapOvr>
    <a:masterClrMapping/>
  </p:clrMapOvr>
  <p:transition spd="slow" advClick="0" advTm="180000"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Наиболее заметные улучшения в госкомпаниях</a:t>
            </a:r>
            <a:endParaRPr lang="ru-RU" dirty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78861783"/>
              </p:ext>
            </p:extLst>
          </p:nvPr>
        </p:nvGraphicFramePr>
        <p:xfrm>
          <a:off x="128464" y="1700808"/>
          <a:ext cx="9289032" cy="417646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5040560"/>
                <a:gridCol w="1512168"/>
                <a:gridCol w="1246012"/>
                <a:gridCol w="1490292"/>
              </a:tblGrid>
              <a:tr h="71508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Наименование критерия</a:t>
                      </a:r>
                      <a:endParaRPr kumimoji="0" lang="ru-RU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400" b="1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рост 2017</a:t>
                      </a:r>
                      <a:r>
                        <a:rPr lang="en-US" sz="1400" b="1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/</a:t>
                      </a:r>
                      <a:r>
                        <a:rPr lang="ru-RU" sz="1400" b="1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2014</a:t>
                      </a:r>
                      <a:endParaRPr lang="ru-RU" sz="14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400" b="1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2017</a:t>
                      </a:r>
                      <a:endParaRPr lang="ru-RU" sz="14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400" b="1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2014</a:t>
                      </a:r>
                      <a:endParaRPr lang="ru-RU" sz="14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533513"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К компетенции </a:t>
                      </a:r>
                      <a:r>
                        <a:rPr lang="ru-RU" sz="160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СД отнесены </a:t>
                      </a:r>
                      <a:r>
                        <a:rPr lang="ru-RU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следующие вопросы:</a:t>
                      </a:r>
                    </a:p>
                  </a:txBody>
                  <a:tcPr marL="68580" marR="68580" marT="0" marB="0" anchor="b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6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6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6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</a:tr>
              <a:tr h="533513">
                <a:tc>
                  <a:txBody>
                    <a:bodyPr/>
                    <a:lstStyle/>
                    <a:p>
                      <a:pPr marL="180340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утверждение положения о корпоративном секретаре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26 п.п.</a:t>
                      </a:r>
                      <a:endParaRPr lang="ru-RU" sz="16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58%</a:t>
                      </a:r>
                      <a:endParaRPr lang="ru-RU" sz="16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32%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533513">
                <a:tc>
                  <a:txBody>
                    <a:bodyPr/>
                    <a:lstStyle/>
                    <a:p>
                      <a:pPr marL="180340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оценка работы </a:t>
                      </a:r>
                      <a:r>
                        <a:rPr lang="ru-RU" sz="160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КС </a:t>
                      </a:r>
                      <a:r>
                        <a:rPr lang="ru-RU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и утверждение отчетов о его работе</a:t>
                      </a:r>
                    </a:p>
                  </a:txBody>
                  <a:tcPr marL="68580" marR="68580" marT="0" marB="0" anchor="b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 </a:t>
                      </a:r>
                      <a:r>
                        <a:rPr lang="en-US" sz="1600" dirty="0" err="1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п.п</a:t>
                      </a:r>
                      <a:r>
                        <a:rPr lang="en-US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</a:t>
                      </a:r>
                      <a:endParaRPr lang="ru-RU" sz="16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33%</a:t>
                      </a:r>
                      <a:endParaRPr lang="ru-RU" sz="16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8%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</a:tr>
              <a:tr h="564700">
                <a:tc>
                  <a:txBody>
                    <a:bodyPr/>
                    <a:lstStyle/>
                    <a:p>
                      <a:pPr marL="180340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выплата </a:t>
                      </a:r>
                      <a:r>
                        <a:rPr lang="ru-RU" sz="160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КС дополнительного </a:t>
                      </a:r>
                      <a:r>
                        <a:rPr lang="ru-RU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вознаграждения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36 </a:t>
                      </a:r>
                      <a:r>
                        <a:rPr lang="en-US" sz="1600" dirty="0" err="1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п.п</a:t>
                      </a:r>
                      <a:r>
                        <a:rPr lang="en-US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</a:t>
                      </a:r>
                      <a:endParaRPr lang="ru-RU" sz="16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44%</a:t>
                      </a:r>
                      <a:endParaRPr lang="ru-RU" sz="16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8%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marR="71755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За комитетом по аудиту закреплен рекомендованный Кодексом </a:t>
                      </a:r>
                      <a:r>
                        <a:rPr lang="ru-RU" sz="160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КУ </a:t>
                      </a:r>
                      <a:r>
                        <a:rPr lang="ru-RU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набор функций</a:t>
                      </a:r>
                    </a:p>
                  </a:txBody>
                  <a:tcPr marL="68580" marR="68580" marT="0" marB="0" anchor="b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47 п.п.</a:t>
                      </a:r>
                      <a:endParaRPr lang="ru-RU" sz="16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54%</a:t>
                      </a:r>
                      <a:endParaRPr lang="ru-RU" sz="16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7%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marR="71755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Подразделение внутреннего аудита функционально подчинено </a:t>
                      </a:r>
                      <a:r>
                        <a:rPr lang="ru-RU" sz="160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СД</a:t>
                      </a:r>
                      <a:endParaRPr lang="ru-RU" sz="16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22 </a:t>
                      </a:r>
                      <a:r>
                        <a:rPr lang="en-US" sz="1600" dirty="0" err="1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п.п</a:t>
                      </a:r>
                      <a:r>
                        <a:rPr lang="en-US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</a:t>
                      </a:r>
                      <a:endParaRPr lang="ru-RU" sz="16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96%</a:t>
                      </a:r>
                      <a:endParaRPr lang="ru-RU" sz="16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74%</a:t>
                      </a:r>
                      <a:endParaRPr lang="ru-RU" sz="16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86297406"/>
      </p:ext>
    </p:extLst>
  </p:cSld>
  <p:clrMapOvr>
    <a:masterClrMapping/>
  </p:clrMapOvr>
  <p:transition spd="slow" advClick="0" advTm="180000"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Наиболее заметные улучшения в госкомпаниях</a:t>
            </a:r>
            <a:endParaRPr lang="ru-RU" dirty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22891688"/>
              </p:ext>
            </p:extLst>
          </p:nvPr>
        </p:nvGraphicFramePr>
        <p:xfrm>
          <a:off x="272480" y="1700808"/>
          <a:ext cx="9361040" cy="3571442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5029991"/>
                <a:gridCol w="1327359"/>
                <a:gridCol w="1501845"/>
                <a:gridCol w="1501845"/>
              </a:tblGrid>
              <a:tr h="6536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Наименование критерия</a:t>
                      </a:r>
                      <a:endParaRPr kumimoji="0" lang="ru-RU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400" b="1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рост 2017</a:t>
                      </a:r>
                      <a:r>
                        <a:rPr lang="en-US" sz="1400" b="1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/</a:t>
                      </a:r>
                      <a:r>
                        <a:rPr lang="ru-RU" sz="1400" b="1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2014</a:t>
                      </a:r>
                      <a:endParaRPr lang="ru-RU" sz="14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400" b="1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2017</a:t>
                      </a:r>
                      <a:endParaRPr lang="ru-RU" sz="14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400" b="1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2014</a:t>
                      </a:r>
                      <a:endParaRPr lang="ru-RU" sz="14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642494">
                <a:tc>
                  <a:txBody>
                    <a:bodyPr/>
                    <a:lstStyle/>
                    <a:p>
                      <a:pPr marR="71755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В Компании существуют документ, утвержденный </a:t>
                      </a:r>
                      <a:r>
                        <a:rPr lang="ru-RU" sz="160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СД, </a:t>
                      </a:r>
                      <a:r>
                        <a:rPr lang="ru-RU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регламентирующий управление рисками</a:t>
                      </a:r>
                    </a:p>
                  </a:txBody>
                  <a:tcPr marL="68580" marR="68580" marT="0" marB="0" anchor="b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44 п.п.</a:t>
                      </a:r>
                      <a:endParaRPr lang="ru-RU" sz="16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66%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22%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В </a:t>
                      </a:r>
                      <a:r>
                        <a:rPr lang="ru-RU" sz="160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ГО раскрыты </a:t>
                      </a:r>
                      <a:r>
                        <a:rPr lang="ru-RU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достигнутые за год результаты общества в сравнении с запланированными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 </a:t>
                      </a:r>
                      <a:r>
                        <a:rPr lang="en-US" sz="1600" dirty="0" err="1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п.п</a:t>
                      </a:r>
                      <a:r>
                        <a:rPr lang="en-US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</a:t>
                      </a:r>
                      <a:endParaRPr lang="ru-RU" sz="16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39%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14%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Годовой отчёт включает описание системы управления рисками и внутреннего </a:t>
                      </a:r>
                      <a:r>
                        <a:rPr lang="ru-RU" sz="1600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контроля</a:t>
                      </a:r>
                      <a:endParaRPr lang="ru-RU" sz="16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31 </a:t>
                      </a:r>
                      <a:r>
                        <a:rPr lang="en-US" sz="1600" dirty="0" err="1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п.п</a:t>
                      </a:r>
                      <a:r>
                        <a:rPr lang="en-US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</a:t>
                      </a:r>
                      <a:endParaRPr lang="ru-RU" sz="16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69%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38%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</a:tr>
              <a:tr h="547606">
                <a:tc>
                  <a:txBody>
                    <a:bodyPr/>
                    <a:lstStyle/>
                    <a:p>
                      <a:pPr marR="71755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Наличие экологической политики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37 </a:t>
                      </a:r>
                      <a:r>
                        <a:rPr lang="en-US" sz="1600" dirty="0" err="1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п.п</a:t>
                      </a:r>
                      <a:r>
                        <a:rPr lang="en-US" sz="16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</a:t>
                      </a:r>
                      <a:endParaRPr lang="ru-RU" sz="16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69%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32%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5035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Наличие антикоррупционной политики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41 п.п.</a:t>
                      </a:r>
                      <a:endParaRPr lang="ru-RU" sz="160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81%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40%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65118924"/>
      </p:ext>
    </p:extLst>
  </p:cSld>
  <p:clrMapOvr>
    <a:masterClrMapping/>
  </p:clrMapOvr>
  <p:transition spd="slow" advClick="0" advTm="180000">
    <p:zo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Недостаток системности в госкомпаниях</a:t>
            </a:r>
          </a:p>
        </p:txBody>
      </p:sp>
      <p:graphicFrame>
        <p:nvGraphicFramePr>
          <p:cNvPr id="19494" name="Group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45241290"/>
              </p:ext>
            </p:extLst>
          </p:nvPr>
        </p:nvGraphicFramePr>
        <p:xfrm>
          <a:off x="-15552" y="1532585"/>
          <a:ext cx="9879698" cy="4980524"/>
        </p:xfrm>
        <a:graphic>
          <a:graphicData uri="http://schemas.openxmlformats.org/drawingml/2006/table">
            <a:tbl>
              <a:tblPr/>
              <a:tblGrid>
                <a:gridCol w="4829033"/>
                <a:gridCol w="5050665"/>
              </a:tblGrid>
              <a:tr h="447806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Низкий уровень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9060" marR="9906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Высокий уровень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9060" marR="9906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</a:tr>
              <a:tr h="5975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Доля компаний, в которых независимые директора составляют более 1/3 состава СД -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33%</a:t>
                      </a:r>
                    </a:p>
                  </a:txBody>
                  <a:tcPr marL="99060" marR="9906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Число компаний, имеющих в СД хотя бы одного независимого директора -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78%</a:t>
                      </a:r>
                    </a:p>
                  </a:txBody>
                  <a:tcPr marL="99060" marR="9906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</a:tr>
              <a:tr h="5975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Вознаграждение топ-менеджмента зависит от долгосрочных результатов -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28%</a:t>
                      </a:r>
                    </a:p>
                  </a:txBody>
                  <a:tcPr marL="99060" marR="9906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Компании раскрывают информацию о стратегии развития  -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50%</a:t>
                      </a:r>
                    </a:p>
                  </a:txBody>
                  <a:tcPr marL="99060" marR="9906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</a:tr>
              <a:tr h="3457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Выплата дивидендов по МСФО –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31%,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утверждение дивидендной политики –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50%</a:t>
                      </a:r>
                    </a:p>
                  </a:txBody>
                  <a:tcPr marL="99060" marR="9906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Раскрытие отчетности по МСФО –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83%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, регулярность выплаты дивидендов –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53%</a:t>
                      </a:r>
                    </a:p>
                  </a:txBody>
                  <a:tcPr marL="99060" marR="9906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</a:tr>
              <a:tr h="5318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Раскрытие в ГО «план/факт» итогов и анализа финансового состояния и результатов (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MD&amp;A) –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3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9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%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9060" marR="9906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Раскрытие ГО на интернет-сайтах компаний –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75%</a:t>
                      </a:r>
                    </a:p>
                  </a:txBody>
                  <a:tcPr marL="99060" marR="9906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</a:tr>
              <a:tr h="750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Раскрытие информации о размере индивидуального вознаграждения членов органов управления (СД –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42%,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ИО –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5%)</a:t>
                      </a:r>
                    </a:p>
                  </a:txBody>
                  <a:tcPr marL="99060" marR="9906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Раскрытие информации о членах СД и членах ИО – свыше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70%</a:t>
                      </a:r>
                    </a:p>
                  </a:txBody>
                  <a:tcPr marL="99060" marR="9906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</a:tr>
              <a:tr h="7363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Доля компаний, увязывающих КПЭ топ-менеджмента с принципами КСО -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39%</a:t>
                      </a:r>
                    </a:p>
                  </a:txBody>
                  <a:tcPr marL="99060" marR="9906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Доля компаний, утвердивших антикоррупционные политики –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81%</a:t>
                      </a:r>
                    </a:p>
                  </a:txBody>
                  <a:tcPr marL="99060" marR="9906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</a:tr>
              <a:tr h="7363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Публикация социальной отчётности -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47%</a:t>
                      </a:r>
                    </a:p>
                  </a:txBody>
                  <a:tcPr marL="99060" marR="9906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Реализация социальных проектов для населения и сотрудников –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67%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и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69%</a:t>
                      </a:r>
                    </a:p>
                  </a:txBody>
                  <a:tcPr marL="99060" marR="9906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1224492" y="25400"/>
            <a:ext cx="8681508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defRPr/>
            </a:pPr>
            <a:endParaRPr lang="ru-RU" sz="2000" b="1" kern="0" dirty="0">
              <a:solidFill>
                <a:srgbClr val="90045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390811089"/>
      </p:ext>
    </p:extLst>
  </p:cSld>
  <p:clrMapOvr>
    <a:masterClrMapping/>
  </p:clrMapOvr>
  <p:transition spd="slow" advClick="0" advTm="180000">
    <p:zo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Заголовок 8"/>
          <p:cNvSpPr>
            <a:spLocks noGrp="1"/>
          </p:cNvSpPr>
          <p:nvPr>
            <p:ph type="title"/>
          </p:nvPr>
        </p:nvSpPr>
        <p:spPr>
          <a:xfrm>
            <a:off x="0" y="1581417"/>
            <a:ext cx="9906000" cy="946002"/>
          </a:xfrm>
        </p:spPr>
        <p:txBody>
          <a:bodyPr/>
          <a:lstStyle/>
          <a:p>
            <a:r>
              <a:rPr lang="ru-RU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Стратегический партнер</a:t>
            </a:r>
          </a:p>
        </p:txBody>
      </p:sp>
      <p:pic>
        <p:nvPicPr>
          <p:cNvPr id="1027" name="Рисунок 1">
            <a:extLst>
              <a:ext uri="{FF2B5EF4-FFF2-40B4-BE49-F238E27FC236}">
                <a16:creationId xmlns="" xmlns:a16="http://schemas.microsoft.com/office/drawing/2014/main" id="{91DE20DA-58C2-410B-B4B1-3389FB0A7F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80640" y="2636912"/>
            <a:ext cx="6080674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Рисунок 3" descr="logo-ru.png">
            <a:extLst>
              <a:ext uri="{FF2B5EF4-FFF2-40B4-BE49-F238E27FC236}">
                <a16:creationId xmlns="" xmlns:a16="http://schemas.microsoft.com/office/drawing/2014/main" id="{701BB3C7-0FE1-472F-9B0D-27B716903A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16667" r="-16667"/>
          <a:stretch>
            <a:fillRect/>
          </a:stretch>
        </p:blipFill>
        <p:spPr bwMode="auto">
          <a:xfrm>
            <a:off x="4160912" y="5445230"/>
            <a:ext cx="5032276" cy="810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Рисунок 4">
            <a:extLst>
              <a:ext uri="{FF2B5EF4-FFF2-40B4-BE49-F238E27FC236}">
                <a16:creationId xmlns="" xmlns:a16="http://schemas.microsoft.com/office/drawing/2014/main" id="{E1CC2155-DAE8-498A-993B-A70A930D88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23218" y="5229200"/>
            <a:ext cx="1340915" cy="139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Заголовок 8">
            <a:extLst>
              <a:ext uri="{FF2B5EF4-FFF2-40B4-BE49-F238E27FC236}">
                <a16:creationId xmlns="" xmlns:a16="http://schemas.microsoft.com/office/drawing/2014/main" id="{9BD528B5-11BC-4D64-9431-1FFF6CF50C11}"/>
              </a:ext>
            </a:extLst>
          </p:cNvPr>
          <p:cNvSpPr txBox="1">
            <a:spLocks/>
          </p:cNvSpPr>
          <p:nvPr/>
        </p:nvSpPr>
        <p:spPr bwMode="auto">
          <a:xfrm>
            <a:off x="0" y="4029691"/>
            <a:ext cx="9906000" cy="1055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7287" tIns="53643" rIns="107287" bIns="53643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rgbClr val="90045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rgbClr val="900451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rgbClr val="900451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rgbClr val="900451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rgbClr val="900451"/>
                </a:solidFill>
                <a:latin typeface="Times New Roman" pitchFamily="18" charset="0"/>
              </a:defRPr>
            </a:lvl5pPr>
            <a:lvl6pPr marL="536433" algn="ctr" rtl="0" fontAlgn="base">
              <a:spcBef>
                <a:spcPct val="0"/>
              </a:spcBef>
              <a:spcAft>
                <a:spcPct val="0"/>
              </a:spcAft>
              <a:defRPr sz="4200" b="1">
                <a:solidFill>
                  <a:srgbClr val="900451"/>
                </a:solidFill>
                <a:latin typeface="Times New Roman" pitchFamily="18" charset="0"/>
              </a:defRPr>
            </a:lvl6pPr>
            <a:lvl7pPr marL="1072866" algn="ctr" rtl="0" fontAlgn="base">
              <a:spcBef>
                <a:spcPct val="0"/>
              </a:spcBef>
              <a:spcAft>
                <a:spcPct val="0"/>
              </a:spcAft>
              <a:defRPr sz="4200" b="1">
                <a:solidFill>
                  <a:srgbClr val="900451"/>
                </a:solidFill>
                <a:latin typeface="Times New Roman" pitchFamily="18" charset="0"/>
              </a:defRPr>
            </a:lvl7pPr>
            <a:lvl8pPr marL="1609298" algn="ctr" rtl="0" fontAlgn="base">
              <a:spcBef>
                <a:spcPct val="0"/>
              </a:spcBef>
              <a:spcAft>
                <a:spcPct val="0"/>
              </a:spcAft>
              <a:defRPr sz="4200" b="1">
                <a:solidFill>
                  <a:srgbClr val="900451"/>
                </a:solidFill>
                <a:latin typeface="Times New Roman" pitchFamily="18" charset="0"/>
              </a:defRPr>
            </a:lvl8pPr>
            <a:lvl9pPr marL="2145731" algn="ctr" rtl="0" fontAlgn="base">
              <a:spcBef>
                <a:spcPct val="0"/>
              </a:spcBef>
              <a:spcAft>
                <a:spcPct val="0"/>
              </a:spcAft>
              <a:defRPr sz="4200" b="1">
                <a:solidFill>
                  <a:srgbClr val="900451"/>
                </a:solidFill>
                <a:latin typeface="Times New Roman" pitchFamily="18" charset="0"/>
              </a:defRPr>
            </a:lvl9pPr>
          </a:lstStyle>
          <a:p>
            <a:r>
              <a:rPr lang="ru-RU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Партнеры</a:t>
            </a:r>
          </a:p>
        </p:txBody>
      </p:sp>
      <p:sp>
        <p:nvSpPr>
          <p:cNvPr id="8" name="Заголовок 8">
            <a:extLst>
              <a:ext uri="{FF2B5EF4-FFF2-40B4-BE49-F238E27FC236}">
                <a16:creationId xmlns="" xmlns:a16="http://schemas.microsoft.com/office/drawing/2014/main" id="{C49708D6-82CE-41B7-95BF-19A7539C7CD1}"/>
              </a:ext>
            </a:extLst>
          </p:cNvPr>
          <p:cNvSpPr txBox="1">
            <a:spLocks/>
          </p:cNvSpPr>
          <p:nvPr/>
        </p:nvSpPr>
        <p:spPr bwMode="auto">
          <a:xfrm>
            <a:off x="1064568" y="1"/>
            <a:ext cx="8841432" cy="15453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7287" tIns="53643" rIns="107287" bIns="53643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rgbClr val="90045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rgbClr val="900451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rgbClr val="900451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rgbClr val="900451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rgbClr val="900451"/>
                </a:solidFill>
                <a:latin typeface="Times New Roman" pitchFamily="18" charset="0"/>
              </a:defRPr>
            </a:lvl5pPr>
            <a:lvl6pPr marL="536433" algn="ctr" rtl="0" fontAlgn="base">
              <a:spcBef>
                <a:spcPct val="0"/>
              </a:spcBef>
              <a:spcAft>
                <a:spcPct val="0"/>
              </a:spcAft>
              <a:defRPr sz="4200" b="1">
                <a:solidFill>
                  <a:srgbClr val="900451"/>
                </a:solidFill>
                <a:latin typeface="Times New Roman" pitchFamily="18" charset="0"/>
              </a:defRPr>
            </a:lvl6pPr>
            <a:lvl7pPr marL="1072866" algn="ctr" rtl="0" fontAlgn="base">
              <a:spcBef>
                <a:spcPct val="0"/>
              </a:spcBef>
              <a:spcAft>
                <a:spcPct val="0"/>
              </a:spcAft>
              <a:defRPr sz="4200" b="1">
                <a:solidFill>
                  <a:srgbClr val="900451"/>
                </a:solidFill>
                <a:latin typeface="Times New Roman" pitchFamily="18" charset="0"/>
              </a:defRPr>
            </a:lvl7pPr>
            <a:lvl8pPr marL="1609298" algn="ctr" rtl="0" fontAlgn="base">
              <a:spcBef>
                <a:spcPct val="0"/>
              </a:spcBef>
              <a:spcAft>
                <a:spcPct val="0"/>
              </a:spcAft>
              <a:defRPr sz="4200" b="1">
                <a:solidFill>
                  <a:srgbClr val="900451"/>
                </a:solidFill>
                <a:latin typeface="Times New Roman" pitchFamily="18" charset="0"/>
              </a:defRPr>
            </a:lvl8pPr>
            <a:lvl9pPr marL="2145731" algn="ctr" rtl="0" fontAlgn="base">
              <a:spcBef>
                <a:spcPct val="0"/>
              </a:spcBef>
              <a:spcAft>
                <a:spcPct val="0"/>
              </a:spcAft>
              <a:defRPr sz="4200" b="1">
                <a:solidFill>
                  <a:srgbClr val="900451"/>
                </a:solidFill>
                <a:latin typeface="Times New Roman" pitchFamily="18" charset="0"/>
              </a:defRPr>
            </a:lvl9pPr>
          </a:lstStyle>
          <a:p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Партнеры исследования</a:t>
            </a: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74879889"/>
      </p:ext>
    </p:extLst>
  </p:cSld>
  <p:clrMapOvr>
    <a:masterClrMapping/>
  </p:clrMapOvr>
  <p:transition spd="slow" advClick="0" advTm="180000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Выборка исследования: </a:t>
            </a:r>
            <a:br>
              <a:rPr lang="ru-RU" sz="3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ru-RU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150 российских компаний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239317486"/>
              </p:ext>
            </p:extLst>
          </p:nvPr>
        </p:nvGraphicFramePr>
        <p:xfrm>
          <a:off x="-519608" y="3140968"/>
          <a:ext cx="4752528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814779924"/>
              </p:ext>
            </p:extLst>
          </p:nvPr>
        </p:nvGraphicFramePr>
        <p:xfrm>
          <a:off x="6321152" y="1700808"/>
          <a:ext cx="3168352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86802352"/>
              </p:ext>
            </p:extLst>
          </p:nvPr>
        </p:nvGraphicFramePr>
        <p:xfrm>
          <a:off x="3296816" y="1772816"/>
          <a:ext cx="2938720" cy="431679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938720"/>
              </a:tblGrid>
              <a:tr h="527162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/>
                        <a:buNone/>
                        <a:tabLst>
                          <a:tab pos="304800" algn="l"/>
                          <a:tab pos="800100" algn="l"/>
                        </a:tabLs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ГОСКОМПАНИИ 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–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36 компаний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</a:tr>
              <a:tr h="616326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/>
                        <a:buNone/>
                        <a:tabLst>
                          <a:tab pos="304800" algn="l"/>
                          <a:tab pos="800100" algn="l"/>
                        </a:tabLs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11 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из 36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госкомпаний  имеют листинг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3173304">
                <a:tc>
                  <a:txBody>
                    <a:bodyPr/>
                    <a:lstStyle/>
                    <a:p>
                      <a:pPr marL="7620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3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Распределение госкомпаний </a:t>
                      </a: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по 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доле</a:t>
                      </a:r>
                      <a:r>
                        <a:rPr lang="ru-RU" sz="1300" baseline="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участия 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государства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773308113"/>
              </p:ext>
            </p:extLst>
          </p:nvPr>
        </p:nvGraphicFramePr>
        <p:xfrm>
          <a:off x="2792760" y="3645024"/>
          <a:ext cx="4032448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44488" y="1907038"/>
            <a:ext cx="216024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300" b="1" dirty="0">
                <a:latin typeface="Tahoma" pitchFamily="34" charset="0"/>
                <a:ea typeface="Tahoma" pitchFamily="34" charset="0"/>
                <a:cs typeface="Tahoma" pitchFamily="34" charset="0"/>
              </a:rPr>
              <a:t>Распределение компаний по длительности </a:t>
            </a:r>
            <a:r>
              <a:rPr lang="ru-RU" sz="13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оценки в исследовании</a:t>
            </a:r>
            <a:endParaRPr lang="ru-RU" sz="13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7737144"/>
      </p:ext>
    </p:extLst>
  </p:cSld>
  <p:clrMapOvr>
    <a:masterClrMapping/>
  </p:clrMapOvr>
  <p:transition spd="slow" advClick="0" advTm="180000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 vert="horz" wrap="square" lIns="107287" tIns="53643" rIns="107287" bIns="53643" numCol="1" anchor="ctr" anchorCtr="0" compatLnSpc="1">
            <a:prstTxWarp prst="textNoShape">
              <a:avLst/>
            </a:prstTxWarp>
          </a:bodyPr>
          <a:lstStyle/>
          <a:p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Распределение компаний по отраслям </a:t>
            </a:r>
            <a:b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(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в % от общего числа компаний в выборке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)</a:t>
            </a:r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406428532"/>
              </p:ext>
            </p:extLst>
          </p:nvPr>
        </p:nvGraphicFramePr>
        <p:xfrm>
          <a:off x="272480" y="1916832"/>
          <a:ext cx="8883526" cy="46477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ransition spd="slow" advClick="0" advTm="180000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Тенденции развития практики корпоративного управления в 2004-2017 гг.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306932679"/>
              </p:ext>
            </p:extLst>
          </p:nvPr>
        </p:nvGraphicFramePr>
        <p:xfrm>
          <a:off x="149225" y="1624019"/>
          <a:ext cx="9607550" cy="48021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368637014"/>
      </p:ext>
    </p:extLst>
  </p:cSld>
  <p:clrMapOvr>
    <a:masterClrMapping/>
  </p:clrMapOvr>
  <p:transition spd="slow" advClick="0" advTm="180000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2188" y="0"/>
            <a:ext cx="8704262" cy="1398588"/>
          </a:xfrm>
        </p:spPr>
        <p:txBody>
          <a:bodyPr/>
          <a:lstStyle/>
          <a:p>
            <a:pPr>
              <a:defRPr/>
            </a:pPr>
            <a:r>
              <a:rPr lang="ru-RU" sz="3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Практика КУ в госкомпаниях</a:t>
            </a: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090039454"/>
              </p:ext>
            </p:extLst>
          </p:nvPr>
        </p:nvGraphicFramePr>
        <p:xfrm>
          <a:off x="1280595" y="1844824"/>
          <a:ext cx="6843712" cy="4789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18660807"/>
      </p:ext>
    </p:extLst>
  </p:cSld>
  <p:clrMapOvr>
    <a:masterClrMapping/>
  </p:clrMapOvr>
  <p:transition spd="slow" advClick="0" advTm="180000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Практика КУ в публичных и непубличных госкомпаниях</a:t>
            </a:r>
            <a:endParaRPr lang="ru-RU" sz="3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</a:t>
            </a:r>
            <a:r>
              <a:rPr lang="ru-RU" smtClean="0"/>
              <a:t> Российский институт директоров. Все права защищены.</a:t>
            </a:r>
            <a:endParaRPr lang="ru-RU"/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714482428"/>
              </p:ext>
            </p:extLst>
          </p:nvPr>
        </p:nvGraphicFramePr>
        <p:xfrm>
          <a:off x="1568624" y="1844824"/>
          <a:ext cx="6843712" cy="4789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135553209"/>
      </p:ext>
    </p:extLst>
  </p:cSld>
  <p:clrMapOvr>
    <a:masterClrMapping/>
  </p:clrMapOvr>
  <p:transition spd="slow" advClick="0" advTm="180000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Права акционеров: 2014-2017</a:t>
            </a:r>
            <a:endParaRPr lang="ru-RU" sz="3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171182389"/>
              </p:ext>
            </p:extLst>
          </p:nvPr>
        </p:nvGraphicFramePr>
        <p:xfrm>
          <a:off x="1064568" y="2060848"/>
          <a:ext cx="7272000" cy="410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771842570"/>
      </p:ext>
    </p:extLst>
  </p:cSld>
  <p:clrMapOvr>
    <a:masterClrMapping/>
  </p:clrMapOvr>
  <p:transition spd="slow" advClick="0" advTm="180000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08088" y="0"/>
            <a:ext cx="8472487" cy="1398588"/>
          </a:xfrm>
        </p:spPr>
        <p:txBody>
          <a:bodyPr/>
          <a:lstStyle/>
          <a:p>
            <a:pPr>
              <a:defRPr/>
            </a:pP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Права акционеров: 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положительная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практика</a:t>
            </a:r>
            <a:endParaRPr lang="ru-RU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98128312"/>
              </p:ext>
            </p:extLst>
          </p:nvPr>
        </p:nvGraphicFramePr>
        <p:xfrm>
          <a:off x="704528" y="1700808"/>
          <a:ext cx="8136000" cy="327985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5436000"/>
                <a:gridCol w="1296000"/>
                <a:gridCol w="1404000"/>
              </a:tblGrid>
              <a:tr h="568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Наименование критерия</a:t>
                      </a:r>
                      <a:endParaRPr kumimoji="0" lang="ru-RU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4290" marR="7429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В целом по выборке</a:t>
                      </a:r>
                      <a:endParaRPr kumimoji="0" lang="ru-RU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4290" marR="7429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Госкомпании</a:t>
                      </a:r>
                      <a:endParaRPr kumimoji="0" lang="ru-RU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4290" marR="74290" marT="0" marB="0" anchor="ctr"/>
                </a:tc>
              </a:tr>
              <a:tr h="4831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Конкурсный отбор поставщиков на тендере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9060" marR="99060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75%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4290" marR="74290" marT="0" marB="0" anchor="ctr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100%</a:t>
                      </a:r>
                      <a:endParaRPr kumimoji="0" lang="ru-RU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4290" marR="74290" marT="0" marB="0" anchor="ctr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</a:tr>
              <a:tr h="7329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Регулирование инсайдерской информации (внутренний документ)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81%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4290" marR="7429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67%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4290" marR="74290" marT="0" marB="0" anchor="ctr"/>
                </a:tc>
              </a:tr>
              <a:tr h="3919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Привлечение «качественного» внешнего аудитора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9060" marR="99060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92%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4290" marR="74290" marT="0" marB="0" anchor="ctr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89%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4290" marR="74290" marT="0" marB="0" anchor="ctr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</a:tr>
              <a:tr h="3919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Конкурсный отбор внешних аудиторов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65%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4290" marR="7429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95%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4290" marR="74290" marT="0" marB="0" anchor="ctr"/>
                </a:tc>
              </a:tr>
              <a:tr h="7110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Наличие дивидендной политики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9060" marR="99060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70%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4290" marR="74290" marT="0" marB="0" anchor="ctr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50%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4290" marR="74290" marT="0" marB="0" anchor="ctr">
                    <a:solidFill>
                      <a:schemeClr val="bg1">
                        <a:lumMod val="50000"/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771861019"/>
      </p:ext>
    </p:extLst>
  </p:cSld>
  <p:clrMapOvr>
    <a:masterClrMapping/>
  </p:clrMapOvr>
  <p:transition spd="slow" advClick="0" advTm="180000">
    <p:zoom/>
  </p:transition>
</p:sld>
</file>

<file path=ppt/theme/theme1.xml><?xml version="1.0" encoding="utf-8"?>
<a:theme xmlns:a="http://schemas.openxmlformats.org/drawingml/2006/main" name="Оформление по умолчанию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Оформление по умолчанию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Оформление по умолчанию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Оформление по умолчанию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2755</TotalTime>
  <Words>1380</Words>
  <Application>Microsoft Office PowerPoint</Application>
  <PresentationFormat>Лист A4 (210x297 мм)</PresentationFormat>
  <Paragraphs>363</Paragraphs>
  <Slides>24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5</vt:i4>
      </vt:variant>
      <vt:variant>
        <vt:lpstr>Заголовки слайдов</vt:lpstr>
      </vt:variant>
      <vt:variant>
        <vt:i4>24</vt:i4>
      </vt:variant>
    </vt:vector>
  </HeadingPairs>
  <TitlesOfParts>
    <vt:vector size="29" baseType="lpstr">
      <vt:lpstr>Оформление по умолчанию</vt:lpstr>
      <vt:lpstr>1_Оформление по умолчанию</vt:lpstr>
      <vt:lpstr>2_Оформление по умолчанию</vt:lpstr>
      <vt:lpstr>3_Оформление по умолчанию</vt:lpstr>
      <vt:lpstr>4_Оформление по умолчанию</vt:lpstr>
      <vt:lpstr>ИССЛЕДОВАНИЕ ПРАКТИКИ КОРПОРАТИВНОГО УПРАВЛЕНИЯ РОССИЙСКИХ КОМПАНИЙ: РЕЗУЛЬТАТЫ И ТЕНДЕНЦИИ</vt:lpstr>
      <vt:lpstr>Исследование РИД: основные подходы</vt:lpstr>
      <vt:lpstr>Выборка исследования:  150 российских компаний</vt:lpstr>
      <vt:lpstr>Распределение компаний по отраслям  (в % от общего числа компаний в выборке)</vt:lpstr>
      <vt:lpstr>Тенденции развития практики корпоративного управления в 2004-2017 гг.</vt:lpstr>
      <vt:lpstr>Практика КУ в госкомпаниях</vt:lpstr>
      <vt:lpstr>Практика КУ в публичных и непубличных госкомпаниях</vt:lpstr>
      <vt:lpstr>Права акционеров: 2014-2017</vt:lpstr>
      <vt:lpstr>Права акционеров: положительная практика</vt:lpstr>
      <vt:lpstr>Права акционеров: негативная практика</vt:lpstr>
      <vt:lpstr>Деятельность органов  управления и контроля: 2014-2017</vt:lpstr>
      <vt:lpstr>Деятельность органов  управления и контроля: положительная практика</vt:lpstr>
      <vt:lpstr>Деятельность органов  управления и контроля: негативная практика</vt:lpstr>
      <vt:lpstr>Раскрытие информации: 2014-2017</vt:lpstr>
      <vt:lpstr>Раскрытие информации: положительная практика</vt:lpstr>
      <vt:lpstr>Раскрытие информации: негативная практика</vt:lpstr>
      <vt:lpstr>КСО и устойчивое развитие: 2014 -2017</vt:lpstr>
      <vt:lpstr>КСО и устойчивое развитие: положительная практика</vt:lpstr>
      <vt:lpstr>КСО и устойчивое развитие: негативная практика</vt:lpstr>
      <vt:lpstr>Наиболее заметные улучшения в госкомпаниях</vt:lpstr>
      <vt:lpstr>Наиболее заметные улучшения в госкомпаниях</vt:lpstr>
      <vt:lpstr>Наиболее заметные улучшения в госкомпаниях</vt:lpstr>
      <vt:lpstr>Недостаток системности в госкомпаниях</vt:lpstr>
      <vt:lpstr>Стратегический партнер</vt:lpstr>
    </vt:vector>
  </TitlesOfParts>
  <Company>ООО "Пенсионный КапиталЪ"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ИССЛЕДОВАНИЕ ПРАКТИКИ КОРПОРАТИВНОГО УПРАВЛЕНИЯ В РОССИИ: сравнительный анализ по итогам 2004 – 2010 гг.</dc:title>
  <dc:creator>AhmedII</dc:creator>
  <cp:lastModifiedBy>Nikitchanova</cp:lastModifiedBy>
  <cp:revision>342</cp:revision>
  <dcterms:created xsi:type="dcterms:W3CDTF">2011-12-08T09:39:56Z</dcterms:created>
  <dcterms:modified xsi:type="dcterms:W3CDTF">2019-05-21T18:53:47Z</dcterms:modified>
</cp:coreProperties>
</file>