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5" r:id="rId1"/>
  </p:sldMasterIdLst>
  <p:sldIdLst>
    <p:sldId id="256" r:id="rId2"/>
    <p:sldId id="264" r:id="rId3"/>
    <p:sldId id="274" r:id="rId4"/>
    <p:sldId id="279" r:id="rId5"/>
    <p:sldId id="267" r:id="rId6"/>
    <p:sldId id="266" r:id="rId7"/>
    <p:sldId id="287" r:id="rId8"/>
    <p:sldId id="288" r:id="rId9"/>
    <p:sldId id="259" r:id="rId10"/>
    <p:sldId id="293" r:id="rId11"/>
    <p:sldId id="294" r:id="rId12"/>
    <p:sldId id="295" r:id="rId13"/>
    <p:sldId id="292" r:id="rId14"/>
    <p:sldId id="282" r:id="rId15"/>
    <p:sldId id="284" r:id="rId16"/>
    <p:sldId id="283" r:id="rId17"/>
    <p:sldId id="285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F:\&#1056;&#1077;&#1081;&#1090;&#1080;&#1085;&#1075;\160205_&#1101;&#1082;&#1086;&#1085;&#1086;&#1084;&#1080;&#1089;&#1090;&#1099;+&#1096;&#1090;&#1088;&#1072;&#1092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MAYurevich\Desktop\&#1056;&#1077;&#1081;&#1090;&#1080;&#1085;&#1075;\&#1076;&#1083;&#1103;%20&#1089;&#1090;&#1072;&#1090;&#1100;&#1080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AYurevich\Desktop\&#1056;&#1077;&#1081;&#1090;&#1080;&#1085;&#1075;\&#1076;&#1083;&#1103;%20&#1089;&#1090;&#1072;&#1090;&#1100;&#1080;%20(&#1040;&#1074;&#1090;&#1086;&#1089;&#1086;&#1093;&#1088;&#1072;&#1085;&#1077;&#1085;&#1085;&#1099;&#1081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9888943569553802E-2"/>
          <c:y val="2.8996444323678133E-2"/>
          <c:w val="0.90017618110236219"/>
          <c:h val="0.73775631328923486"/>
        </c:manualLayout>
      </c:layout>
      <c:scatterChart>
        <c:scatterStyle val="lineMarker"/>
        <c:varyColors val="0"/>
        <c:ser>
          <c:idx val="0"/>
          <c:order val="0"/>
          <c:tx>
            <c:v>Белая группа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38100" cap="rnd">
                <a:solidFill>
                  <a:schemeClr val="tx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xVal>
            <c:numRef>
              <c:f>Лист3!$B$2:$B$255</c:f>
              <c:numCache>
                <c:formatCode>General</c:formatCode>
                <c:ptCount val="254"/>
                <c:pt idx="0">
                  <c:v>5769</c:v>
                </c:pt>
                <c:pt idx="1">
                  <c:v>8405</c:v>
                </c:pt>
                <c:pt idx="2">
                  <c:v>5838</c:v>
                </c:pt>
                <c:pt idx="3">
                  <c:v>5272</c:v>
                </c:pt>
                <c:pt idx="4">
                  <c:v>6509</c:v>
                </c:pt>
                <c:pt idx="5">
                  <c:v>3581</c:v>
                </c:pt>
                <c:pt idx="6">
                  <c:v>9369</c:v>
                </c:pt>
                <c:pt idx="7">
                  <c:v>4122</c:v>
                </c:pt>
                <c:pt idx="8">
                  <c:v>3306</c:v>
                </c:pt>
                <c:pt idx="9">
                  <c:v>7425</c:v>
                </c:pt>
                <c:pt idx="10">
                  <c:v>4715</c:v>
                </c:pt>
                <c:pt idx="11">
                  <c:v>2311</c:v>
                </c:pt>
                <c:pt idx="12">
                  <c:v>4236</c:v>
                </c:pt>
                <c:pt idx="13">
                  <c:v>3477</c:v>
                </c:pt>
                <c:pt idx="14">
                  <c:v>6802</c:v>
                </c:pt>
                <c:pt idx="15">
                  <c:v>3418</c:v>
                </c:pt>
                <c:pt idx="16">
                  <c:v>4343</c:v>
                </c:pt>
                <c:pt idx="17">
                  <c:v>3260</c:v>
                </c:pt>
                <c:pt idx="18">
                  <c:v>3085</c:v>
                </c:pt>
                <c:pt idx="19">
                  <c:v>3153</c:v>
                </c:pt>
                <c:pt idx="20">
                  <c:v>3960</c:v>
                </c:pt>
                <c:pt idx="21">
                  <c:v>2908</c:v>
                </c:pt>
                <c:pt idx="22">
                  <c:v>1334</c:v>
                </c:pt>
                <c:pt idx="23">
                  <c:v>2115</c:v>
                </c:pt>
                <c:pt idx="24">
                  <c:v>3172</c:v>
                </c:pt>
                <c:pt idx="25">
                  <c:v>3183</c:v>
                </c:pt>
                <c:pt idx="26">
                  <c:v>2879</c:v>
                </c:pt>
                <c:pt idx="27">
                  <c:v>1393</c:v>
                </c:pt>
                <c:pt idx="28">
                  <c:v>4104</c:v>
                </c:pt>
                <c:pt idx="29">
                  <c:v>2973</c:v>
                </c:pt>
                <c:pt idx="30">
                  <c:v>2777</c:v>
                </c:pt>
                <c:pt idx="31">
                  <c:v>2870</c:v>
                </c:pt>
                <c:pt idx="32">
                  <c:v>2795</c:v>
                </c:pt>
                <c:pt idx="33">
                  <c:v>2237</c:v>
                </c:pt>
                <c:pt idx="34">
                  <c:v>3195</c:v>
                </c:pt>
                <c:pt idx="35">
                  <c:v>3995</c:v>
                </c:pt>
                <c:pt idx="36">
                  <c:v>2963</c:v>
                </c:pt>
                <c:pt idx="37">
                  <c:v>4047</c:v>
                </c:pt>
                <c:pt idx="38">
                  <c:v>2794</c:v>
                </c:pt>
                <c:pt idx="39">
                  <c:v>1980</c:v>
                </c:pt>
                <c:pt idx="40">
                  <c:v>1520</c:v>
                </c:pt>
                <c:pt idx="41">
                  <c:v>3688</c:v>
                </c:pt>
                <c:pt idx="42">
                  <c:v>6367</c:v>
                </c:pt>
                <c:pt idx="43">
                  <c:v>2202</c:v>
                </c:pt>
                <c:pt idx="44">
                  <c:v>3957</c:v>
                </c:pt>
                <c:pt idx="45">
                  <c:v>3616</c:v>
                </c:pt>
                <c:pt idx="46">
                  <c:v>1342</c:v>
                </c:pt>
                <c:pt idx="47">
                  <c:v>6068</c:v>
                </c:pt>
                <c:pt idx="48">
                  <c:v>936</c:v>
                </c:pt>
                <c:pt idx="49">
                  <c:v>1569</c:v>
                </c:pt>
                <c:pt idx="50">
                  <c:v>2476</c:v>
                </c:pt>
                <c:pt idx="51">
                  <c:v>3510</c:v>
                </c:pt>
                <c:pt idx="52">
                  <c:v>1089</c:v>
                </c:pt>
                <c:pt idx="53">
                  <c:v>1561</c:v>
                </c:pt>
                <c:pt idx="54">
                  <c:v>3077</c:v>
                </c:pt>
                <c:pt idx="55">
                  <c:v>3582</c:v>
                </c:pt>
                <c:pt idx="56">
                  <c:v>1395</c:v>
                </c:pt>
                <c:pt idx="57">
                  <c:v>2765</c:v>
                </c:pt>
                <c:pt idx="58">
                  <c:v>1582</c:v>
                </c:pt>
                <c:pt idx="59">
                  <c:v>2835</c:v>
                </c:pt>
                <c:pt idx="60">
                  <c:v>3045</c:v>
                </c:pt>
                <c:pt idx="61">
                  <c:v>3459</c:v>
                </c:pt>
                <c:pt idx="62">
                  <c:v>987</c:v>
                </c:pt>
                <c:pt idx="63">
                  <c:v>1458</c:v>
                </c:pt>
                <c:pt idx="64">
                  <c:v>2662</c:v>
                </c:pt>
                <c:pt idx="65">
                  <c:v>851</c:v>
                </c:pt>
                <c:pt idx="66">
                  <c:v>2379</c:v>
                </c:pt>
                <c:pt idx="67">
                  <c:v>1359</c:v>
                </c:pt>
                <c:pt idx="68">
                  <c:v>2321</c:v>
                </c:pt>
                <c:pt idx="69">
                  <c:v>1759</c:v>
                </c:pt>
                <c:pt idx="70">
                  <c:v>3013</c:v>
                </c:pt>
                <c:pt idx="71">
                  <c:v>1035</c:v>
                </c:pt>
                <c:pt idx="72">
                  <c:v>1230</c:v>
                </c:pt>
                <c:pt idx="73">
                  <c:v>1539</c:v>
                </c:pt>
                <c:pt idx="74">
                  <c:v>1482</c:v>
                </c:pt>
                <c:pt idx="75">
                  <c:v>2040</c:v>
                </c:pt>
                <c:pt idx="76">
                  <c:v>1189</c:v>
                </c:pt>
                <c:pt idx="77">
                  <c:v>791</c:v>
                </c:pt>
                <c:pt idx="78">
                  <c:v>1664</c:v>
                </c:pt>
                <c:pt idx="79">
                  <c:v>3082</c:v>
                </c:pt>
                <c:pt idx="80">
                  <c:v>2112</c:v>
                </c:pt>
                <c:pt idx="81">
                  <c:v>4665</c:v>
                </c:pt>
                <c:pt idx="82">
                  <c:v>2049</c:v>
                </c:pt>
                <c:pt idx="83">
                  <c:v>1627</c:v>
                </c:pt>
                <c:pt idx="84">
                  <c:v>1815</c:v>
                </c:pt>
                <c:pt idx="85">
                  <c:v>2982</c:v>
                </c:pt>
                <c:pt idx="86">
                  <c:v>1353</c:v>
                </c:pt>
                <c:pt idx="87">
                  <c:v>1888</c:v>
                </c:pt>
                <c:pt idx="88">
                  <c:v>1864</c:v>
                </c:pt>
                <c:pt idx="89">
                  <c:v>1438</c:v>
                </c:pt>
                <c:pt idx="90">
                  <c:v>911</c:v>
                </c:pt>
                <c:pt idx="91">
                  <c:v>1078</c:v>
                </c:pt>
                <c:pt idx="92">
                  <c:v>1732</c:v>
                </c:pt>
                <c:pt idx="93">
                  <c:v>1107</c:v>
                </c:pt>
                <c:pt idx="94">
                  <c:v>992</c:v>
                </c:pt>
                <c:pt idx="95">
                  <c:v>1056</c:v>
                </c:pt>
                <c:pt idx="96">
                  <c:v>1747</c:v>
                </c:pt>
                <c:pt idx="97">
                  <c:v>2235</c:v>
                </c:pt>
                <c:pt idx="98">
                  <c:v>1867</c:v>
                </c:pt>
                <c:pt idx="99">
                  <c:v>2763</c:v>
                </c:pt>
                <c:pt idx="100">
                  <c:v>2488</c:v>
                </c:pt>
                <c:pt idx="101">
                  <c:v>645</c:v>
                </c:pt>
                <c:pt idx="102">
                  <c:v>906</c:v>
                </c:pt>
                <c:pt idx="103">
                  <c:v>1165</c:v>
                </c:pt>
                <c:pt idx="104">
                  <c:v>1059</c:v>
                </c:pt>
                <c:pt idx="105">
                  <c:v>1405</c:v>
                </c:pt>
                <c:pt idx="106">
                  <c:v>1241</c:v>
                </c:pt>
                <c:pt idx="107">
                  <c:v>1432</c:v>
                </c:pt>
                <c:pt idx="108">
                  <c:v>1011</c:v>
                </c:pt>
                <c:pt idx="109">
                  <c:v>970</c:v>
                </c:pt>
                <c:pt idx="110">
                  <c:v>1488</c:v>
                </c:pt>
                <c:pt idx="111">
                  <c:v>1027</c:v>
                </c:pt>
                <c:pt idx="112">
                  <c:v>668</c:v>
                </c:pt>
                <c:pt idx="113">
                  <c:v>1039</c:v>
                </c:pt>
                <c:pt idx="114">
                  <c:v>1360</c:v>
                </c:pt>
                <c:pt idx="115">
                  <c:v>1252</c:v>
                </c:pt>
                <c:pt idx="116">
                  <c:v>1313</c:v>
                </c:pt>
                <c:pt idx="117">
                  <c:v>2765</c:v>
                </c:pt>
                <c:pt idx="118">
                  <c:v>897</c:v>
                </c:pt>
                <c:pt idx="119">
                  <c:v>1645</c:v>
                </c:pt>
                <c:pt idx="120">
                  <c:v>1360</c:v>
                </c:pt>
                <c:pt idx="121">
                  <c:v>1630</c:v>
                </c:pt>
                <c:pt idx="122">
                  <c:v>1381</c:v>
                </c:pt>
                <c:pt idx="123">
                  <c:v>1528</c:v>
                </c:pt>
                <c:pt idx="124">
                  <c:v>1417</c:v>
                </c:pt>
                <c:pt idx="125">
                  <c:v>791</c:v>
                </c:pt>
                <c:pt idx="126">
                  <c:v>2917</c:v>
                </c:pt>
                <c:pt idx="127">
                  <c:v>1118</c:v>
                </c:pt>
                <c:pt idx="128">
                  <c:v>1430</c:v>
                </c:pt>
                <c:pt idx="129">
                  <c:v>1923</c:v>
                </c:pt>
                <c:pt idx="130">
                  <c:v>1239</c:v>
                </c:pt>
                <c:pt idx="131">
                  <c:v>986</c:v>
                </c:pt>
                <c:pt idx="132">
                  <c:v>993</c:v>
                </c:pt>
                <c:pt idx="133">
                  <c:v>1050</c:v>
                </c:pt>
                <c:pt idx="134">
                  <c:v>1304</c:v>
                </c:pt>
                <c:pt idx="135">
                  <c:v>955</c:v>
                </c:pt>
                <c:pt idx="136">
                  <c:v>1139</c:v>
                </c:pt>
                <c:pt idx="137">
                  <c:v>1098</c:v>
                </c:pt>
                <c:pt idx="138">
                  <c:v>1095</c:v>
                </c:pt>
                <c:pt idx="139">
                  <c:v>1004</c:v>
                </c:pt>
                <c:pt idx="140">
                  <c:v>1728</c:v>
                </c:pt>
                <c:pt idx="141">
                  <c:v>1352</c:v>
                </c:pt>
                <c:pt idx="142">
                  <c:v>849</c:v>
                </c:pt>
                <c:pt idx="143">
                  <c:v>1161</c:v>
                </c:pt>
                <c:pt idx="144">
                  <c:v>1288</c:v>
                </c:pt>
                <c:pt idx="145">
                  <c:v>1172</c:v>
                </c:pt>
                <c:pt idx="146">
                  <c:v>1628</c:v>
                </c:pt>
                <c:pt idx="147">
                  <c:v>2020</c:v>
                </c:pt>
                <c:pt idx="148">
                  <c:v>1281</c:v>
                </c:pt>
                <c:pt idx="149">
                  <c:v>1698</c:v>
                </c:pt>
                <c:pt idx="150">
                  <c:v>1147</c:v>
                </c:pt>
                <c:pt idx="151">
                  <c:v>1020</c:v>
                </c:pt>
                <c:pt idx="152">
                  <c:v>1013</c:v>
                </c:pt>
                <c:pt idx="153">
                  <c:v>1719</c:v>
                </c:pt>
                <c:pt idx="154">
                  <c:v>1323</c:v>
                </c:pt>
                <c:pt idx="155">
                  <c:v>1097</c:v>
                </c:pt>
                <c:pt idx="156">
                  <c:v>890</c:v>
                </c:pt>
                <c:pt idx="157">
                  <c:v>1562</c:v>
                </c:pt>
                <c:pt idx="158">
                  <c:v>1024</c:v>
                </c:pt>
                <c:pt idx="159">
                  <c:v>676</c:v>
                </c:pt>
                <c:pt idx="160">
                  <c:v>1061</c:v>
                </c:pt>
                <c:pt idx="161">
                  <c:v>1200</c:v>
                </c:pt>
                <c:pt idx="162">
                  <c:v>631</c:v>
                </c:pt>
                <c:pt idx="163">
                  <c:v>555</c:v>
                </c:pt>
                <c:pt idx="164">
                  <c:v>954</c:v>
                </c:pt>
                <c:pt idx="165">
                  <c:v>1494</c:v>
                </c:pt>
                <c:pt idx="166">
                  <c:v>659</c:v>
                </c:pt>
                <c:pt idx="167">
                  <c:v>922</c:v>
                </c:pt>
                <c:pt idx="168">
                  <c:v>1078</c:v>
                </c:pt>
                <c:pt idx="169">
                  <c:v>1425</c:v>
                </c:pt>
                <c:pt idx="170">
                  <c:v>3785</c:v>
                </c:pt>
                <c:pt idx="171">
                  <c:v>923</c:v>
                </c:pt>
                <c:pt idx="172">
                  <c:v>1490</c:v>
                </c:pt>
                <c:pt idx="173">
                  <c:v>1121</c:v>
                </c:pt>
                <c:pt idx="174">
                  <c:v>1644</c:v>
                </c:pt>
                <c:pt idx="175">
                  <c:v>1610</c:v>
                </c:pt>
                <c:pt idx="176">
                  <c:v>1317</c:v>
                </c:pt>
                <c:pt idx="177">
                  <c:v>1580</c:v>
                </c:pt>
                <c:pt idx="178">
                  <c:v>1010</c:v>
                </c:pt>
                <c:pt idx="179">
                  <c:v>1901</c:v>
                </c:pt>
                <c:pt idx="180">
                  <c:v>832</c:v>
                </c:pt>
                <c:pt idx="181">
                  <c:v>1060</c:v>
                </c:pt>
                <c:pt idx="182">
                  <c:v>1300</c:v>
                </c:pt>
                <c:pt idx="183">
                  <c:v>1514</c:v>
                </c:pt>
                <c:pt idx="184">
                  <c:v>1264</c:v>
                </c:pt>
                <c:pt idx="185">
                  <c:v>1192</c:v>
                </c:pt>
                <c:pt idx="186">
                  <c:v>1987</c:v>
                </c:pt>
                <c:pt idx="187">
                  <c:v>3405</c:v>
                </c:pt>
                <c:pt idx="188">
                  <c:v>1734</c:v>
                </c:pt>
                <c:pt idx="189">
                  <c:v>697</c:v>
                </c:pt>
                <c:pt idx="190">
                  <c:v>964</c:v>
                </c:pt>
                <c:pt idx="191">
                  <c:v>1450</c:v>
                </c:pt>
                <c:pt idx="192">
                  <c:v>966</c:v>
                </c:pt>
                <c:pt idx="193">
                  <c:v>816</c:v>
                </c:pt>
                <c:pt idx="194">
                  <c:v>895</c:v>
                </c:pt>
                <c:pt idx="195">
                  <c:v>823</c:v>
                </c:pt>
                <c:pt idx="196">
                  <c:v>949</c:v>
                </c:pt>
                <c:pt idx="197">
                  <c:v>1524</c:v>
                </c:pt>
                <c:pt idx="198">
                  <c:v>670</c:v>
                </c:pt>
                <c:pt idx="199">
                  <c:v>1492</c:v>
                </c:pt>
                <c:pt idx="200">
                  <c:v>864</c:v>
                </c:pt>
                <c:pt idx="201">
                  <c:v>944</c:v>
                </c:pt>
                <c:pt idx="202">
                  <c:v>1560</c:v>
                </c:pt>
                <c:pt idx="203">
                  <c:v>1179</c:v>
                </c:pt>
                <c:pt idx="204">
                  <c:v>801</c:v>
                </c:pt>
                <c:pt idx="205">
                  <c:v>1637</c:v>
                </c:pt>
                <c:pt idx="206">
                  <c:v>1146</c:v>
                </c:pt>
                <c:pt idx="207">
                  <c:v>574</c:v>
                </c:pt>
                <c:pt idx="208">
                  <c:v>2485</c:v>
                </c:pt>
                <c:pt idx="209">
                  <c:v>1956</c:v>
                </c:pt>
                <c:pt idx="210">
                  <c:v>2070</c:v>
                </c:pt>
                <c:pt idx="211">
                  <c:v>1139</c:v>
                </c:pt>
                <c:pt idx="212">
                  <c:v>870</c:v>
                </c:pt>
                <c:pt idx="213">
                  <c:v>2297</c:v>
                </c:pt>
                <c:pt idx="214">
                  <c:v>563</c:v>
                </c:pt>
                <c:pt idx="215">
                  <c:v>1166</c:v>
                </c:pt>
                <c:pt idx="216">
                  <c:v>860</c:v>
                </c:pt>
                <c:pt idx="217">
                  <c:v>709</c:v>
                </c:pt>
                <c:pt idx="218">
                  <c:v>3811</c:v>
                </c:pt>
                <c:pt idx="219">
                  <c:v>950</c:v>
                </c:pt>
                <c:pt idx="220">
                  <c:v>1044</c:v>
                </c:pt>
                <c:pt idx="221">
                  <c:v>1421</c:v>
                </c:pt>
                <c:pt idx="222">
                  <c:v>1267</c:v>
                </c:pt>
                <c:pt idx="223">
                  <c:v>730</c:v>
                </c:pt>
                <c:pt idx="224">
                  <c:v>1649</c:v>
                </c:pt>
                <c:pt idx="225">
                  <c:v>852</c:v>
                </c:pt>
                <c:pt idx="226">
                  <c:v>1153</c:v>
                </c:pt>
                <c:pt idx="227">
                  <c:v>667</c:v>
                </c:pt>
                <c:pt idx="228">
                  <c:v>522</c:v>
                </c:pt>
                <c:pt idx="229">
                  <c:v>581</c:v>
                </c:pt>
                <c:pt idx="230">
                  <c:v>1491</c:v>
                </c:pt>
                <c:pt idx="231">
                  <c:v>622</c:v>
                </c:pt>
                <c:pt idx="232">
                  <c:v>1821</c:v>
                </c:pt>
                <c:pt idx="233">
                  <c:v>594</c:v>
                </c:pt>
                <c:pt idx="234">
                  <c:v>846</c:v>
                </c:pt>
                <c:pt idx="235">
                  <c:v>820</c:v>
                </c:pt>
                <c:pt idx="236">
                  <c:v>1362</c:v>
                </c:pt>
                <c:pt idx="237">
                  <c:v>1265</c:v>
                </c:pt>
                <c:pt idx="238">
                  <c:v>408</c:v>
                </c:pt>
                <c:pt idx="239">
                  <c:v>1014</c:v>
                </c:pt>
                <c:pt idx="240">
                  <c:v>285</c:v>
                </c:pt>
                <c:pt idx="241">
                  <c:v>546</c:v>
                </c:pt>
                <c:pt idx="242">
                  <c:v>1160</c:v>
                </c:pt>
                <c:pt idx="243">
                  <c:v>645</c:v>
                </c:pt>
                <c:pt idx="244">
                  <c:v>368</c:v>
                </c:pt>
                <c:pt idx="245">
                  <c:v>520</c:v>
                </c:pt>
                <c:pt idx="246">
                  <c:v>618</c:v>
                </c:pt>
                <c:pt idx="247">
                  <c:v>4569</c:v>
                </c:pt>
                <c:pt idx="248">
                  <c:v>386</c:v>
                </c:pt>
                <c:pt idx="249">
                  <c:v>42</c:v>
                </c:pt>
                <c:pt idx="250">
                  <c:v>43</c:v>
                </c:pt>
                <c:pt idx="251">
                  <c:v>12</c:v>
                </c:pt>
                <c:pt idx="252">
                  <c:v>17</c:v>
                </c:pt>
                <c:pt idx="253">
                  <c:v>22</c:v>
                </c:pt>
              </c:numCache>
            </c:numRef>
          </c:xVal>
          <c:yVal>
            <c:numRef>
              <c:f>Лист3!$C$2:$C$255</c:f>
              <c:numCache>
                <c:formatCode>General</c:formatCode>
                <c:ptCount val="254"/>
                <c:pt idx="0">
                  <c:v>48</c:v>
                </c:pt>
                <c:pt idx="1">
                  <c:v>45</c:v>
                </c:pt>
                <c:pt idx="2">
                  <c:v>41</c:v>
                </c:pt>
                <c:pt idx="3">
                  <c:v>38</c:v>
                </c:pt>
                <c:pt idx="4">
                  <c:v>37</c:v>
                </c:pt>
                <c:pt idx="5">
                  <c:v>37</c:v>
                </c:pt>
                <c:pt idx="6">
                  <c:v>37</c:v>
                </c:pt>
                <c:pt idx="7">
                  <c:v>33</c:v>
                </c:pt>
                <c:pt idx="8">
                  <c:v>33</c:v>
                </c:pt>
                <c:pt idx="9">
                  <c:v>31</c:v>
                </c:pt>
                <c:pt idx="10">
                  <c:v>30</c:v>
                </c:pt>
                <c:pt idx="11">
                  <c:v>29</c:v>
                </c:pt>
                <c:pt idx="12">
                  <c:v>29</c:v>
                </c:pt>
                <c:pt idx="13">
                  <c:v>28</c:v>
                </c:pt>
                <c:pt idx="14">
                  <c:v>28</c:v>
                </c:pt>
                <c:pt idx="15">
                  <c:v>28</c:v>
                </c:pt>
                <c:pt idx="16">
                  <c:v>27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26</c:v>
                </c:pt>
                <c:pt idx="21">
                  <c:v>25</c:v>
                </c:pt>
                <c:pt idx="22">
                  <c:v>25</c:v>
                </c:pt>
                <c:pt idx="23">
                  <c:v>24</c:v>
                </c:pt>
                <c:pt idx="24">
                  <c:v>24</c:v>
                </c:pt>
                <c:pt idx="25">
                  <c:v>24</c:v>
                </c:pt>
                <c:pt idx="26">
                  <c:v>24</c:v>
                </c:pt>
                <c:pt idx="27">
                  <c:v>24</c:v>
                </c:pt>
                <c:pt idx="28">
                  <c:v>24</c:v>
                </c:pt>
                <c:pt idx="29">
                  <c:v>24</c:v>
                </c:pt>
                <c:pt idx="30">
                  <c:v>23</c:v>
                </c:pt>
                <c:pt idx="31">
                  <c:v>23</c:v>
                </c:pt>
                <c:pt idx="32">
                  <c:v>23</c:v>
                </c:pt>
                <c:pt idx="33">
                  <c:v>22</c:v>
                </c:pt>
                <c:pt idx="34">
                  <c:v>22</c:v>
                </c:pt>
                <c:pt idx="35">
                  <c:v>22</c:v>
                </c:pt>
                <c:pt idx="36">
                  <c:v>22</c:v>
                </c:pt>
                <c:pt idx="37">
                  <c:v>22</c:v>
                </c:pt>
                <c:pt idx="38">
                  <c:v>22</c:v>
                </c:pt>
                <c:pt idx="39">
                  <c:v>22</c:v>
                </c:pt>
                <c:pt idx="40">
                  <c:v>22</c:v>
                </c:pt>
                <c:pt idx="41">
                  <c:v>22</c:v>
                </c:pt>
                <c:pt idx="42">
                  <c:v>21</c:v>
                </c:pt>
                <c:pt idx="43">
                  <c:v>21</c:v>
                </c:pt>
                <c:pt idx="44">
                  <c:v>21</c:v>
                </c:pt>
                <c:pt idx="45">
                  <c:v>21</c:v>
                </c:pt>
                <c:pt idx="46">
                  <c:v>21</c:v>
                </c:pt>
                <c:pt idx="47">
                  <c:v>21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20</c:v>
                </c:pt>
                <c:pt idx="52">
                  <c:v>20</c:v>
                </c:pt>
                <c:pt idx="53">
                  <c:v>20</c:v>
                </c:pt>
                <c:pt idx="54">
                  <c:v>20</c:v>
                </c:pt>
                <c:pt idx="55">
                  <c:v>20</c:v>
                </c:pt>
                <c:pt idx="56">
                  <c:v>20</c:v>
                </c:pt>
                <c:pt idx="57">
                  <c:v>20</c:v>
                </c:pt>
                <c:pt idx="58">
                  <c:v>19</c:v>
                </c:pt>
                <c:pt idx="59">
                  <c:v>19</c:v>
                </c:pt>
                <c:pt idx="60">
                  <c:v>19</c:v>
                </c:pt>
                <c:pt idx="61">
                  <c:v>19</c:v>
                </c:pt>
                <c:pt idx="62">
                  <c:v>19</c:v>
                </c:pt>
                <c:pt idx="63">
                  <c:v>19</c:v>
                </c:pt>
                <c:pt idx="64">
                  <c:v>19</c:v>
                </c:pt>
                <c:pt idx="65">
                  <c:v>19</c:v>
                </c:pt>
                <c:pt idx="66">
                  <c:v>19</c:v>
                </c:pt>
                <c:pt idx="67">
                  <c:v>19</c:v>
                </c:pt>
                <c:pt idx="68">
                  <c:v>19</c:v>
                </c:pt>
                <c:pt idx="69">
                  <c:v>19</c:v>
                </c:pt>
                <c:pt idx="70">
                  <c:v>19</c:v>
                </c:pt>
                <c:pt idx="71">
                  <c:v>19</c:v>
                </c:pt>
                <c:pt idx="72">
                  <c:v>19</c:v>
                </c:pt>
                <c:pt idx="73">
                  <c:v>18</c:v>
                </c:pt>
                <c:pt idx="74">
                  <c:v>18</c:v>
                </c:pt>
                <c:pt idx="75">
                  <c:v>18</c:v>
                </c:pt>
                <c:pt idx="76">
                  <c:v>18</c:v>
                </c:pt>
                <c:pt idx="77">
                  <c:v>18</c:v>
                </c:pt>
                <c:pt idx="78">
                  <c:v>18</c:v>
                </c:pt>
                <c:pt idx="79">
                  <c:v>18</c:v>
                </c:pt>
                <c:pt idx="80">
                  <c:v>18</c:v>
                </c:pt>
                <c:pt idx="81">
                  <c:v>18</c:v>
                </c:pt>
                <c:pt idx="82">
                  <c:v>18</c:v>
                </c:pt>
                <c:pt idx="83">
                  <c:v>18</c:v>
                </c:pt>
                <c:pt idx="84">
                  <c:v>18</c:v>
                </c:pt>
                <c:pt idx="85">
                  <c:v>18</c:v>
                </c:pt>
                <c:pt idx="86">
                  <c:v>18</c:v>
                </c:pt>
                <c:pt idx="87">
                  <c:v>18</c:v>
                </c:pt>
                <c:pt idx="88">
                  <c:v>18</c:v>
                </c:pt>
                <c:pt idx="89">
                  <c:v>18</c:v>
                </c:pt>
                <c:pt idx="90">
                  <c:v>18</c:v>
                </c:pt>
                <c:pt idx="91">
                  <c:v>17</c:v>
                </c:pt>
                <c:pt idx="92">
                  <c:v>17</c:v>
                </c:pt>
                <c:pt idx="93">
                  <c:v>17</c:v>
                </c:pt>
                <c:pt idx="94">
                  <c:v>17</c:v>
                </c:pt>
                <c:pt idx="95">
                  <c:v>17</c:v>
                </c:pt>
                <c:pt idx="96">
                  <c:v>17</c:v>
                </c:pt>
                <c:pt idx="97">
                  <c:v>17</c:v>
                </c:pt>
                <c:pt idx="98">
                  <c:v>17</c:v>
                </c:pt>
                <c:pt idx="99">
                  <c:v>17</c:v>
                </c:pt>
                <c:pt idx="100">
                  <c:v>17</c:v>
                </c:pt>
                <c:pt idx="101">
                  <c:v>17</c:v>
                </c:pt>
                <c:pt idx="102">
                  <c:v>17</c:v>
                </c:pt>
                <c:pt idx="103">
                  <c:v>16</c:v>
                </c:pt>
                <c:pt idx="104">
                  <c:v>16</c:v>
                </c:pt>
                <c:pt idx="105">
                  <c:v>16</c:v>
                </c:pt>
                <c:pt idx="106">
                  <c:v>16</c:v>
                </c:pt>
                <c:pt idx="107">
                  <c:v>16</c:v>
                </c:pt>
                <c:pt idx="108">
                  <c:v>16</c:v>
                </c:pt>
                <c:pt idx="109">
                  <c:v>16</c:v>
                </c:pt>
                <c:pt idx="110">
                  <c:v>16</c:v>
                </c:pt>
                <c:pt idx="111">
                  <c:v>16</c:v>
                </c:pt>
                <c:pt idx="112">
                  <c:v>16</c:v>
                </c:pt>
                <c:pt idx="113">
                  <c:v>16</c:v>
                </c:pt>
                <c:pt idx="114">
                  <c:v>16</c:v>
                </c:pt>
                <c:pt idx="115">
                  <c:v>16</c:v>
                </c:pt>
                <c:pt idx="116">
                  <c:v>16</c:v>
                </c:pt>
                <c:pt idx="117">
                  <c:v>16</c:v>
                </c:pt>
                <c:pt idx="118">
                  <c:v>16</c:v>
                </c:pt>
                <c:pt idx="119">
                  <c:v>16</c:v>
                </c:pt>
                <c:pt idx="120">
                  <c:v>16</c:v>
                </c:pt>
                <c:pt idx="121">
                  <c:v>16</c:v>
                </c:pt>
                <c:pt idx="122">
                  <c:v>16</c:v>
                </c:pt>
                <c:pt idx="123">
                  <c:v>16</c:v>
                </c:pt>
                <c:pt idx="124">
                  <c:v>16</c:v>
                </c:pt>
                <c:pt idx="125">
                  <c:v>16</c:v>
                </c:pt>
                <c:pt idx="126">
                  <c:v>16</c:v>
                </c:pt>
                <c:pt idx="127">
                  <c:v>16</c:v>
                </c:pt>
                <c:pt idx="128">
                  <c:v>16</c:v>
                </c:pt>
                <c:pt idx="129">
                  <c:v>16</c:v>
                </c:pt>
                <c:pt idx="130">
                  <c:v>16</c:v>
                </c:pt>
                <c:pt idx="131">
                  <c:v>16</c:v>
                </c:pt>
                <c:pt idx="132">
                  <c:v>15</c:v>
                </c:pt>
                <c:pt idx="133">
                  <c:v>15</c:v>
                </c:pt>
                <c:pt idx="134">
                  <c:v>15</c:v>
                </c:pt>
                <c:pt idx="135">
                  <c:v>15</c:v>
                </c:pt>
                <c:pt idx="136">
                  <c:v>15</c:v>
                </c:pt>
                <c:pt idx="137">
                  <c:v>15</c:v>
                </c:pt>
                <c:pt idx="138">
                  <c:v>15</c:v>
                </c:pt>
                <c:pt idx="139">
                  <c:v>15</c:v>
                </c:pt>
                <c:pt idx="140">
                  <c:v>15</c:v>
                </c:pt>
                <c:pt idx="141">
                  <c:v>15</c:v>
                </c:pt>
                <c:pt idx="142">
                  <c:v>15</c:v>
                </c:pt>
                <c:pt idx="143">
                  <c:v>15</c:v>
                </c:pt>
                <c:pt idx="144">
                  <c:v>15</c:v>
                </c:pt>
                <c:pt idx="145">
                  <c:v>15</c:v>
                </c:pt>
                <c:pt idx="146">
                  <c:v>15</c:v>
                </c:pt>
                <c:pt idx="147">
                  <c:v>15</c:v>
                </c:pt>
                <c:pt idx="148">
                  <c:v>15</c:v>
                </c:pt>
                <c:pt idx="149">
                  <c:v>15</c:v>
                </c:pt>
                <c:pt idx="150">
                  <c:v>15</c:v>
                </c:pt>
                <c:pt idx="151">
                  <c:v>15</c:v>
                </c:pt>
                <c:pt idx="152">
                  <c:v>15</c:v>
                </c:pt>
                <c:pt idx="153">
                  <c:v>15</c:v>
                </c:pt>
                <c:pt idx="154">
                  <c:v>15</c:v>
                </c:pt>
                <c:pt idx="155">
                  <c:v>14</c:v>
                </c:pt>
                <c:pt idx="156">
                  <c:v>14</c:v>
                </c:pt>
                <c:pt idx="157">
                  <c:v>14</c:v>
                </c:pt>
                <c:pt idx="158">
                  <c:v>14</c:v>
                </c:pt>
                <c:pt idx="159">
                  <c:v>14</c:v>
                </c:pt>
                <c:pt idx="160">
                  <c:v>14</c:v>
                </c:pt>
                <c:pt idx="161">
                  <c:v>14</c:v>
                </c:pt>
                <c:pt idx="162">
                  <c:v>14</c:v>
                </c:pt>
                <c:pt idx="163">
                  <c:v>14</c:v>
                </c:pt>
                <c:pt idx="164">
                  <c:v>14</c:v>
                </c:pt>
                <c:pt idx="165">
                  <c:v>14</c:v>
                </c:pt>
                <c:pt idx="166">
                  <c:v>14</c:v>
                </c:pt>
                <c:pt idx="167">
                  <c:v>14</c:v>
                </c:pt>
                <c:pt idx="168">
                  <c:v>14</c:v>
                </c:pt>
                <c:pt idx="169">
                  <c:v>14</c:v>
                </c:pt>
                <c:pt idx="170">
                  <c:v>14</c:v>
                </c:pt>
                <c:pt idx="171">
                  <c:v>14</c:v>
                </c:pt>
                <c:pt idx="172">
                  <c:v>14</c:v>
                </c:pt>
                <c:pt idx="173">
                  <c:v>14</c:v>
                </c:pt>
                <c:pt idx="174">
                  <c:v>14</c:v>
                </c:pt>
                <c:pt idx="175">
                  <c:v>14</c:v>
                </c:pt>
                <c:pt idx="176">
                  <c:v>14</c:v>
                </c:pt>
                <c:pt idx="177">
                  <c:v>14</c:v>
                </c:pt>
                <c:pt idx="178">
                  <c:v>14</c:v>
                </c:pt>
                <c:pt idx="179">
                  <c:v>13</c:v>
                </c:pt>
                <c:pt idx="180">
                  <c:v>13</c:v>
                </c:pt>
                <c:pt idx="181">
                  <c:v>13</c:v>
                </c:pt>
                <c:pt idx="182">
                  <c:v>13</c:v>
                </c:pt>
                <c:pt idx="183">
                  <c:v>13</c:v>
                </c:pt>
                <c:pt idx="184">
                  <c:v>13</c:v>
                </c:pt>
                <c:pt idx="185">
                  <c:v>13</c:v>
                </c:pt>
                <c:pt idx="186">
                  <c:v>13</c:v>
                </c:pt>
                <c:pt idx="187">
                  <c:v>13</c:v>
                </c:pt>
                <c:pt idx="188">
                  <c:v>13</c:v>
                </c:pt>
                <c:pt idx="189">
                  <c:v>13</c:v>
                </c:pt>
                <c:pt idx="190">
                  <c:v>13</c:v>
                </c:pt>
                <c:pt idx="191">
                  <c:v>13</c:v>
                </c:pt>
                <c:pt idx="192">
                  <c:v>13</c:v>
                </c:pt>
                <c:pt idx="193">
                  <c:v>13</c:v>
                </c:pt>
                <c:pt idx="194">
                  <c:v>13</c:v>
                </c:pt>
                <c:pt idx="195">
                  <c:v>13</c:v>
                </c:pt>
                <c:pt idx="196">
                  <c:v>13</c:v>
                </c:pt>
                <c:pt idx="197">
                  <c:v>13</c:v>
                </c:pt>
                <c:pt idx="198">
                  <c:v>13</c:v>
                </c:pt>
                <c:pt idx="199">
                  <c:v>13</c:v>
                </c:pt>
                <c:pt idx="200">
                  <c:v>13</c:v>
                </c:pt>
                <c:pt idx="201">
                  <c:v>13</c:v>
                </c:pt>
                <c:pt idx="202">
                  <c:v>12</c:v>
                </c:pt>
                <c:pt idx="203">
                  <c:v>12</c:v>
                </c:pt>
                <c:pt idx="204">
                  <c:v>12</c:v>
                </c:pt>
                <c:pt idx="205">
                  <c:v>12</c:v>
                </c:pt>
                <c:pt idx="206">
                  <c:v>12</c:v>
                </c:pt>
                <c:pt idx="207">
                  <c:v>12</c:v>
                </c:pt>
                <c:pt idx="208">
                  <c:v>12</c:v>
                </c:pt>
                <c:pt idx="209">
                  <c:v>12</c:v>
                </c:pt>
                <c:pt idx="210">
                  <c:v>12</c:v>
                </c:pt>
                <c:pt idx="211">
                  <c:v>12</c:v>
                </c:pt>
                <c:pt idx="212">
                  <c:v>12</c:v>
                </c:pt>
                <c:pt idx="213">
                  <c:v>12</c:v>
                </c:pt>
                <c:pt idx="214">
                  <c:v>12</c:v>
                </c:pt>
                <c:pt idx="215">
                  <c:v>12</c:v>
                </c:pt>
                <c:pt idx="216">
                  <c:v>12</c:v>
                </c:pt>
                <c:pt idx="217">
                  <c:v>12</c:v>
                </c:pt>
                <c:pt idx="218">
                  <c:v>12</c:v>
                </c:pt>
                <c:pt idx="219">
                  <c:v>12</c:v>
                </c:pt>
                <c:pt idx="220">
                  <c:v>12</c:v>
                </c:pt>
                <c:pt idx="221">
                  <c:v>12</c:v>
                </c:pt>
                <c:pt idx="222">
                  <c:v>12</c:v>
                </c:pt>
                <c:pt idx="223">
                  <c:v>11</c:v>
                </c:pt>
                <c:pt idx="224">
                  <c:v>11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11</c:v>
                </c:pt>
                <c:pt idx="229">
                  <c:v>11</c:v>
                </c:pt>
                <c:pt idx="230">
                  <c:v>11</c:v>
                </c:pt>
                <c:pt idx="231">
                  <c:v>11</c:v>
                </c:pt>
                <c:pt idx="232">
                  <c:v>11</c:v>
                </c:pt>
                <c:pt idx="233">
                  <c:v>10</c:v>
                </c:pt>
                <c:pt idx="234">
                  <c:v>10</c:v>
                </c:pt>
                <c:pt idx="235">
                  <c:v>10</c:v>
                </c:pt>
                <c:pt idx="236">
                  <c:v>10</c:v>
                </c:pt>
                <c:pt idx="237">
                  <c:v>10</c:v>
                </c:pt>
                <c:pt idx="238">
                  <c:v>9</c:v>
                </c:pt>
                <c:pt idx="239">
                  <c:v>9</c:v>
                </c:pt>
                <c:pt idx="240">
                  <c:v>9</c:v>
                </c:pt>
                <c:pt idx="241">
                  <c:v>9</c:v>
                </c:pt>
                <c:pt idx="242">
                  <c:v>9</c:v>
                </c:pt>
                <c:pt idx="243">
                  <c:v>8</c:v>
                </c:pt>
                <c:pt idx="244">
                  <c:v>7</c:v>
                </c:pt>
                <c:pt idx="245">
                  <c:v>7</c:v>
                </c:pt>
                <c:pt idx="246">
                  <c:v>7</c:v>
                </c:pt>
                <c:pt idx="247">
                  <c:v>7</c:v>
                </c:pt>
                <c:pt idx="248">
                  <c:v>7</c:v>
                </c:pt>
                <c:pt idx="249">
                  <c:v>3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Зеленая группа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trendline>
            <c:spPr>
              <a:ln w="38100" cap="rnd">
                <a:solidFill>
                  <a:srgbClr val="00B050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xVal>
            <c:numRef>
              <c:f>Лист3!$B$258:$B$288</c:f>
              <c:numCache>
                <c:formatCode>General</c:formatCode>
                <c:ptCount val="31"/>
                <c:pt idx="0">
                  <c:v>10074</c:v>
                </c:pt>
                <c:pt idx="1">
                  <c:v>4569</c:v>
                </c:pt>
                <c:pt idx="2">
                  <c:v>2279</c:v>
                </c:pt>
                <c:pt idx="3">
                  <c:v>7391</c:v>
                </c:pt>
                <c:pt idx="4">
                  <c:v>940</c:v>
                </c:pt>
                <c:pt idx="5">
                  <c:v>2181</c:v>
                </c:pt>
                <c:pt idx="6">
                  <c:v>1295</c:v>
                </c:pt>
                <c:pt idx="7">
                  <c:v>1012</c:v>
                </c:pt>
                <c:pt idx="8">
                  <c:v>2281</c:v>
                </c:pt>
                <c:pt idx="9">
                  <c:v>3164</c:v>
                </c:pt>
                <c:pt idx="10">
                  <c:v>2407</c:v>
                </c:pt>
                <c:pt idx="11">
                  <c:v>1040</c:v>
                </c:pt>
                <c:pt idx="12">
                  <c:v>1405</c:v>
                </c:pt>
                <c:pt idx="13">
                  <c:v>2404</c:v>
                </c:pt>
                <c:pt idx="14">
                  <c:v>874</c:v>
                </c:pt>
                <c:pt idx="15">
                  <c:v>1282</c:v>
                </c:pt>
                <c:pt idx="16">
                  <c:v>755</c:v>
                </c:pt>
                <c:pt idx="17">
                  <c:v>783</c:v>
                </c:pt>
                <c:pt idx="18">
                  <c:v>1503</c:v>
                </c:pt>
                <c:pt idx="19">
                  <c:v>2604</c:v>
                </c:pt>
                <c:pt idx="20">
                  <c:v>1016</c:v>
                </c:pt>
                <c:pt idx="21">
                  <c:v>1339</c:v>
                </c:pt>
                <c:pt idx="22">
                  <c:v>780</c:v>
                </c:pt>
                <c:pt idx="23">
                  <c:v>842</c:v>
                </c:pt>
                <c:pt idx="24">
                  <c:v>1270</c:v>
                </c:pt>
                <c:pt idx="25">
                  <c:v>1382</c:v>
                </c:pt>
                <c:pt idx="26">
                  <c:v>1692</c:v>
                </c:pt>
                <c:pt idx="27">
                  <c:v>3149</c:v>
                </c:pt>
                <c:pt idx="28">
                  <c:v>696</c:v>
                </c:pt>
                <c:pt idx="29">
                  <c:v>1798</c:v>
                </c:pt>
                <c:pt idx="30">
                  <c:v>484</c:v>
                </c:pt>
              </c:numCache>
            </c:numRef>
          </c:xVal>
          <c:yVal>
            <c:numRef>
              <c:f>Лист3!$C$258:$C$288</c:f>
              <c:numCache>
                <c:formatCode>General</c:formatCode>
                <c:ptCount val="31"/>
                <c:pt idx="0">
                  <c:v>37</c:v>
                </c:pt>
                <c:pt idx="1">
                  <c:v>31</c:v>
                </c:pt>
                <c:pt idx="2">
                  <c:v>25</c:v>
                </c:pt>
                <c:pt idx="3">
                  <c:v>25</c:v>
                </c:pt>
                <c:pt idx="4">
                  <c:v>24</c:v>
                </c:pt>
                <c:pt idx="5">
                  <c:v>23</c:v>
                </c:pt>
                <c:pt idx="6">
                  <c:v>22</c:v>
                </c:pt>
                <c:pt idx="7">
                  <c:v>21</c:v>
                </c:pt>
                <c:pt idx="8">
                  <c:v>21</c:v>
                </c:pt>
                <c:pt idx="9">
                  <c:v>20</c:v>
                </c:pt>
                <c:pt idx="10">
                  <c:v>20</c:v>
                </c:pt>
                <c:pt idx="11">
                  <c:v>18</c:v>
                </c:pt>
                <c:pt idx="12">
                  <c:v>18</c:v>
                </c:pt>
                <c:pt idx="13">
                  <c:v>18</c:v>
                </c:pt>
                <c:pt idx="14">
                  <c:v>18</c:v>
                </c:pt>
                <c:pt idx="15">
                  <c:v>18</c:v>
                </c:pt>
                <c:pt idx="16">
                  <c:v>17</c:v>
                </c:pt>
                <c:pt idx="17">
                  <c:v>17</c:v>
                </c:pt>
                <c:pt idx="18">
                  <c:v>17</c:v>
                </c:pt>
                <c:pt idx="19">
                  <c:v>17</c:v>
                </c:pt>
                <c:pt idx="20">
                  <c:v>16</c:v>
                </c:pt>
                <c:pt idx="21">
                  <c:v>16</c:v>
                </c:pt>
                <c:pt idx="22">
                  <c:v>15</c:v>
                </c:pt>
                <c:pt idx="23">
                  <c:v>14</c:v>
                </c:pt>
                <c:pt idx="24">
                  <c:v>14</c:v>
                </c:pt>
                <c:pt idx="25">
                  <c:v>13</c:v>
                </c:pt>
                <c:pt idx="26">
                  <c:v>13</c:v>
                </c:pt>
                <c:pt idx="27">
                  <c:v>12</c:v>
                </c:pt>
                <c:pt idx="28">
                  <c:v>11</c:v>
                </c:pt>
                <c:pt idx="29">
                  <c:v>10</c:v>
                </c:pt>
                <c:pt idx="30">
                  <c:v>9</c:v>
                </c:pt>
              </c:numCache>
            </c:numRef>
          </c:yVal>
          <c:smooth val="0"/>
        </c:ser>
        <c:ser>
          <c:idx val="2"/>
          <c:order val="2"/>
          <c:tx>
            <c:v>Желтая группа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75000"/>
                </a:schemeClr>
              </a:solidFill>
              <a:ln w="9525">
                <a:solidFill>
                  <a:srgbClr val="FFFF00"/>
                </a:solidFill>
              </a:ln>
              <a:effectLst/>
            </c:spPr>
          </c:marker>
          <c:trendline>
            <c:spPr>
              <a:ln w="38100" cap="rnd">
                <a:solidFill>
                  <a:schemeClr val="accent4">
                    <a:lumMod val="75000"/>
                  </a:schemeClr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xVal>
            <c:numRef>
              <c:f>Лист3!$B$291:$B$423</c:f>
              <c:numCache>
                <c:formatCode>General</c:formatCode>
                <c:ptCount val="133"/>
                <c:pt idx="0">
                  <c:v>2910</c:v>
                </c:pt>
                <c:pt idx="1">
                  <c:v>1149</c:v>
                </c:pt>
                <c:pt idx="2">
                  <c:v>1566</c:v>
                </c:pt>
                <c:pt idx="3">
                  <c:v>6343</c:v>
                </c:pt>
                <c:pt idx="4">
                  <c:v>4612</c:v>
                </c:pt>
                <c:pt idx="5">
                  <c:v>4279</c:v>
                </c:pt>
                <c:pt idx="6">
                  <c:v>2287</c:v>
                </c:pt>
                <c:pt idx="7">
                  <c:v>4871</c:v>
                </c:pt>
                <c:pt idx="8">
                  <c:v>3950</c:v>
                </c:pt>
                <c:pt idx="9">
                  <c:v>3216</c:v>
                </c:pt>
                <c:pt idx="10">
                  <c:v>1951</c:v>
                </c:pt>
                <c:pt idx="11">
                  <c:v>2432</c:v>
                </c:pt>
                <c:pt idx="12">
                  <c:v>6191</c:v>
                </c:pt>
                <c:pt idx="13">
                  <c:v>2189</c:v>
                </c:pt>
                <c:pt idx="14">
                  <c:v>3283</c:v>
                </c:pt>
                <c:pt idx="15">
                  <c:v>1574</c:v>
                </c:pt>
                <c:pt idx="16">
                  <c:v>6052</c:v>
                </c:pt>
                <c:pt idx="17">
                  <c:v>1697</c:v>
                </c:pt>
                <c:pt idx="18">
                  <c:v>1419</c:v>
                </c:pt>
                <c:pt idx="19">
                  <c:v>2478</c:v>
                </c:pt>
                <c:pt idx="20">
                  <c:v>1634</c:v>
                </c:pt>
                <c:pt idx="21">
                  <c:v>3375</c:v>
                </c:pt>
                <c:pt idx="22">
                  <c:v>3238</c:v>
                </c:pt>
                <c:pt idx="23">
                  <c:v>1752</c:v>
                </c:pt>
                <c:pt idx="24">
                  <c:v>3333</c:v>
                </c:pt>
                <c:pt idx="25">
                  <c:v>1569</c:v>
                </c:pt>
                <c:pt idx="26">
                  <c:v>1922</c:v>
                </c:pt>
                <c:pt idx="27">
                  <c:v>995</c:v>
                </c:pt>
                <c:pt idx="28">
                  <c:v>1532</c:v>
                </c:pt>
                <c:pt idx="29">
                  <c:v>1330</c:v>
                </c:pt>
                <c:pt idx="30">
                  <c:v>1546</c:v>
                </c:pt>
                <c:pt idx="31">
                  <c:v>1145</c:v>
                </c:pt>
                <c:pt idx="32">
                  <c:v>3370</c:v>
                </c:pt>
                <c:pt idx="33">
                  <c:v>2179</c:v>
                </c:pt>
                <c:pt idx="34">
                  <c:v>1485</c:v>
                </c:pt>
                <c:pt idx="35">
                  <c:v>2079</c:v>
                </c:pt>
                <c:pt idx="36">
                  <c:v>2000</c:v>
                </c:pt>
                <c:pt idx="37">
                  <c:v>1452</c:v>
                </c:pt>
                <c:pt idx="38">
                  <c:v>2234</c:v>
                </c:pt>
                <c:pt idx="39">
                  <c:v>1686</c:v>
                </c:pt>
                <c:pt idx="40">
                  <c:v>1531</c:v>
                </c:pt>
                <c:pt idx="41">
                  <c:v>1909</c:v>
                </c:pt>
                <c:pt idx="42">
                  <c:v>1718</c:v>
                </c:pt>
                <c:pt idx="43">
                  <c:v>2682</c:v>
                </c:pt>
                <c:pt idx="44">
                  <c:v>1144</c:v>
                </c:pt>
                <c:pt idx="45">
                  <c:v>953</c:v>
                </c:pt>
                <c:pt idx="46">
                  <c:v>2702</c:v>
                </c:pt>
                <c:pt idx="47">
                  <c:v>1247</c:v>
                </c:pt>
                <c:pt idx="48">
                  <c:v>1024</c:v>
                </c:pt>
                <c:pt idx="49">
                  <c:v>1665</c:v>
                </c:pt>
                <c:pt idx="50">
                  <c:v>938</c:v>
                </c:pt>
                <c:pt idx="51">
                  <c:v>1758</c:v>
                </c:pt>
                <c:pt idx="52">
                  <c:v>2105</c:v>
                </c:pt>
                <c:pt idx="53">
                  <c:v>1452</c:v>
                </c:pt>
                <c:pt idx="54">
                  <c:v>318</c:v>
                </c:pt>
                <c:pt idx="55">
                  <c:v>1248</c:v>
                </c:pt>
                <c:pt idx="56">
                  <c:v>1085</c:v>
                </c:pt>
                <c:pt idx="57">
                  <c:v>1530</c:v>
                </c:pt>
                <c:pt idx="58">
                  <c:v>1089</c:v>
                </c:pt>
                <c:pt idx="59">
                  <c:v>1128</c:v>
                </c:pt>
                <c:pt idx="60">
                  <c:v>1543</c:v>
                </c:pt>
                <c:pt idx="61">
                  <c:v>1270</c:v>
                </c:pt>
                <c:pt idx="62">
                  <c:v>2287</c:v>
                </c:pt>
                <c:pt idx="63">
                  <c:v>1151</c:v>
                </c:pt>
                <c:pt idx="64">
                  <c:v>1716</c:v>
                </c:pt>
                <c:pt idx="65">
                  <c:v>1439</c:v>
                </c:pt>
                <c:pt idx="66">
                  <c:v>1277</c:v>
                </c:pt>
                <c:pt idx="67">
                  <c:v>840</c:v>
                </c:pt>
                <c:pt idx="68">
                  <c:v>966</c:v>
                </c:pt>
                <c:pt idx="69">
                  <c:v>939</c:v>
                </c:pt>
                <c:pt idx="70">
                  <c:v>743</c:v>
                </c:pt>
                <c:pt idx="71">
                  <c:v>964</c:v>
                </c:pt>
                <c:pt idx="72">
                  <c:v>804</c:v>
                </c:pt>
                <c:pt idx="73">
                  <c:v>682</c:v>
                </c:pt>
                <c:pt idx="74">
                  <c:v>1185</c:v>
                </c:pt>
                <c:pt idx="75">
                  <c:v>1090</c:v>
                </c:pt>
                <c:pt idx="76">
                  <c:v>878</c:v>
                </c:pt>
                <c:pt idx="77">
                  <c:v>1006</c:v>
                </c:pt>
                <c:pt idx="78">
                  <c:v>665</c:v>
                </c:pt>
                <c:pt idx="79">
                  <c:v>964</c:v>
                </c:pt>
                <c:pt idx="80">
                  <c:v>673</c:v>
                </c:pt>
                <c:pt idx="81">
                  <c:v>737</c:v>
                </c:pt>
                <c:pt idx="82">
                  <c:v>992</c:v>
                </c:pt>
                <c:pt idx="83">
                  <c:v>877</c:v>
                </c:pt>
                <c:pt idx="84">
                  <c:v>862</c:v>
                </c:pt>
                <c:pt idx="85">
                  <c:v>357</c:v>
                </c:pt>
                <c:pt idx="86">
                  <c:v>1093</c:v>
                </c:pt>
                <c:pt idx="87">
                  <c:v>1472</c:v>
                </c:pt>
                <c:pt idx="88">
                  <c:v>875</c:v>
                </c:pt>
                <c:pt idx="89">
                  <c:v>1789</c:v>
                </c:pt>
                <c:pt idx="90">
                  <c:v>1091</c:v>
                </c:pt>
                <c:pt idx="91">
                  <c:v>1339</c:v>
                </c:pt>
                <c:pt idx="92">
                  <c:v>1155</c:v>
                </c:pt>
                <c:pt idx="93">
                  <c:v>890</c:v>
                </c:pt>
                <c:pt idx="94">
                  <c:v>992</c:v>
                </c:pt>
                <c:pt idx="95">
                  <c:v>679</c:v>
                </c:pt>
                <c:pt idx="96">
                  <c:v>967</c:v>
                </c:pt>
                <c:pt idx="97">
                  <c:v>1082</c:v>
                </c:pt>
                <c:pt idx="98">
                  <c:v>1098</c:v>
                </c:pt>
                <c:pt idx="99">
                  <c:v>1834</c:v>
                </c:pt>
                <c:pt idx="100">
                  <c:v>1177</c:v>
                </c:pt>
                <c:pt idx="101">
                  <c:v>562</c:v>
                </c:pt>
                <c:pt idx="102">
                  <c:v>479</c:v>
                </c:pt>
                <c:pt idx="103">
                  <c:v>892</c:v>
                </c:pt>
                <c:pt idx="104">
                  <c:v>992</c:v>
                </c:pt>
                <c:pt idx="105">
                  <c:v>873</c:v>
                </c:pt>
                <c:pt idx="106">
                  <c:v>701</c:v>
                </c:pt>
                <c:pt idx="107">
                  <c:v>779</c:v>
                </c:pt>
                <c:pt idx="108">
                  <c:v>658</c:v>
                </c:pt>
                <c:pt idx="109">
                  <c:v>1230</c:v>
                </c:pt>
                <c:pt idx="110">
                  <c:v>1367</c:v>
                </c:pt>
                <c:pt idx="111">
                  <c:v>1482</c:v>
                </c:pt>
                <c:pt idx="112">
                  <c:v>442</c:v>
                </c:pt>
                <c:pt idx="113">
                  <c:v>593</c:v>
                </c:pt>
                <c:pt idx="114">
                  <c:v>867</c:v>
                </c:pt>
                <c:pt idx="115">
                  <c:v>887</c:v>
                </c:pt>
                <c:pt idx="116">
                  <c:v>660</c:v>
                </c:pt>
                <c:pt idx="117">
                  <c:v>1286</c:v>
                </c:pt>
                <c:pt idx="118">
                  <c:v>577</c:v>
                </c:pt>
                <c:pt idx="119">
                  <c:v>864</c:v>
                </c:pt>
                <c:pt idx="120">
                  <c:v>1640</c:v>
                </c:pt>
                <c:pt idx="121">
                  <c:v>902</c:v>
                </c:pt>
                <c:pt idx="122">
                  <c:v>613</c:v>
                </c:pt>
                <c:pt idx="123">
                  <c:v>709</c:v>
                </c:pt>
                <c:pt idx="124">
                  <c:v>534</c:v>
                </c:pt>
                <c:pt idx="125">
                  <c:v>10173</c:v>
                </c:pt>
                <c:pt idx="126">
                  <c:v>1301</c:v>
                </c:pt>
                <c:pt idx="127">
                  <c:v>1008</c:v>
                </c:pt>
                <c:pt idx="128">
                  <c:v>1106</c:v>
                </c:pt>
                <c:pt idx="129">
                  <c:v>696</c:v>
                </c:pt>
                <c:pt idx="130">
                  <c:v>857</c:v>
                </c:pt>
                <c:pt idx="131">
                  <c:v>2111</c:v>
                </c:pt>
                <c:pt idx="132">
                  <c:v>1351</c:v>
                </c:pt>
              </c:numCache>
            </c:numRef>
          </c:xVal>
          <c:yVal>
            <c:numRef>
              <c:f>Лист3!$C$291:$C$423</c:f>
              <c:numCache>
                <c:formatCode>General</c:formatCode>
                <c:ptCount val="133"/>
                <c:pt idx="0">
                  <c:v>34</c:v>
                </c:pt>
                <c:pt idx="1">
                  <c:v>24</c:v>
                </c:pt>
                <c:pt idx="2">
                  <c:v>18</c:v>
                </c:pt>
                <c:pt idx="3">
                  <c:v>34</c:v>
                </c:pt>
                <c:pt idx="4">
                  <c:v>31</c:v>
                </c:pt>
                <c:pt idx="5">
                  <c:v>29</c:v>
                </c:pt>
                <c:pt idx="6">
                  <c:v>20</c:v>
                </c:pt>
                <c:pt idx="7">
                  <c:v>30</c:v>
                </c:pt>
                <c:pt idx="8">
                  <c:v>30</c:v>
                </c:pt>
                <c:pt idx="9">
                  <c:v>27</c:v>
                </c:pt>
                <c:pt idx="10">
                  <c:v>30</c:v>
                </c:pt>
                <c:pt idx="11">
                  <c:v>27</c:v>
                </c:pt>
                <c:pt idx="12">
                  <c:v>14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13</c:v>
                </c:pt>
                <c:pt idx="17">
                  <c:v>19</c:v>
                </c:pt>
                <c:pt idx="18">
                  <c:v>15</c:v>
                </c:pt>
                <c:pt idx="19">
                  <c:v>21</c:v>
                </c:pt>
                <c:pt idx="20">
                  <c:v>24</c:v>
                </c:pt>
                <c:pt idx="21">
                  <c:v>23</c:v>
                </c:pt>
                <c:pt idx="22">
                  <c:v>23</c:v>
                </c:pt>
                <c:pt idx="23">
                  <c:v>28</c:v>
                </c:pt>
                <c:pt idx="24">
                  <c:v>22</c:v>
                </c:pt>
                <c:pt idx="25">
                  <c:v>23</c:v>
                </c:pt>
                <c:pt idx="26">
                  <c:v>14</c:v>
                </c:pt>
                <c:pt idx="27">
                  <c:v>16</c:v>
                </c:pt>
                <c:pt idx="28">
                  <c:v>19</c:v>
                </c:pt>
                <c:pt idx="29">
                  <c:v>16</c:v>
                </c:pt>
                <c:pt idx="30">
                  <c:v>15</c:v>
                </c:pt>
                <c:pt idx="31">
                  <c:v>15</c:v>
                </c:pt>
                <c:pt idx="32">
                  <c:v>15</c:v>
                </c:pt>
                <c:pt idx="33">
                  <c:v>21</c:v>
                </c:pt>
                <c:pt idx="34">
                  <c:v>17</c:v>
                </c:pt>
                <c:pt idx="35">
                  <c:v>21</c:v>
                </c:pt>
                <c:pt idx="36">
                  <c:v>22</c:v>
                </c:pt>
                <c:pt idx="37">
                  <c:v>22</c:v>
                </c:pt>
                <c:pt idx="38">
                  <c:v>12</c:v>
                </c:pt>
                <c:pt idx="39">
                  <c:v>14</c:v>
                </c:pt>
                <c:pt idx="40">
                  <c:v>20</c:v>
                </c:pt>
                <c:pt idx="41">
                  <c:v>19</c:v>
                </c:pt>
                <c:pt idx="42">
                  <c:v>16</c:v>
                </c:pt>
                <c:pt idx="43">
                  <c:v>19</c:v>
                </c:pt>
                <c:pt idx="44">
                  <c:v>17</c:v>
                </c:pt>
                <c:pt idx="45">
                  <c:v>14</c:v>
                </c:pt>
                <c:pt idx="46">
                  <c:v>18</c:v>
                </c:pt>
                <c:pt idx="47">
                  <c:v>20</c:v>
                </c:pt>
                <c:pt idx="48">
                  <c:v>22</c:v>
                </c:pt>
                <c:pt idx="49">
                  <c:v>29</c:v>
                </c:pt>
                <c:pt idx="50">
                  <c:v>13</c:v>
                </c:pt>
                <c:pt idx="51">
                  <c:v>20</c:v>
                </c:pt>
                <c:pt idx="52">
                  <c:v>19</c:v>
                </c:pt>
                <c:pt idx="53">
                  <c:v>19</c:v>
                </c:pt>
                <c:pt idx="54">
                  <c:v>5</c:v>
                </c:pt>
                <c:pt idx="55">
                  <c:v>15</c:v>
                </c:pt>
                <c:pt idx="56">
                  <c:v>17</c:v>
                </c:pt>
                <c:pt idx="57">
                  <c:v>16</c:v>
                </c:pt>
                <c:pt idx="58">
                  <c:v>17</c:v>
                </c:pt>
                <c:pt idx="59">
                  <c:v>15</c:v>
                </c:pt>
                <c:pt idx="60">
                  <c:v>15</c:v>
                </c:pt>
                <c:pt idx="61">
                  <c:v>14</c:v>
                </c:pt>
                <c:pt idx="62">
                  <c:v>17</c:v>
                </c:pt>
                <c:pt idx="63">
                  <c:v>17</c:v>
                </c:pt>
                <c:pt idx="64">
                  <c:v>16</c:v>
                </c:pt>
                <c:pt idx="65">
                  <c:v>16</c:v>
                </c:pt>
                <c:pt idx="66">
                  <c:v>18</c:v>
                </c:pt>
                <c:pt idx="67">
                  <c:v>11</c:v>
                </c:pt>
                <c:pt idx="68">
                  <c:v>12</c:v>
                </c:pt>
                <c:pt idx="69">
                  <c:v>12</c:v>
                </c:pt>
                <c:pt idx="70">
                  <c:v>10</c:v>
                </c:pt>
                <c:pt idx="71">
                  <c:v>15</c:v>
                </c:pt>
                <c:pt idx="72">
                  <c:v>19</c:v>
                </c:pt>
                <c:pt idx="73">
                  <c:v>13</c:v>
                </c:pt>
                <c:pt idx="74">
                  <c:v>16</c:v>
                </c:pt>
                <c:pt idx="75">
                  <c:v>17</c:v>
                </c:pt>
                <c:pt idx="76">
                  <c:v>18</c:v>
                </c:pt>
                <c:pt idx="77">
                  <c:v>12</c:v>
                </c:pt>
                <c:pt idx="78">
                  <c:v>12</c:v>
                </c:pt>
                <c:pt idx="79">
                  <c:v>16</c:v>
                </c:pt>
                <c:pt idx="80">
                  <c:v>11</c:v>
                </c:pt>
                <c:pt idx="81">
                  <c:v>18</c:v>
                </c:pt>
                <c:pt idx="82">
                  <c:v>16</c:v>
                </c:pt>
                <c:pt idx="83">
                  <c:v>19</c:v>
                </c:pt>
                <c:pt idx="84">
                  <c:v>11</c:v>
                </c:pt>
                <c:pt idx="85">
                  <c:v>9</c:v>
                </c:pt>
                <c:pt idx="86">
                  <c:v>16</c:v>
                </c:pt>
                <c:pt idx="87">
                  <c:v>17</c:v>
                </c:pt>
                <c:pt idx="88">
                  <c:v>17</c:v>
                </c:pt>
                <c:pt idx="89">
                  <c:v>15</c:v>
                </c:pt>
                <c:pt idx="90">
                  <c:v>17</c:v>
                </c:pt>
                <c:pt idx="91">
                  <c:v>16</c:v>
                </c:pt>
                <c:pt idx="92">
                  <c:v>15</c:v>
                </c:pt>
                <c:pt idx="93">
                  <c:v>12</c:v>
                </c:pt>
                <c:pt idx="94">
                  <c:v>17</c:v>
                </c:pt>
                <c:pt idx="95">
                  <c:v>15</c:v>
                </c:pt>
                <c:pt idx="96">
                  <c:v>14</c:v>
                </c:pt>
                <c:pt idx="97">
                  <c:v>15</c:v>
                </c:pt>
                <c:pt idx="98">
                  <c:v>16</c:v>
                </c:pt>
                <c:pt idx="99">
                  <c:v>14</c:v>
                </c:pt>
                <c:pt idx="100">
                  <c:v>15</c:v>
                </c:pt>
                <c:pt idx="101">
                  <c:v>11</c:v>
                </c:pt>
                <c:pt idx="102">
                  <c:v>12</c:v>
                </c:pt>
                <c:pt idx="103">
                  <c:v>14</c:v>
                </c:pt>
                <c:pt idx="104">
                  <c:v>16</c:v>
                </c:pt>
                <c:pt idx="105">
                  <c:v>12</c:v>
                </c:pt>
                <c:pt idx="106">
                  <c:v>11</c:v>
                </c:pt>
                <c:pt idx="107">
                  <c:v>13</c:v>
                </c:pt>
                <c:pt idx="108">
                  <c:v>15</c:v>
                </c:pt>
                <c:pt idx="109">
                  <c:v>15</c:v>
                </c:pt>
                <c:pt idx="110">
                  <c:v>16</c:v>
                </c:pt>
                <c:pt idx="111">
                  <c:v>7</c:v>
                </c:pt>
                <c:pt idx="112">
                  <c:v>9</c:v>
                </c:pt>
                <c:pt idx="113">
                  <c:v>10</c:v>
                </c:pt>
                <c:pt idx="114">
                  <c:v>14</c:v>
                </c:pt>
                <c:pt idx="115">
                  <c:v>15</c:v>
                </c:pt>
                <c:pt idx="116">
                  <c:v>18</c:v>
                </c:pt>
                <c:pt idx="117">
                  <c:v>16</c:v>
                </c:pt>
                <c:pt idx="118">
                  <c:v>11</c:v>
                </c:pt>
                <c:pt idx="119">
                  <c:v>11</c:v>
                </c:pt>
                <c:pt idx="120">
                  <c:v>13</c:v>
                </c:pt>
                <c:pt idx="121">
                  <c:v>16</c:v>
                </c:pt>
                <c:pt idx="122">
                  <c:v>14</c:v>
                </c:pt>
                <c:pt idx="123">
                  <c:v>15</c:v>
                </c:pt>
                <c:pt idx="124">
                  <c:v>11</c:v>
                </c:pt>
                <c:pt idx="125">
                  <c:v>50</c:v>
                </c:pt>
                <c:pt idx="126">
                  <c:v>17</c:v>
                </c:pt>
                <c:pt idx="127">
                  <c:v>17</c:v>
                </c:pt>
                <c:pt idx="128">
                  <c:v>15</c:v>
                </c:pt>
                <c:pt idx="129">
                  <c:v>15</c:v>
                </c:pt>
                <c:pt idx="130">
                  <c:v>15</c:v>
                </c:pt>
                <c:pt idx="131">
                  <c:v>14</c:v>
                </c:pt>
                <c:pt idx="132">
                  <c:v>11</c:v>
                </c:pt>
              </c:numCache>
            </c:numRef>
          </c:yVal>
          <c:smooth val="0"/>
        </c:ser>
        <c:ser>
          <c:idx val="3"/>
          <c:order val="3"/>
          <c:tx>
            <c:v>Красная группа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trendline>
            <c:spPr>
              <a:ln w="38100" cap="rnd">
                <a:solidFill>
                  <a:srgbClr val="FF0000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xVal>
            <c:numRef>
              <c:f>Лист3!$B$426:$B$501</c:f>
              <c:numCache>
                <c:formatCode>General</c:formatCode>
                <c:ptCount val="76"/>
                <c:pt idx="0">
                  <c:v>4752</c:v>
                </c:pt>
                <c:pt idx="1">
                  <c:v>1045</c:v>
                </c:pt>
                <c:pt idx="2">
                  <c:v>1464</c:v>
                </c:pt>
                <c:pt idx="3">
                  <c:v>899</c:v>
                </c:pt>
                <c:pt idx="4">
                  <c:v>803</c:v>
                </c:pt>
                <c:pt idx="5">
                  <c:v>870</c:v>
                </c:pt>
                <c:pt idx="6">
                  <c:v>649</c:v>
                </c:pt>
                <c:pt idx="7">
                  <c:v>834</c:v>
                </c:pt>
                <c:pt idx="8">
                  <c:v>5875</c:v>
                </c:pt>
                <c:pt idx="9">
                  <c:v>3897</c:v>
                </c:pt>
                <c:pt idx="10">
                  <c:v>2794</c:v>
                </c:pt>
                <c:pt idx="11">
                  <c:v>2269</c:v>
                </c:pt>
                <c:pt idx="12">
                  <c:v>1435</c:v>
                </c:pt>
                <c:pt idx="13">
                  <c:v>1783</c:v>
                </c:pt>
                <c:pt idx="14">
                  <c:v>3242</c:v>
                </c:pt>
                <c:pt idx="15">
                  <c:v>3554</c:v>
                </c:pt>
                <c:pt idx="16">
                  <c:v>2808</c:v>
                </c:pt>
                <c:pt idx="17">
                  <c:v>1348</c:v>
                </c:pt>
                <c:pt idx="18">
                  <c:v>2360</c:v>
                </c:pt>
                <c:pt idx="19">
                  <c:v>3409</c:v>
                </c:pt>
                <c:pt idx="20">
                  <c:v>2141</c:v>
                </c:pt>
                <c:pt idx="21">
                  <c:v>2498</c:v>
                </c:pt>
                <c:pt idx="22">
                  <c:v>2613</c:v>
                </c:pt>
                <c:pt idx="23">
                  <c:v>2109</c:v>
                </c:pt>
                <c:pt idx="24">
                  <c:v>1891</c:v>
                </c:pt>
                <c:pt idx="25">
                  <c:v>2070</c:v>
                </c:pt>
                <c:pt idx="26">
                  <c:v>1406</c:v>
                </c:pt>
                <c:pt idx="27">
                  <c:v>1358</c:v>
                </c:pt>
                <c:pt idx="28">
                  <c:v>2082</c:v>
                </c:pt>
                <c:pt idx="29">
                  <c:v>1662</c:v>
                </c:pt>
                <c:pt idx="30">
                  <c:v>2236</c:v>
                </c:pt>
                <c:pt idx="31">
                  <c:v>1930</c:v>
                </c:pt>
                <c:pt idx="32">
                  <c:v>2436</c:v>
                </c:pt>
                <c:pt idx="33">
                  <c:v>1243</c:v>
                </c:pt>
                <c:pt idx="34">
                  <c:v>1184</c:v>
                </c:pt>
                <c:pt idx="35">
                  <c:v>1492</c:v>
                </c:pt>
                <c:pt idx="36">
                  <c:v>1203</c:v>
                </c:pt>
                <c:pt idx="37">
                  <c:v>1006</c:v>
                </c:pt>
                <c:pt idx="38">
                  <c:v>930</c:v>
                </c:pt>
                <c:pt idx="39">
                  <c:v>1049</c:v>
                </c:pt>
                <c:pt idx="40">
                  <c:v>1817</c:v>
                </c:pt>
                <c:pt idx="41">
                  <c:v>1085</c:v>
                </c:pt>
                <c:pt idx="42">
                  <c:v>1133</c:v>
                </c:pt>
                <c:pt idx="43">
                  <c:v>1020</c:v>
                </c:pt>
                <c:pt idx="44">
                  <c:v>1288</c:v>
                </c:pt>
                <c:pt idx="45">
                  <c:v>1106</c:v>
                </c:pt>
                <c:pt idx="46">
                  <c:v>826</c:v>
                </c:pt>
                <c:pt idx="47">
                  <c:v>744</c:v>
                </c:pt>
                <c:pt idx="48">
                  <c:v>913</c:v>
                </c:pt>
                <c:pt idx="49">
                  <c:v>1150</c:v>
                </c:pt>
                <c:pt idx="50">
                  <c:v>738</c:v>
                </c:pt>
                <c:pt idx="51">
                  <c:v>838</c:v>
                </c:pt>
                <c:pt idx="52">
                  <c:v>1466</c:v>
                </c:pt>
                <c:pt idx="53">
                  <c:v>681</c:v>
                </c:pt>
                <c:pt idx="54">
                  <c:v>865</c:v>
                </c:pt>
                <c:pt idx="55">
                  <c:v>894</c:v>
                </c:pt>
                <c:pt idx="56">
                  <c:v>920</c:v>
                </c:pt>
                <c:pt idx="57">
                  <c:v>899</c:v>
                </c:pt>
                <c:pt idx="58">
                  <c:v>1183</c:v>
                </c:pt>
                <c:pt idx="59">
                  <c:v>1018</c:v>
                </c:pt>
                <c:pt idx="60">
                  <c:v>724</c:v>
                </c:pt>
                <c:pt idx="61">
                  <c:v>1125</c:v>
                </c:pt>
                <c:pt idx="62">
                  <c:v>888</c:v>
                </c:pt>
                <c:pt idx="63">
                  <c:v>733</c:v>
                </c:pt>
                <c:pt idx="64">
                  <c:v>845</c:v>
                </c:pt>
                <c:pt idx="65">
                  <c:v>779</c:v>
                </c:pt>
                <c:pt idx="66">
                  <c:v>870</c:v>
                </c:pt>
                <c:pt idx="67">
                  <c:v>604</c:v>
                </c:pt>
                <c:pt idx="68">
                  <c:v>789</c:v>
                </c:pt>
                <c:pt idx="69">
                  <c:v>1534</c:v>
                </c:pt>
                <c:pt idx="70">
                  <c:v>682</c:v>
                </c:pt>
                <c:pt idx="71">
                  <c:v>980</c:v>
                </c:pt>
                <c:pt idx="72">
                  <c:v>509</c:v>
                </c:pt>
                <c:pt idx="73">
                  <c:v>498</c:v>
                </c:pt>
                <c:pt idx="74">
                  <c:v>811</c:v>
                </c:pt>
                <c:pt idx="75">
                  <c:v>689</c:v>
                </c:pt>
              </c:numCache>
            </c:numRef>
          </c:xVal>
          <c:yVal>
            <c:numRef>
              <c:f>Лист3!$C$426:$C$501</c:f>
              <c:numCache>
                <c:formatCode>General</c:formatCode>
                <c:ptCount val="76"/>
                <c:pt idx="0">
                  <c:v>30</c:v>
                </c:pt>
                <c:pt idx="1">
                  <c:v>17</c:v>
                </c:pt>
                <c:pt idx="2">
                  <c:v>24</c:v>
                </c:pt>
                <c:pt idx="3">
                  <c:v>12</c:v>
                </c:pt>
                <c:pt idx="4">
                  <c:v>20</c:v>
                </c:pt>
                <c:pt idx="5">
                  <c:v>13</c:v>
                </c:pt>
                <c:pt idx="6">
                  <c:v>12</c:v>
                </c:pt>
                <c:pt idx="7">
                  <c:v>14</c:v>
                </c:pt>
                <c:pt idx="8">
                  <c:v>34</c:v>
                </c:pt>
                <c:pt idx="9">
                  <c:v>42</c:v>
                </c:pt>
                <c:pt idx="10">
                  <c:v>34</c:v>
                </c:pt>
                <c:pt idx="11">
                  <c:v>31</c:v>
                </c:pt>
                <c:pt idx="12">
                  <c:v>20</c:v>
                </c:pt>
                <c:pt idx="13">
                  <c:v>30</c:v>
                </c:pt>
                <c:pt idx="14">
                  <c:v>18</c:v>
                </c:pt>
                <c:pt idx="15">
                  <c:v>23</c:v>
                </c:pt>
                <c:pt idx="16">
                  <c:v>26</c:v>
                </c:pt>
                <c:pt idx="17">
                  <c:v>20</c:v>
                </c:pt>
                <c:pt idx="18">
                  <c:v>31</c:v>
                </c:pt>
                <c:pt idx="19">
                  <c:v>24</c:v>
                </c:pt>
                <c:pt idx="20">
                  <c:v>31</c:v>
                </c:pt>
                <c:pt idx="21">
                  <c:v>22</c:v>
                </c:pt>
                <c:pt idx="22">
                  <c:v>25</c:v>
                </c:pt>
                <c:pt idx="23">
                  <c:v>25</c:v>
                </c:pt>
                <c:pt idx="24">
                  <c:v>23</c:v>
                </c:pt>
                <c:pt idx="25">
                  <c:v>25</c:v>
                </c:pt>
                <c:pt idx="26">
                  <c:v>25</c:v>
                </c:pt>
                <c:pt idx="27">
                  <c:v>21</c:v>
                </c:pt>
                <c:pt idx="28">
                  <c:v>26</c:v>
                </c:pt>
                <c:pt idx="29">
                  <c:v>20</c:v>
                </c:pt>
                <c:pt idx="30">
                  <c:v>26</c:v>
                </c:pt>
                <c:pt idx="31">
                  <c:v>24</c:v>
                </c:pt>
                <c:pt idx="32">
                  <c:v>29</c:v>
                </c:pt>
                <c:pt idx="33">
                  <c:v>25</c:v>
                </c:pt>
                <c:pt idx="34">
                  <c:v>18</c:v>
                </c:pt>
                <c:pt idx="35">
                  <c:v>30</c:v>
                </c:pt>
                <c:pt idx="36">
                  <c:v>23</c:v>
                </c:pt>
                <c:pt idx="37">
                  <c:v>22</c:v>
                </c:pt>
                <c:pt idx="38">
                  <c:v>18</c:v>
                </c:pt>
                <c:pt idx="39">
                  <c:v>25</c:v>
                </c:pt>
                <c:pt idx="40">
                  <c:v>19</c:v>
                </c:pt>
                <c:pt idx="41">
                  <c:v>19</c:v>
                </c:pt>
                <c:pt idx="42">
                  <c:v>23</c:v>
                </c:pt>
                <c:pt idx="43">
                  <c:v>19</c:v>
                </c:pt>
                <c:pt idx="44">
                  <c:v>19</c:v>
                </c:pt>
                <c:pt idx="45">
                  <c:v>19</c:v>
                </c:pt>
                <c:pt idx="46">
                  <c:v>23</c:v>
                </c:pt>
                <c:pt idx="47">
                  <c:v>20</c:v>
                </c:pt>
                <c:pt idx="48">
                  <c:v>21</c:v>
                </c:pt>
                <c:pt idx="49">
                  <c:v>23</c:v>
                </c:pt>
                <c:pt idx="50">
                  <c:v>19</c:v>
                </c:pt>
                <c:pt idx="51">
                  <c:v>24</c:v>
                </c:pt>
                <c:pt idx="52">
                  <c:v>20</c:v>
                </c:pt>
                <c:pt idx="53">
                  <c:v>19</c:v>
                </c:pt>
                <c:pt idx="54">
                  <c:v>19</c:v>
                </c:pt>
                <c:pt idx="55">
                  <c:v>21</c:v>
                </c:pt>
                <c:pt idx="56">
                  <c:v>17</c:v>
                </c:pt>
                <c:pt idx="57">
                  <c:v>19</c:v>
                </c:pt>
                <c:pt idx="58">
                  <c:v>19</c:v>
                </c:pt>
                <c:pt idx="59">
                  <c:v>14</c:v>
                </c:pt>
                <c:pt idx="60">
                  <c:v>17</c:v>
                </c:pt>
                <c:pt idx="61">
                  <c:v>20</c:v>
                </c:pt>
                <c:pt idx="62">
                  <c:v>19</c:v>
                </c:pt>
                <c:pt idx="63">
                  <c:v>17</c:v>
                </c:pt>
                <c:pt idx="64">
                  <c:v>18</c:v>
                </c:pt>
                <c:pt idx="65">
                  <c:v>17</c:v>
                </c:pt>
                <c:pt idx="66">
                  <c:v>18</c:v>
                </c:pt>
                <c:pt idx="67">
                  <c:v>16</c:v>
                </c:pt>
                <c:pt idx="68">
                  <c:v>17</c:v>
                </c:pt>
                <c:pt idx="69">
                  <c:v>16</c:v>
                </c:pt>
                <c:pt idx="70">
                  <c:v>17</c:v>
                </c:pt>
                <c:pt idx="71">
                  <c:v>17</c:v>
                </c:pt>
                <c:pt idx="72">
                  <c:v>13</c:v>
                </c:pt>
                <c:pt idx="73">
                  <c:v>17</c:v>
                </c:pt>
                <c:pt idx="74">
                  <c:v>12</c:v>
                </c:pt>
                <c:pt idx="75">
                  <c:v>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836240"/>
        <c:axId val="169836800"/>
      </c:scatterChart>
      <c:valAx>
        <c:axId val="169836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/>
                  <a:t>Число цитирований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836800"/>
        <c:crosses val="autoZero"/>
        <c:crossBetween val="midCat"/>
      </c:valAx>
      <c:valAx>
        <c:axId val="16983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2000"/>
                  <a:t>Индекс Хирша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8362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916666666666547E-4"/>
          <c:y val="0.89223876803080526"/>
          <c:w val="0.99850000000000005"/>
          <c:h val="9.49167010255060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40489715359258"/>
          <c:y val="5.0023857990394036E-2"/>
          <c:w val="0.88686109836497529"/>
          <c:h val="0.5902156562623480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регионы!$J$1</c:f>
              <c:strCache>
                <c:ptCount val="1"/>
                <c:pt idx="0">
                  <c:v>Белая группа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регионы!$I$2:$I$5</c:f>
              <c:strCache>
                <c:ptCount val="4"/>
                <c:pt idx="0">
                  <c:v>Москва</c:v>
                </c:pt>
                <c:pt idx="1">
                  <c:v>Санкт-Петербург</c:v>
                </c:pt>
                <c:pt idx="2">
                  <c:v>Новосибирск</c:v>
                </c:pt>
                <c:pt idx="3">
                  <c:v>Другие города</c:v>
                </c:pt>
              </c:strCache>
            </c:strRef>
          </c:cat>
          <c:val>
            <c:numRef>
              <c:f>регионы!$J$2:$J$5</c:f>
              <c:numCache>
                <c:formatCode>General</c:formatCode>
                <c:ptCount val="4"/>
                <c:pt idx="0">
                  <c:v>175</c:v>
                </c:pt>
                <c:pt idx="1">
                  <c:v>17</c:v>
                </c:pt>
                <c:pt idx="2">
                  <c:v>12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регионы!$K$1</c:f>
              <c:strCache>
                <c:ptCount val="1"/>
                <c:pt idx="0">
                  <c:v>Зеленая группа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регионы!$I$2:$I$5</c:f>
              <c:strCache>
                <c:ptCount val="4"/>
                <c:pt idx="0">
                  <c:v>Москва</c:v>
                </c:pt>
                <c:pt idx="1">
                  <c:v>Санкт-Петербург</c:v>
                </c:pt>
                <c:pt idx="2">
                  <c:v>Новосибирск</c:v>
                </c:pt>
                <c:pt idx="3">
                  <c:v>Другие города</c:v>
                </c:pt>
              </c:strCache>
            </c:strRef>
          </c:cat>
          <c:val>
            <c:numRef>
              <c:f>регионы!$K$2:$K$5</c:f>
              <c:numCache>
                <c:formatCode>General</c:formatCode>
                <c:ptCount val="4"/>
                <c:pt idx="0">
                  <c:v>13</c:v>
                </c:pt>
                <c:pt idx="1">
                  <c:v>5</c:v>
                </c:pt>
                <c:pt idx="2">
                  <c:v>1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регионы!$L$1</c:f>
              <c:strCache>
                <c:ptCount val="1"/>
                <c:pt idx="0">
                  <c:v>Желтая группа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регионы!$I$2:$I$5</c:f>
              <c:strCache>
                <c:ptCount val="4"/>
                <c:pt idx="0">
                  <c:v>Москва</c:v>
                </c:pt>
                <c:pt idx="1">
                  <c:v>Санкт-Петербург</c:v>
                </c:pt>
                <c:pt idx="2">
                  <c:v>Новосибирск</c:v>
                </c:pt>
                <c:pt idx="3">
                  <c:v>Другие города</c:v>
                </c:pt>
              </c:strCache>
            </c:strRef>
          </c:cat>
          <c:val>
            <c:numRef>
              <c:f>регионы!$L$2:$L$5</c:f>
              <c:numCache>
                <c:formatCode>General</c:formatCode>
                <c:ptCount val="4"/>
                <c:pt idx="0">
                  <c:v>77</c:v>
                </c:pt>
                <c:pt idx="1">
                  <c:v>9</c:v>
                </c:pt>
                <c:pt idx="2">
                  <c:v>3</c:v>
                </c:pt>
                <c:pt idx="3">
                  <c:v>44</c:v>
                </c:pt>
              </c:numCache>
            </c:numRef>
          </c:val>
        </c:ser>
        <c:ser>
          <c:idx val="3"/>
          <c:order val="3"/>
          <c:tx>
            <c:strRef>
              <c:f>регионы!$M$1</c:f>
              <c:strCache>
                <c:ptCount val="1"/>
                <c:pt idx="0">
                  <c:v>Красная группа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регионы!$I$2:$I$5</c:f>
              <c:strCache>
                <c:ptCount val="4"/>
                <c:pt idx="0">
                  <c:v>Москва</c:v>
                </c:pt>
                <c:pt idx="1">
                  <c:v>Санкт-Петербург</c:v>
                </c:pt>
                <c:pt idx="2">
                  <c:v>Новосибирск</c:v>
                </c:pt>
                <c:pt idx="3">
                  <c:v>Другие города</c:v>
                </c:pt>
              </c:strCache>
            </c:strRef>
          </c:cat>
          <c:val>
            <c:numRef>
              <c:f>регионы!$M$2:$M$5</c:f>
              <c:numCache>
                <c:formatCode>General</c:formatCode>
                <c:ptCount val="4"/>
                <c:pt idx="0">
                  <c:v>22</c:v>
                </c:pt>
                <c:pt idx="1">
                  <c:v>5</c:v>
                </c:pt>
                <c:pt idx="2">
                  <c:v>1</c:v>
                </c:pt>
                <c:pt idx="3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840720"/>
        <c:axId val="170980512"/>
      </c:barChart>
      <c:catAx>
        <c:axId val="1698407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980512"/>
        <c:crosses val="autoZero"/>
        <c:auto val="1"/>
        <c:lblAlgn val="ctr"/>
        <c:lblOffset val="100"/>
        <c:noMultiLvlLbl val="0"/>
      </c:catAx>
      <c:valAx>
        <c:axId val="17098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84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62202562517E-2"/>
          <c:y val="0.87581648533642975"/>
          <c:w val="0.89999999160056943"/>
          <c:h val="9.02152996406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626467354087272E-2"/>
          <c:y val="4.4731420200138074E-2"/>
          <c:w val="0.90181131958039673"/>
          <c:h val="0.687415889824925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регионы!$J$10</c:f>
              <c:strCache>
                <c:ptCount val="1"/>
                <c:pt idx="0">
                  <c:v>Белая группа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регионы!$I$11:$I$13</c:f>
              <c:strCache>
                <c:ptCount val="3"/>
                <c:pt idx="0">
                  <c:v>ВУЗы</c:v>
                </c:pt>
                <c:pt idx="1">
                  <c:v>НИИ ФАНО</c:v>
                </c:pt>
                <c:pt idx="2">
                  <c:v>Остальные организации</c:v>
                </c:pt>
              </c:strCache>
            </c:strRef>
          </c:cat>
          <c:val>
            <c:numRef>
              <c:f>регионы!$J$11:$J$13</c:f>
              <c:numCache>
                <c:formatCode>General</c:formatCode>
                <c:ptCount val="3"/>
                <c:pt idx="0">
                  <c:v>130</c:v>
                </c:pt>
                <c:pt idx="1">
                  <c:v>107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регионы!$K$10</c:f>
              <c:strCache>
                <c:ptCount val="1"/>
                <c:pt idx="0">
                  <c:v>Зеленая группа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регионы!$I$11:$I$13</c:f>
              <c:strCache>
                <c:ptCount val="3"/>
                <c:pt idx="0">
                  <c:v>ВУЗы</c:v>
                </c:pt>
                <c:pt idx="1">
                  <c:v>НИИ ФАНО</c:v>
                </c:pt>
                <c:pt idx="2">
                  <c:v>Остальные организации</c:v>
                </c:pt>
              </c:strCache>
            </c:strRef>
          </c:cat>
          <c:val>
            <c:numRef>
              <c:f>регионы!$K$11:$K$13</c:f>
              <c:numCache>
                <c:formatCode>General</c:formatCode>
                <c:ptCount val="3"/>
                <c:pt idx="0">
                  <c:v>27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регионы!$L$10</c:f>
              <c:strCache>
                <c:ptCount val="1"/>
                <c:pt idx="0">
                  <c:v>Желтая группа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регионы!$I$11:$I$13</c:f>
              <c:strCache>
                <c:ptCount val="3"/>
                <c:pt idx="0">
                  <c:v>ВУЗы</c:v>
                </c:pt>
                <c:pt idx="1">
                  <c:v>НИИ ФАНО</c:v>
                </c:pt>
                <c:pt idx="2">
                  <c:v>Остальные организации</c:v>
                </c:pt>
              </c:strCache>
            </c:strRef>
          </c:cat>
          <c:val>
            <c:numRef>
              <c:f>регионы!$L$11:$L$13</c:f>
              <c:numCache>
                <c:formatCode>General</c:formatCode>
                <c:ptCount val="3"/>
                <c:pt idx="0">
                  <c:v>100</c:v>
                </c:pt>
                <c:pt idx="1">
                  <c:v>23</c:v>
                </c:pt>
                <c:pt idx="2">
                  <c:v>10</c:v>
                </c:pt>
              </c:numCache>
            </c:numRef>
          </c:val>
        </c:ser>
        <c:ser>
          <c:idx val="3"/>
          <c:order val="3"/>
          <c:tx>
            <c:strRef>
              <c:f>регионы!$M$10</c:f>
              <c:strCache>
                <c:ptCount val="1"/>
                <c:pt idx="0">
                  <c:v>Красная группа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регионы!$I$11:$I$13</c:f>
              <c:strCache>
                <c:ptCount val="3"/>
                <c:pt idx="0">
                  <c:v>ВУЗы</c:v>
                </c:pt>
                <c:pt idx="1">
                  <c:v>НИИ ФАНО</c:v>
                </c:pt>
                <c:pt idx="2">
                  <c:v>Остальные организации</c:v>
                </c:pt>
              </c:strCache>
            </c:strRef>
          </c:cat>
          <c:val>
            <c:numRef>
              <c:f>регионы!$M$11:$M$13</c:f>
              <c:numCache>
                <c:formatCode>General</c:formatCode>
                <c:ptCount val="3"/>
                <c:pt idx="0">
                  <c:v>67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984432"/>
        <c:axId val="170984992"/>
      </c:barChart>
      <c:catAx>
        <c:axId val="170984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984992"/>
        <c:crosses val="autoZero"/>
        <c:auto val="1"/>
        <c:lblAlgn val="ctr"/>
        <c:lblOffset val="100"/>
        <c:noMultiLvlLbl val="0"/>
      </c:catAx>
      <c:valAx>
        <c:axId val="17098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098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ysClr val="windowText" lastClr="000000"/>
          </a:solidFill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A3C09-6B37-4DC2-B439-691A9AD3AF5B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45DAF-270D-4D0C-92DB-FC88CF3F8F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681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B85C-8D82-4B70-B5FF-A2BAEAA5A118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9093-3774-497F-9E54-26EE66024B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553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51A0-325C-4050-95FB-BE0B7ECA595A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868E-667A-4743-9824-E2471FC9AD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08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0D066-1464-4933-BD51-45860E145B88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1633D-874B-4D46-88D7-59224F1C7E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405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2D02A-0E83-426A-AE31-09EFD2BB0AEC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4D040-97B4-44C1-86AE-4337C56D5B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886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44EE5-474F-4015-8F34-5D3559516869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7F0FE-2ECB-4BDF-8A21-F114FEBA6B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36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A0D37-E12D-4484-A768-ED9F5309F0F9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B20B-2381-46D3-814E-7741473D7D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959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9DE26-FA14-4582-A63E-267C88B6649A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E467B-CF8A-4690-B3F6-73650001F2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94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82EFE-C5DA-4B57-B6D4-ED84E3F1B049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6D9E2-2F7D-45CD-8B6C-A4C4A91800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041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538D-B2C2-4DE9-8E5E-40D6A4CEE7A7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51EF-2279-4573-9B83-99AE9C6820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302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5512-6BAD-434C-94C8-64292FA30D16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A068-305C-4C11-87AA-3255829107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826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FE0CCA-E170-4CBD-9DCB-B19C983E8E65}" type="datetimeFigureOut">
              <a:rPr lang="ru-RU"/>
              <a:pPr>
                <a:defRPr/>
              </a:pPr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BF61A2-4950-4815-9838-4CBD897717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8" r:id="rId9"/>
    <p:sldLayoutId id="2147484156" r:id="rId10"/>
    <p:sldLayoutId id="214748415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75734"/>
            <a:ext cx="5110619" cy="188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5750" y="1654175"/>
            <a:ext cx="9144000" cy="2387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Искажения и очистка индивидуальных профилей экономистов в системе РИНЦ</a:t>
            </a:r>
            <a:endParaRPr lang="ru-RU" dirty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3425" y="4829154"/>
            <a:ext cx="10188575" cy="1655762"/>
          </a:xfrm>
        </p:spPr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altLang="ru-RU" dirty="0" err="1" smtClean="0"/>
              <a:t>Балацкий</a:t>
            </a:r>
            <a:r>
              <a:rPr lang="ru-RU" altLang="ru-RU" dirty="0" smtClean="0"/>
              <a:t> Е.В.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altLang="ru-RU" dirty="0" err="1" smtClean="0"/>
              <a:t>Финуниверситет</a:t>
            </a:r>
            <a:r>
              <a:rPr lang="ru-RU" altLang="ru-RU" dirty="0" smtClean="0"/>
              <a:t> при Правительстве РФ, ЦЭМИ РАН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altLang="ru-RU" dirty="0" smtClean="0"/>
              <a:t>Юревич М.А.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altLang="ru-RU" dirty="0" err="1" smtClean="0"/>
              <a:t>Финуниверситет</a:t>
            </a:r>
            <a:r>
              <a:rPr lang="ru-RU" altLang="ru-RU" dirty="0" smtClean="0"/>
              <a:t> при Правительстве РФ, ИЭ РАН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5513"/>
          </a:xfrm>
        </p:spPr>
        <p:txBody>
          <a:bodyPr/>
          <a:lstStyle/>
          <a:p>
            <a:pPr algn="ctr"/>
            <a:r>
              <a:rPr lang="ru-RU" altLang="ru-RU" smtClean="0"/>
              <a:t>Характер искажений по группам исследователей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3525" y="1201738"/>
            <a:ext cx="11485563" cy="526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800" dirty="0"/>
              <a:t>«Желтые» и особенно «зеленые» исследователи инициируют сдвиг в сторону неправомерного увеличения числа цитирований (</a:t>
            </a:r>
            <a:r>
              <a:rPr lang="en-US" sz="2800" b="1" i="1" u="sng" dirty="0"/>
              <a:t>x</a:t>
            </a:r>
            <a:r>
              <a:rPr lang="en-US" sz="2800" dirty="0"/>
              <a:t>)</a:t>
            </a:r>
            <a:r>
              <a:rPr lang="ru-RU" sz="2800" dirty="0"/>
              <a:t>.</a:t>
            </a:r>
          </a:p>
          <a:p>
            <a:pPr>
              <a:defRPr/>
            </a:pPr>
            <a:r>
              <a:rPr lang="ru-RU" sz="2800" dirty="0"/>
              <a:t>Белая группа: </a:t>
            </a:r>
            <a:r>
              <a:rPr lang="en-US" sz="2800" dirty="0"/>
              <a:t>y = 0,0035x + 10,236</a:t>
            </a:r>
            <a:r>
              <a:rPr lang="ru-RU" sz="2800" dirty="0"/>
              <a:t>, </a:t>
            </a:r>
            <a:r>
              <a:rPr lang="en-US" sz="2800" dirty="0"/>
              <a:t>R² = 0,58</a:t>
            </a:r>
            <a:r>
              <a:rPr lang="ru-RU" sz="2800" dirty="0"/>
              <a:t>.</a:t>
            </a:r>
            <a:endParaRPr lang="en-US" sz="2800" dirty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r>
              <a:rPr lang="ru-RU" sz="2800" dirty="0">
                <a:solidFill>
                  <a:srgbClr val="00B050"/>
                </a:solidFill>
              </a:rPr>
              <a:t>Зеленая группа</a:t>
            </a:r>
            <a:r>
              <a:rPr lang="ru-RU" sz="2800" dirty="0"/>
              <a:t>: </a:t>
            </a:r>
            <a:r>
              <a:rPr lang="en-US" sz="2800" dirty="0"/>
              <a:t>y = 0,0021x + 14,002</a:t>
            </a:r>
            <a:r>
              <a:rPr lang="ru-RU" sz="2800" dirty="0"/>
              <a:t>, </a:t>
            </a:r>
            <a:r>
              <a:rPr lang="en-US" sz="2800" dirty="0"/>
              <a:t>R² = 0,51</a:t>
            </a:r>
            <a:r>
              <a:rPr lang="ru-RU" sz="2800" dirty="0"/>
              <a:t>.</a:t>
            </a:r>
            <a:endParaRPr lang="en-US" sz="2800" dirty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r>
              <a:rPr lang="ru-RU" sz="2800" dirty="0">
                <a:solidFill>
                  <a:schemeClr val="accent4">
                    <a:lumMod val="50000"/>
                  </a:schemeClr>
                </a:solidFill>
              </a:rPr>
              <a:t>Желтая группа</a:t>
            </a:r>
            <a:r>
              <a:rPr lang="ru-RU" sz="2800" dirty="0"/>
              <a:t>: </a:t>
            </a:r>
            <a:r>
              <a:rPr lang="en-US" sz="2800" dirty="0"/>
              <a:t>y = 0,0031x + 12,122</a:t>
            </a:r>
            <a:r>
              <a:rPr lang="ru-RU" sz="2800" dirty="0"/>
              <a:t>, </a:t>
            </a:r>
            <a:r>
              <a:rPr lang="en-US" sz="2800" dirty="0"/>
              <a:t>R² = 0,4</a:t>
            </a:r>
            <a:r>
              <a:rPr lang="ru-RU" sz="2800" dirty="0"/>
              <a:t>8.</a:t>
            </a:r>
            <a:endParaRPr lang="en-US" sz="2800" dirty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r>
              <a:rPr lang="ru-RU" sz="2800" dirty="0"/>
              <a:t>2. «Красные» исследователи инициируют сдвиг в сторону увеличения индекса </a:t>
            </a:r>
            <a:r>
              <a:rPr lang="ru-RU" sz="2800" dirty="0" err="1"/>
              <a:t>Хирша</a:t>
            </a:r>
            <a:r>
              <a:rPr lang="ru-RU" sz="2800" dirty="0"/>
              <a:t> </a:t>
            </a:r>
            <a:r>
              <a:rPr lang="en-US" sz="2800" dirty="0"/>
              <a:t>(</a:t>
            </a:r>
            <a:r>
              <a:rPr lang="en-US" sz="2800" b="1" i="1" u="sng" dirty="0"/>
              <a:t>y</a:t>
            </a:r>
            <a:r>
              <a:rPr lang="en-US" sz="2800" dirty="0"/>
              <a:t>) </a:t>
            </a:r>
            <a:r>
              <a:rPr lang="ru-RU" sz="2800" dirty="0"/>
              <a:t>при его сильном исходном завышении (постоянный коэффициент).</a:t>
            </a:r>
          </a:p>
          <a:p>
            <a:pPr>
              <a:defRPr/>
            </a:pPr>
            <a:r>
              <a:rPr lang="ru-RU" sz="2800" dirty="0">
                <a:solidFill>
                  <a:srgbClr val="FF0000"/>
                </a:solidFill>
              </a:rPr>
              <a:t>Красная группа</a:t>
            </a:r>
            <a:r>
              <a:rPr lang="ru-RU" sz="2800" dirty="0"/>
              <a:t>: </a:t>
            </a:r>
            <a:r>
              <a:rPr lang="en-US" sz="2800" dirty="0"/>
              <a:t>y = 0,0041x + 15,181</a:t>
            </a:r>
            <a:r>
              <a:rPr lang="ru-RU" sz="2800" dirty="0"/>
              <a:t>, </a:t>
            </a:r>
            <a:r>
              <a:rPr lang="en-US" sz="2800" dirty="0"/>
              <a:t>R² = 0,</a:t>
            </a:r>
            <a:r>
              <a:rPr lang="ru-RU" sz="2800" dirty="0"/>
              <a:t>5</a:t>
            </a:r>
            <a:r>
              <a:rPr lang="en-US" sz="2800" dirty="0"/>
              <a:t>0</a:t>
            </a:r>
            <a:r>
              <a:rPr lang="ru-RU" sz="2800" dirty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Переходы из групп</a:t>
            </a:r>
          </a:p>
        </p:txBody>
      </p:sp>
      <p:pic>
        <p:nvPicPr>
          <p:cNvPr id="16387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1346200"/>
            <a:ext cx="87725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/>
              <a:t>Вовлечение в процесс искажений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Объект 7"/>
              <p:cNvSpPr>
                <a:spLocks noGrp="1"/>
              </p:cNvSpPr>
              <p:nvPr>
                <p:ph idx="1"/>
              </p:nvPr>
            </p:nvSpPr>
            <p:spPr>
              <a:xfrm>
                <a:off x="428625" y="1825625"/>
                <a:ext cx="11120372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Коэффициент вовлечения </a:t>
                </a:r>
                <a:r>
                  <a:rPr lang="en-US" dirty="0" smtClean="0"/>
                  <a:t>K</a:t>
                </a:r>
                <a:r>
                  <a:rPr lang="en-US" baseline="-25000" dirty="0" smtClean="0"/>
                  <a:t>v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ru-RU" dirty="0" smtClean="0"/>
                  <a:t>где </a:t>
                </a:r>
                <a:r>
                  <a:rPr lang="en-US" i="1" dirty="0" smtClean="0"/>
                  <a:t>eX</a:t>
                </a:r>
                <a:r>
                  <a:rPr lang="en-US" i="1" baseline="-25000" dirty="0" smtClean="0"/>
                  <a:t>i </a:t>
                </a:r>
                <a:r>
                  <a:rPr lang="en-US" i="1" dirty="0" smtClean="0"/>
                  <a:t>– </a:t>
                </a:r>
                <a:r>
                  <a:rPr lang="ru-RU" dirty="0" smtClean="0"/>
                  <a:t>число экономистов, имеющих признаки манипулирования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-</a:t>
                </a:r>
                <a:r>
                  <a:rPr lang="ru-RU" dirty="0" smtClean="0"/>
                  <a:t>ой группы, попавших в более «</a:t>
                </a:r>
                <a:r>
                  <a:rPr lang="ru-RU" dirty="0" err="1" smtClean="0"/>
                  <a:t>серьзную</a:t>
                </a:r>
                <a:r>
                  <a:rPr lang="ru-RU" dirty="0" smtClean="0"/>
                  <a:t>» группу;</a:t>
                </a:r>
              </a:p>
              <a:p>
                <a:pPr marL="0" indent="0">
                  <a:buNone/>
                </a:pPr>
                <a:r>
                  <a:rPr lang="en-US" i="1" dirty="0" smtClean="0"/>
                  <a:t>X</a:t>
                </a:r>
                <a:r>
                  <a:rPr lang="en-US" i="1" baseline="-25000" dirty="0" smtClean="0"/>
                  <a:t>i </a:t>
                </a:r>
                <a:r>
                  <a:rPr lang="en-US" i="1" dirty="0" smtClean="0"/>
                  <a:t>– </a:t>
                </a:r>
                <a:r>
                  <a:rPr lang="ru-RU" dirty="0" smtClean="0"/>
                  <a:t>всего экономистов в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-</a:t>
                </a:r>
                <a:r>
                  <a:rPr lang="ru-RU" dirty="0" smtClean="0"/>
                  <a:t>ой группе.</a:t>
                </a:r>
                <a:endParaRPr lang="ru-RU" dirty="0"/>
              </a:p>
            </p:txBody>
          </p:sp>
        </mc:Choice>
        <mc:Fallback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625" y="1825625"/>
                <a:ext cx="11120372" cy="4351338"/>
              </a:xfrm>
              <a:blipFill rotWithShape="0">
                <a:blip r:embed="rId2"/>
                <a:stretch>
                  <a:fillRect l="-1096" t="-280" r="-1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4152900"/>
            <a:ext cx="1133475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Индекс академической этики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7599" y="1603331"/>
            <a:ext cx="4283902" cy="1555106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8436" name="TextBox 2"/>
          <p:cNvSpPr txBox="1">
            <a:spLocks noChangeArrowheads="1"/>
          </p:cNvSpPr>
          <p:nvPr/>
        </p:nvSpPr>
        <p:spPr bwMode="auto">
          <a:xfrm>
            <a:off x="430213" y="3836988"/>
            <a:ext cx="11398250" cy="1754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3600" dirty="0"/>
              <a:t>где </a:t>
            </a:r>
            <a:r>
              <a:rPr lang="en-US" altLang="ru-RU" sz="3600" dirty="0">
                <a:solidFill>
                  <a:srgbClr val="FF0000"/>
                </a:solidFill>
              </a:rPr>
              <a:t>a</a:t>
            </a:r>
            <a:r>
              <a:rPr lang="en-US" altLang="ru-RU" sz="3600" baseline="-25000" dirty="0">
                <a:solidFill>
                  <a:srgbClr val="FF0000"/>
                </a:solidFill>
              </a:rPr>
              <a:t>1</a:t>
            </a:r>
            <a:r>
              <a:rPr lang="en-US" altLang="ru-RU" sz="3600" dirty="0"/>
              <a:t> = 0</a:t>
            </a:r>
            <a:r>
              <a:rPr lang="ru-RU" altLang="ru-RU" sz="3600" dirty="0"/>
              <a:t>; </a:t>
            </a:r>
            <a:r>
              <a:rPr lang="en-US" altLang="ru-RU" sz="3600" dirty="0">
                <a:solidFill>
                  <a:srgbClr val="FFFF00"/>
                </a:solidFill>
              </a:rPr>
              <a:t>a</a:t>
            </a:r>
            <a:r>
              <a:rPr lang="ru-RU" altLang="ru-RU" sz="3600" baseline="-25000" dirty="0">
                <a:solidFill>
                  <a:srgbClr val="FFFF00"/>
                </a:solidFill>
              </a:rPr>
              <a:t>2</a:t>
            </a:r>
            <a:r>
              <a:rPr lang="en-US" altLang="ru-RU" sz="3600" dirty="0"/>
              <a:t> = </a:t>
            </a:r>
            <a:r>
              <a:rPr lang="ru-RU" altLang="ru-RU" sz="3600" dirty="0"/>
              <a:t>5</a:t>
            </a:r>
            <a:r>
              <a:rPr lang="en-US" altLang="ru-RU" sz="3600" dirty="0"/>
              <a:t>0</a:t>
            </a:r>
            <a:r>
              <a:rPr lang="ru-RU" altLang="ru-RU" sz="3600" dirty="0"/>
              <a:t>;</a:t>
            </a:r>
            <a:r>
              <a:rPr lang="en-US" altLang="ru-RU" sz="3600" dirty="0"/>
              <a:t> </a:t>
            </a:r>
            <a:r>
              <a:rPr lang="en-US" altLang="ru-RU" sz="3600" dirty="0">
                <a:solidFill>
                  <a:srgbClr val="00B050"/>
                </a:solidFill>
              </a:rPr>
              <a:t>a</a:t>
            </a:r>
            <a:r>
              <a:rPr lang="ru-RU" altLang="ru-RU" sz="3600" baseline="-25000" dirty="0">
                <a:solidFill>
                  <a:srgbClr val="00B050"/>
                </a:solidFill>
              </a:rPr>
              <a:t>3</a:t>
            </a:r>
            <a:r>
              <a:rPr lang="en-US" altLang="ru-RU" sz="3600" dirty="0"/>
              <a:t> = </a:t>
            </a:r>
            <a:r>
              <a:rPr lang="ru-RU" altLang="ru-RU" sz="3600" dirty="0"/>
              <a:t>75;</a:t>
            </a:r>
            <a:r>
              <a:rPr lang="en-US" altLang="ru-RU" sz="3600" dirty="0"/>
              <a:t> a</a:t>
            </a:r>
            <a:r>
              <a:rPr lang="ru-RU" altLang="ru-RU" sz="3600" baseline="-25000" dirty="0"/>
              <a:t>4</a:t>
            </a:r>
            <a:r>
              <a:rPr lang="en-US" altLang="ru-RU" sz="3600" dirty="0"/>
              <a:t> = 100</a:t>
            </a:r>
            <a:r>
              <a:rPr lang="ru-RU" altLang="ru-RU" sz="3600" dirty="0"/>
              <a:t>.</a:t>
            </a:r>
          </a:p>
          <a:p>
            <a:r>
              <a:rPr lang="en-US" altLang="ru-RU" sz="3600" dirty="0"/>
              <a:t>x</a:t>
            </a:r>
            <a:r>
              <a:rPr lang="en-US" altLang="ru-RU" sz="3600" baseline="-25000" dirty="0"/>
              <a:t>i</a:t>
            </a:r>
            <a:r>
              <a:rPr lang="en-US" altLang="ru-RU" sz="3600" dirty="0"/>
              <a:t> – </a:t>
            </a:r>
            <a:r>
              <a:rPr lang="ru-RU" altLang="ru-RU" sz="3600" dirty="0"/>
              <a:t>доля исследователей </a:t>
            </a:r>
            <a:r>
              <a:rPr lang="en-US" altLang="ru-RU" sz="3600" dirty="0" err="1"/>
              <a:t>i</a:t>
            </a:r>
            <a:r>
              <a:rPr lang="ru-RU" altLang="ru-RU" sz="3600" dirty="0"/>
              <a:t>-ой группы;</a:t>
            </a:r>
          </a:p>
          <a:p>
            <a:r>
              <a:rPr lang="en-US" altLang="ru-RU" sz="3600" dirty="0" err="1"/>
              <a:t>a</a:t>
            </a:r>
            <a:r>
              <a:rPr lang="en-US" altLang="ru-RU" sz="3600" baseline="-25000" dirty="0" err="1"/>
              <a:t>i</a:t>
            </a:r>
            <a:r>
              <a:rPr lang="en-US" altLang="ru-RU" sz="3600" dirty="0"/>
              <a:t> – </a:t>
            </a:r>
            <a:r>
              <a:rPr lang="ru-RU" altLang="ru-RU" sz="3600" dirty="0"/>
              <a:t>весовой коэффициент </a:t>
            </a:r>
            <a:r>
              <a:rPr lang="en-US" altLang="ru-RU" sz="3600" dirty="0" err="1"/>
              <a:t>i</a:t>
            </a:r>
            <a:r>
              <a:rPr lang="ru-RU" altLang="ru-RU" sz="3600" dirty="0"/>
              <a:t>-ой группы;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Региональное распределение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66687" y="1140959"/>
          <a:ext cx="11905569" cy="560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9138" y="4918075"/>
          <a:ext cx="11242674" cy="811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135"/>
                <a:gridCol w="2293346"/>
                <a:gridCol w="2756190"/>
                <a:gridCol w="2842913"/>
                <a:gridCol w="2554090"/>
              </a:tblGrid>
              <a:tr h="375138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Москва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Санкт-Петербург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Новосибирск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</a:rPr>
                        <a:t>Другие города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075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IAE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77.8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70.1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83.8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52.6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Распределение по типу организаций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9538" y="925513"/>
          <a:ext cx="12082462" cy="593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367930"/>
              </p:ext>
            </p:extLst>
          </p:nvPr>
        </p:nvGraphicFramePr>
        <p:xfrm>
          <a:off x="498475" y="5373688"/>
          <a:ext cx="11523663" cy="750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7060"/>
                <a:gridCol w="3582355"/>
                <a:gridCol w="3782768"/>
                <a:gridCol w="3491480"/>
              </a:tblGrid>
              <a:tr h="375444">
                <a:tc>
                  <a:txBody>
                    <a:bodyPr/>
                    <a:lstStyle/>
                    <a:p>
                      <a:pPr algn="ctr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вузы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НИИ ФАНО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Остальные организации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44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IAE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61.8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85.6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78.6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Группы манипулирования в вузах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022350"/>
          <a:ext cx="12192001" cy="585787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14468"/>
                <a:gridCol w="5316470"/>
                <a:gridCol w="1490245"/>
                <a:gridCol w="1140186"/>
                <a:gridCol w="970159"/>
                <a:gridCol w="880145"/>
                <a:gridCol w="990164"/>
                <a:gridCol w="990164"/>
              </a:tblGrid>
              <a:tr h="1051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ВУЗ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Число экономистов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Белая группа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Зеленая группа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Желтая группа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Красная группа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IAE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7030A0"/>
                    </a:solidFill>
                  </a:tcPr>
                </a:tc>
              </a:tr>
              <a:tr h="586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Финансовый университет при Правительстве РФ (Москва)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71.6</a:t>
                      </a:r>
                    </a:p>
                  </a:txBody>
                  <a:tcPr marL="68580" marR="68580" marT="0" marB="0" anchor="b"/>
                </a:tc>
              </a:tr>
              <a:tr h="7888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Национальный исследовательский университет </a:t>
                      </a:r>
                      <a:br>
                        <a:rPr lang="ru-RU" sz="1800" dirty="0">
                          <a:effectLst/>
                        </a:rPr>
                      </a:br>
                      <a:r>
                        <a:rPr lang="ru-RU" sz="1800" dirty="0">
                          <a:effectLst/>
                        </a:rPr>
                        <a:t>"Высшая школа экономики" (Москва)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68.3</a:t>
                      </a:r>
                    </a:p>
                  </a:txBody>
                  <a:tcPr marL="68580" marR="68580" marT="0" marB="0" anchor="b"/>
                </a:tc>
              </a:tr>
              <a:tr h="586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Ставропольский государственный аграрный университет (Ставрополь)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8804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Российская академия народного хозяйства и государственной службы при Президенте РФ (Москва)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79.7</a:t>
                      </a:r>
                    </a:p>
                  </a:txBody>
                  <a:tcPr marL="68580" marR="68580" marT="0" marB="0" anchor="b"/>
                </a:tc>
              </a:tr>
              <a:tr h="586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Санкт-Петербургский государственный </a:t>
                      </a:r>
                      <a:br>
                        <a:rPr lang="ru-RU" sz="1800" dirty="0">
                          <a:effectLst/>
                        </a:rPr>
                      </a:br>
                      <a:r>
                        <a:rPr lang="ru-RU" sz="1800" dirty="0">
                          <a:effectLst/>
                        </a:rPr>
                        <a:t>экономический университет (Санкт-Петербург)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71.2</a:t>
                      </a:r>
                    </a:p>
                  </a:txBody>
                  <a:tcPr marL="68580" marR="68580" marT="0" marB="0" anchor="b"/>
                </a:tc>
              </a:tr>
              <a:tr h="78887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Санкт-Петербургский государственный университет </a:t>
                      </a:r>
                      <a:br>
                        <a:rPr lang="ru-RU" sz="1800" dirty="0">
                          <a:effectLst/>
                        </a:rPr>
                      </a:br>
                      <a:r>
                        <a:rPr lang="ru-RU" sz="1800" dirty="0">
                          <a:effectLst/>
                        </a:rPr>
                        <a:t>(Санкт-Петербург)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81.8</a:t>
                      </a:r>
                    </a:p>
                  </a:txBody>
                  <a:tcPr marL="68580" marR="68580" marT="0" marB="0" anchor="b"/>
                </a:tc>
              </a:tr>
              <a:tr h="58696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Московский государственный университет им. М.В. Ломоносова (Москва)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95.5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dirty="0" smtClean="0"/>
              <a:t>Группы манипулирования в </a:t>
            </a:r>
            <a:r>
              <a:rPr lang="ru-RU" altLang="ru-RU" dirty="0" smtClean="0"/>
              <a:t>НИИ</a:t>
            </a:r>
            <a:endParaRPr lang="ru-RU" alt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152525"/>
          <a:ext cx="12192000" cy="5705475"/>
        </p:xfrm>
        <a:graphic>
          <a:graphicData uri="http://schemas.openxmlformats.org/drawingml/2006/table">
            <a:tbl>
              <a:tblPr/>
              <a:tblGrid>
                <a:gridCol w="415151"/>
                <a:gridCol w="5328260"/>
                <a:gridCol w="1493959"/>
                <a:gridCol w="1143127"/>
                <a:gridCol w="972096"/>
                <a:gridCol w="881466"/>
                <a:gridCol w="992561"/>
                <a:gridCol w="965380"/>
              </a:tblGrid>
              <a:tr h="72430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№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ВУЗ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Число экономистов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Белая группа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Зеленая группа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Желтая группа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Красная группа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IAE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37803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Институт экономики РАН (Москва)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90.5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</a:tr>
              <a:tr h="70683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Центральный экономико-математический институт </a:t>
                      </a:r>
                      <a:b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РАН (Москва)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95.8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</a:tr>
              <a:tr h="70683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Всероссийский научно-исследовательский институт экономики сельского хозяйства (Москва)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91.7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</a:tr>
              <a:tr h="70683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Институт мировой экономики и международных отношений РАН (Москва)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95.5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</a:tr>
              <a:tr h="70683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Фонд "Институт экономической политики </a:t>
                      </a:r>
                      <a:b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им. Е.Т. Гайдара" (Москва)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.0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</a:tr>
              <a:tr h="106898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Институт экономики и организации промышленного производства СО РАН (Новосибирск)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.0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4E7"/>
                    </a:solidFill>
                  </a:tcPr>
                </a:tc>
              </a:tr>
              <a:tr h="70683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Всероссийский институт аграрных проблем и информатики им. А.А. Никонова (Москва)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.0</a:t>
                      </a:r>
                      <a:endParaRPr kumimoji="0" lang="ru-RU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Причины искажений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 rtlCol="0">
            <a:normAutofit/>
          </a:bodyPr>
          <a:lstStyle/>
          <a:p>
            <a:pPr marL="742950" indent="-742950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altLang="ru-RU" sz="3600" dirty="0" smtClean="0"/>
              <a:t>Примитивизм регулирующих воздействий.</a:t>
            </a:r>
          </a:p>
          <a:p>
            <a:pPr marL="742950" indent="-742950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altLang="ru-RU" sz="3600" dirty="0" smtClean="0"/>
              <a:t>Низкая научная культура (непреднамеренные манипулирования).</a:t>
            </a:r>
          </a:p>
          <a:p>
            <a:pPr marL="742950" indent="-742950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altLang="ru-RU" sz="3600" dirty="0" smtClean="0"/>
              <a:t>Отсутствие твердых этических норм (преднамеренные манипулирования).</a:t>
            </a:r>
          </a:p>
          <a:p>
            <a:pPr fontAlgn="auto">
              <a:spcAft>
                <a:spcPts val="1200"/>
              </a:spcAft>
              <a:defRPr/>
            </a:pPr>
            <a:endParaRPr lang="ru-RU" altLang="ru-RU" sz="3600" dirty="0" smtClean="0"/>
          </a:p>
          <a:p>
            <a:pPr fontAlgn="auto">
              <a:spcAft>
                <a:spcPts val="0"/>
              </a:spcAft>
              <a:defRPr/>
            </a:pPr>
            <a:endParaRPr lang="ru-RU" alt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1538" y="0"/>
            <a:ext cx="10515600" cy="925513"/>
          </a:xfrm>
        </p:spPr>
        <p:txBody>
          <a:bodyPr/>
          <a:lstStyle/>
          <a:p>
            <a:pPr algn="ctr"/>
            <a:r>
              <a:rPr lang="ru-RU" altLang="ru-RU" smtClean="0"/>
              <a:t>Борьба с искажениями</a:t>
            </a: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838200" y="1377950"/>
            <a:ext cx="10515600" cy="4799013"/>
          </a:xfrm>
        </p:spPr>
        <p:txBody>
          <a:bodyPr rtlCol="0">
            <a:normAutofit/>
          </a:bodyPr>
          <a:lstStyle/>
          <a:p>
            <a:pPr marL="742950" indent="-742950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altLang="ru-RU" sz="3600" dirty="0" smtClean="0"/>
              <a:t>Исследование структуры рынка исследователей и обнародование аналитических результатов.</a:t>
            </a:r>
          </a:p>
          <a:p>
            <a:pPr marL="742950" indent="-742950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altLang="ru-RU" sz="3600" dirty="0" smtClean="0"/>
              <a:t>Составление альтернативных рейтингов исследователей, которые получают формальную или неформальную легитимацию.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838200" y="125413"/>
            <a:ext cx="10515600" cy="1325562"/>
          </a:xfrm>
        </p:spPr>
        <p:txBody>
          <a:bodyPr/>
          <a:lstStyle/>
          <a:p>
            <a:pPr algn="ctr"/>
            <a:r>
              <a:rPr lang="ru-RU" altLang="ru-RU" sz="3200" smtClean="0"/>
              <a:t>Приоритеты Министерства образования и науки РФ в отношении оценки экономистов</a:t>
            </a:r>
          </a:p>
        </p:txBody>
      </p:sp>
      <p:sp>
        <p:nvSpPr>
          <p:cNvPr id="4099" name="Объект 6"/>
          <p:cNvSpPr>
            <a:spLocks noGrp="1"/>
          </p:cNvSpPr>
          <p:nvPr>
            <p:ph idx="1"/>
          </p:nvPr>
        </p:nvSpPr>
        <p:spPr>
          <a:xfrm>
            <a:off x="239713" y="1835150"/>
            <a:ext cx="11472862" cy="4652963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600" i="1" smtClean="0"/>
              <a:t>«Для гуманитариев (особенно занимающихся историей, экономикой, культурой России, политологией, философией, филологией) ключевое значение имеют отечественные периодические издания. Международные системы цитирования Web of Science и Scopus  часто не индексируют признанные научным сообществом издания гуманитарного профиля. В связи с этим целесообразно перенести такой показатель как «наличие публикаций в международных системах цитирования» в разряд вспомогательных и учитывать публикации статей в изданиях, прежде всего, из базы данных РИНЦ и списка ВАК. Вместе с тем, необходимо привлечение научного сообщества к глубокому совершенствованию РИНЦ».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2600" smtClean="0"/>
              <a:t>Решение рабочей группы Минобрнауки по разработке критериев оценки эффективности труда обществоведов от 19 октября 2015 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/>
          <p:cNvSpPr>
            <a:spLocks noGrp="1"/>
          </p:cNvSpPr>
          <p:nvPr>
            <p:ph type="title"/>
          </p:nvPr>
        </p:nvSpPr>
        <p:spPr>
          <a:xfrm>
            <a:off x="776288" y="2432050"/>
            <a:ext cx="10515600" cy="1325563"/>
          </a:xfrm>
        </p:spPr>
        <p:txBody>
          <a:bodyPr/>
          <a:lstStyle/>
          <a:p>
            <a:pPr algn="ctr"/>
            <a:r>
              <a:rPr lang="ru-RU" altLang="ru-RU" sz="5400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16013"/>
          </a:xfrm>
        </p:spPr>
        <p:txBody>
          <a:bodyPr/>
          <a:lstStyle/>
          <a:p>
            <a:pPr algn="ctr"/>
            <a:r>
              <a:rPr lang="ru-RU" altLang="ru-RU" sz="3600" smtClean="0"/>
              <a:t>Нестыковка показателей индивидуального профиля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338138" y="1116013"/>
          <a:ext cx="11483975" cy="5383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7358"/>
                <a:gridCol w="1578365"/>
                <a:gridCol w="1425973"/>
                <a:gridCol w="1153840"/>
                <a:gridCol w="1219152"/>
                <a:gridCol w="1404201"/>
                <a:gridCol w="1415086"/>
              </a:tblGrid>
              <a:tr h="58021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u="none" strike="noStrike" dirty="0">
                          <a:effectLst/>
                        </a:rPr>
                        <a:t>ФИО </a:t>
                      </a:r>
                      <a:endParaRPr lang="ru-RU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>
                          <a:effectLst/>
                        </a:rPr>
                        <a:t>Число публикаций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Число цитирований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>
                          <a:effectLst/>
                        </a:rPr>
                        <a:t>Индекс Хирша</a:t>
                      </a:r>
                      <a:endParaRPr lang="ru-RU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 smtClean="0">
                          <a:effectLst/>
                        </a:rPr>
                        <a:t>№ по числу публикаций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 smtClean="0">
                          <a:effectLst/>
                        </a:rPr>
                        <a:t>№ по числу цитирований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u="none" strike="noStrike" dirty="0" smtClean="0">
                          <a:effectLst/>
                        </a:rPr>
                        <a:t>№ по индексу </a:t>
                      </a:r>
                      <a:r>
                        <a:rPr lang="ru-RU" sz="1800" u="none" strike="noStrike" dirty="0" err="1" smtClean="0">
                          <a:effectLst/>
                        </a:rPr>
                        <a:t>Хирша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b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Гохберг</a:t>
                      </a:r>
                      <a:r>
                        <a:rPr lang="ru-RU" sz="1800" u="none" strike="noStrike" dirty="0">
                          <a:effectLst/>
                        </a:rPr>
                        <a:t>  Леонид  Маркович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232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10 173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Узун Василий Якимович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5 769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Ушачев</a:t>
                      </a:r>
                      <a:r>
                        <a:rPr lang="ru-RU" sz="1800" u="none" strike="noStrike" dirty="0">
                          <a:effectLst/>
                        </a:rPr>
                        <a:t> Иван Григорьевич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349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8 405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80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Логинов  Евгений  Леонидович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304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3 897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Мау</a:t>
                      </a:r>
                      <a:r>
                        <a:rPr lang="ru-RU" sz="1800" u="none" strike="noStrike" dirty="0">
                          <a:effectLst/>
                        </a:rPr>
                        <a:t>  Владимир  Александрович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331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5 838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Буздалов</a:t>
                      </a:r>
                      <a:r>
                        <a:rPr lang="ru-RU" sz="1800" u="none" strike="noStrike" dirty="0">
                          <a:effectLst/>
                        </a:rPr>
                        <a:t>  Иван  Николаевич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264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5 272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50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Клейнер</a:t>
                      </a:r>
                      <a:r>
                        <a:rPr lang="ru-RU" sz="1800" u="none" strike="noStrike" dirty="0">
                          <a:effectLst/>
                        </a:rPr>
                        <a:t>  Георгий  Борисович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303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9 369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80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Ковалев  Валерий  Викторович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217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10 074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89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452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Алтухов Анатолий Иванович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351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6 509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  <a:tr h="6762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Румянцева  (</a:t>
                      </a:r>
                      <a:r>
                        <a:rPr lang="ru-RU" sz="1800" u="none" strike="noStrike" dirty="0" err="1">
                          <a:effectLst/>
                        </a:rPr>
                        <a:t>Жоголева</a:t>
                      </a:r>
                      <a:r>
                        <a:rPr lang="ru-RU" sz="1800" u="none" strike="noStrike" dirty="0">
                          <a:effectLst/>
                        </a:rPr>
                        <a:t>)  Елена </a:t>
                      </a:r>
                      <a:endParaRPr lang="ru-RU" sz="1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</a:rPr>
                        <a:t>Евгеньевна</a:t>
                      </a:r>
                      <a:r>
                        <a:rPr lang="ru-RU" sz="1800" u="none" strike="noStrike" dirty="0">
                          <a:effectLst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236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3 581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81" marR="3981" marT="3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981" marR="3981" marT="3981" marB="0" anchor="ctr"/>
                </a:tc>
              </a:tr>
            </a:tbl>
          </a:graphicData>
        </a:graphic>
      </p:graphicFrame>
      <p:sp>
        <p:nvSpPr>
          <p:cNvPr id="5221" name="TextBox 3"/>
          <p:cNvSpPr txBox="1">
            <a:spLocks noChangeArrowheads="1"/>
          </p:cNvSpPr>
          <p:nvPr/>
        </p:nvSpPr>
        <p:spPr bwMode="auto">
          <a:xfrm>
            <a:off x="338138" y="6499225"/>
            <a:ext cx="6124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/>
              <a:t>Данные: РИНЦ, февраль 2016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16013"/>
          </a:xfrm>
        </p:spPr>
        <p:txBody>
          <a:bodyPr/>
          <a:lstStyle/>
          <a:p>
            <a:pPr algn="ctr"/>
            <a:r>
              <a:rPr lang="ru-RU" altLang="ru-RU" sz="3600" smtClean="0"/>
              <a:t>Усреднение показателей индивидуального профиля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116013"/>
            <a:ext cx="10515600" cy="54800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dirty="0" smtClean="0"/>
              <a:t>Рейтинг </a:t>
            </a:r>
            <a:r>
              <a:rPr lang="ru-RU" altLang="ru-RU" dirty="0"/>
              <a:t>академической активности и популярности экономистов России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x</a:t>
            </a:r>
            <a:r>
              <a:rPr lang="ru-RU" baseline="-25000" dirty="0" smtClean="0"/>
              <a:t>1j</a:t>
            </a:r>
            <a:r>
              <a:rPr lang="ru-RU" dirty="0" smtClean="0"/>
              <a:t> </a:t>
            </a:r>
            <a:r>
              <a:rPr lang="ru-RU" dirty="0"/>
              <a:t>– число публикаций в базе РИНЦ j-</a:t>
            </a:r>
            <a:r>
              <a:rPr lang="ru-RU" dirty="0" err="1"/>
              <a:t>го</a:t>
            </a:r>
            <a:r>
              <a:rPr lang="ru-RU" dirty="0"/>
              <a:t> экономиста;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x</a:t>
            </a:r>
            <a:r>
              <a:rPr lang="ru-RU" baseline="-25000" dirty="0" smtClean="0"/>
              <a:t>2j</a:t>
            </a:r>
            <a:r>
              <a:rPr lang="ru-RU" dirty="0" smtClean="0"/>
              <a:t> – </a:t>
            </a:r>
            <a:r>
              <a:rPr lang="ru-RU" dirty="0"/>
              <a:t>число цитирований j-</a:t>
            </a:r>
            <a:r>
              <a:rPr lang="ru-RU" dirty="0" err="1"/>
              <a:t>го</a:t>
            </a:r>
            <a:r>
              <a:rPr lang="ru-RU" dirty="0"/>
              <a:t> </a:t>
            </a:r>
            <a:r>
              <a:rPr lang="ru-RU" dirty="0" smtClean="0"/>
              <a:t>экономиста (без </a:t>
            </a:r>
            <a:r>
              <a:rPr lang="ru-RU" dirty="0" err="1" smtClean="0"/>
              <a:t>самоцитирований</a:t>
            </a:r>
            <a:r>
              <a:rPr lang="ru-RU" dirty="0" smtClean="0"/>
              <a:t>);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x</a:t>
            </a:r>
            <a:r>
              <a:rPr lang="ru-RU" baseline="-25000" dirty="0" smtClean="0"/>
              <a:t>3j</a:t>
            </a:r>
            <a:r>
              <a:rPr lang="ru-RU" dirty="0" smtClean="0"/>
              <a:t> </a:t>
            </a:r>
            <a:r>
              <a:rPr lang="ru-RU" dirty="0"/>
              <a:t>– индекс </a:t>
            </a:r>
            <a:r>
              <a:rPr lang="ru-RU" dirty="0" err="1"/>
              <a:t>Хирша</a:t>
            </a:r>
            <a:r>
              <a:rPr lang="ru-RU" dirty="0"/>
              <a:t> j-</a:t>
            </a:r>
            <a:r>
              <a:rPr lang="ru-RU" dirty="0" err="1"/>
              <a:t>го</a:t>
            </a:r>
            <a:r>
              <a:rPr lang="ru-RU" dirty="0"/>
              <a:t> экономиста.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14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3760788"/>
            <a:ext cx="41148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54313"/>
            <a:ext cx="38608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16013"/>
          </a:xfrm>
        </p:spPr>
        <p:txBody>
          <a:bodyPr/>
          <a:lstStyle/>
          <a:p>
            <a:pPr algn="ctr"/>
            <a:r>
              <a:rPr lang="ru-RU" altLang="ru-RU" sz="4000" smtClean="0"/>
              <a:t>Хиршеобеспечивающие статьи</a:t>
            </a:r>
          </a:p>
        </p:txBody>
      </p:sp>
      <p:pic>
        <p:nvPicPr>
          <p:cNvPr id="7171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1201738"/>
            <a:ext cx="5632450" cy="559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6013"/>
          </a:xfrm>
        </p:spPr>
        <p:txBody>
          <a:bodyPr/>
          <a:lstStyle/>
          <a:p>
            <a:pPr algn="ctr"/>
            <a:r>
              <a:rPr lang="ru-RU" altLang="ru-RU" sz="3200" dirty="0" smtClean="0"/>
              <a:t>Признаки завышения </a:t>
            </a:r>
            <a:r>
              <a:rPr lang="ru-RU" altLang="ru-RU" sz="3200" dirty="0" err="1" smtClean="0"/>
              <a:t>библиометрических</a:t>
            </a:r>
            <a:r>
              <a:rPr lang="ru-RU" altLang="ru-RU" sz="3200" dirty="0" smtClean="0"/>
              <a:t> </a:t>
            </a:r>
            <a:r>
              <a:rPr lang="ru-RU" altLang="ru-RU" sz="3200" dirty="0" smtClean="0"/>
              <a:t>показателей -1</a:t>
            </a:r>
            <a:endParaRPr lang="ru-RU" altLang="ru-RU" sz="3200" dirty="0" smtClean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0" y="839526"/>
            <a:ext cx="11799888" cy="6018473"/>
          </a:xfrm>
        </p:spPr>
        <p:txBody>
          <a:bodyPr rtlCol="0">
            <a:normAutofit fontScale="92500" lnSpcReduction="20000"/>
          </a:bodyPr>
          <a:lstStyle/>
          <a:p>
            <a:pPr marL="914400" lvl="1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ru-RU" b="1" dirty="0" smtClean="0"/>
              <a:t>«Ненаучные» труды </a:t>
            </a:r>
          </a:p>
          <a:p>
            <a:pPr marL="45720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Среди </a:t>
            </a:r>
            <a:r>
              <a:rPr lang="ru-RU" dirty="0"/>
              <a:t>ученых Финансового университета распространены случаи наращивания </a:t>
            </a:r>
            <a:r>
              <a:rPr lang="ru-RU" dirty="0" err="1"/>
              <a:t>библиометрических</a:t>
            </a:r>
            <a:r>
              <a:rPr lang="ru-RU" dirty="0"/>
              <a:t> показателей за счёт учебников и учебных пособий (Поляк Г.Б. </a:t>
            </a:r>
            <a:r>
              <a:rPr lang="ru-RU" dirty="0" smtClean="0"/>
              <a:t>(индекс </a:t>
            </a:r>
            <a:r>
              <a:rPr lang="ru-RU" dirty="0" err="1"/>
              <a:t>Хирша</a:t>
            </a:r>
            <a:r>
              <a:rPr lang="ru-RU" dirty="0"/>
              <a:t>=22, только учебники); Абрамова М.А. </a:t>
            </a:r>
            <a:r>
              <a:rPr lang="ru-RU" dirty="0" smtClean="0"/>
              <a:t>(22</a:t>
            </a:r>
            <a:r>
              <a:rPr lang="ru-RU" dirty="0"/>
              <a:t>, учебники и словарь); Пивоварова Н.А. </a:t>
            </a:r>
            <a:r>
              <a:rPr lang="ru-RU" dirty="0" smtClean="0"/>
              <a:t>(15</a:t>
            </a:r>
            <a:r>
              <a:rPr lang="ru-RU" dirty="0"/>
              <a:t>, только учебники)). Аналогичные примеры свойственны и исследователям из НИУ ВШЭ, только «накачивание» числа цитирований происходит благодаря статистическим сборникам. (</a:t>
            </a:r>
            <a:r>
              <a:rPr lang="ru-RU" dirty="0" err="1"/>
              <a:t>Росовецкая</a:t>
            </a:r>
            <a:r>
              <a:rPr lang="ru-RU" dirty="0"/>
              <a:t> Л.А. </a:t>
            </a:r>
            <a:r>
              <a:rPr lang="ru-RU" dirty="0" smtClean="0"/>
              <a:t>(23</a:t>
            </a:r>
            <a:r>
              <a:rPr lang="ru-RU" dirty="0"/>
              <a:t>, 22 стат. сборника и одна кол. Монография); </a:t>
            </a:r>
            <a:r>
              <a:rPr lang="ru-RU" dirty="0" err="1"/>
              <a:t>Городникова</a:t>
            </a:r>
            <a:r>
              <a:rPr lang="ru-RU" dirty="0"/>
              <a:t> Н.В. </a:t>
            </a:r>
            <a:r>
              <a:rPr lang="ru-RU" dirty="0" smtClean="0"/>
              <a:t>(22</a:t>
            </a:r>
            <a:r>
              <a:rPr lang="ru-RU" dirty="0"/>
              <a:t>, 21 стат. сборника и одна кол. Монография</a:t>
            </a:r>
            <a:r>
              <a:rPr lang="ru-RU" dirty="0" smtClean="0"/>
              <a:t>). </a:t>
            </a:r>
          </a:p>
          <a:p>
            <a:pPr marL="914400" lvl="1" indent="-457200" fontAlgn="auto">
              <a:spcAft>
                <a:spcPts val="0"/>
              </a:spcAft>
              <a:buFont typeface="Arial" panose="020B0604020202020204" pitchFamily="34" charset="0"/>
              <a:buAutoNum type="arabicParenR" startAt="2"/>
              <a:defRPr/>
            </a:pPr>
            <a:r>
              <a:rPr lang="ru-RU" b="1" dirty="0" smtClean="0"/>
              <a:t>Цитирования </a:t>
            </a:r>
            <a:r>
              <a:rPr lang="ru-RU" b="1" dirty="0"/>
              <a:t>соавторами </a:t>
            </a:r>
            <a:endParaRPr lang="ru-RU" b="1" dirty="0" smtClean="0"/>
          </a:p>
          <a:p>
            <a:pPr marL="45720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/>
              <a:t>Лукоянчев</a:t>
            </a:r>
            <a:r>
              <a:rPr lang="ru-RU" dirty="0" smtClean="0"/>
              <a:t> </a:t>
            </a:r>
            <a:r>
              <a:rPr lang="ru-RU" dirty="0"/>
              <a:t>С.С. из Ульяновской государственной сельскохозяйственной академии им. П.А. Столыпина имеет 73,8% цитирований, полученных от соавторов, и 15,5% </a:t>
            </a:r>
            <a:r>
              <a:rPr lang="ru-RU" dirty="0" err="1"/>
              <a:t>самоцитирований</a:t>
            </a:r>
            <a:r>
              <a:rPr lang="ru-RU" dirty="0"/>
              <a:t> (т.е. всего порядка 10% цитирований получены от «чужих» ученых). Крюкова Е.М. из РГСУ имеет 58,6% цитирований, полученных от соавторов, и 15,1% </a:t>
            </a:r>
            <a:r>
              <a:rPr lang="ru-RU" dirty="0" err="1"/>
              <a:t>самоцитирований</a:t>
            </a:r>
            <a:r>
              <a:rPr lang="ru-RU" dirty="0"/>
              <a:t>, т.е. </a:t>
            </a:r>
            <a:r>
              <a:rPr lang="ru-RU" dirty="0"/>
              <a:t>внешних цитирований менее 30</a:t>
            </a:r>
            <a:r>
              <a:rPr lang="ru-RU" dirty="0" smtClean="0"/>
              <a:t>%.</a:t>
            </a:r>
          </a:p>
          <a:p>
            <a:pPr marL="45720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363538" indent="0" fontAlgn="auto">
              <a:spcAft>
                <a:spcPts val="0"/>
              </a:spcAft>
              <a:buNone/>
              <a:defRPr/>
            </a:pPr>
            <a:r>
              <a:rPr lang="ru-RU" dirty="0">
                <a:solidFill>
                  <a:srgbClr val="00B050"/>
                </a:solidFill>
              </a:rPr>
              <a:t>Экономист относится к зеленой группе, если:</a:t>
            </a:r>
          </a:p>
          <a:p>
            <a:pPr marL="935038" indent="-57150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dirty="0" smtClean="0">
                <a:solidFill>
                  <a:srgbClr val="00B050"/>
                </a:solidFill>
              </a:rPr>
              <a:t>доля </a:t>
            </a:r>
            <a:r>
              <a:rPr lang="ru-RU" dirty="0">
                <a:solidFill>
                  <a:srgbClr val="00B050"/>
                </a:solidFill>
              </a:rPr>
              <a:t>«ненаучных» трудов (статистические сборники, словари, учебные пособия и т.п.) в массиве </a:t>
            </a:r>
            <a:r>
              <a:rPr lang="ru-RU" dirty="0" err="1">
                <a:solidFill>
                  <a:srgbClr val="00B050"/>
                </a:solidFill>
              </a:rPr>
              <a:t>хиршеобеспечивающих</a:t>
            </a:r>
            <a:r>
              <a:rPr lang="ru-RU" dirty="0">
                <a:solidFill>
                  <a:srgbClr val="00B050"/>
                </a:solidFill>
              </a:rPr>
              <a:t> материалов превышает 70</a:t>
            </a:r>
            <a:r>
              <a:rPr lang="ru-RU" dirty="0" smtClean="0">
                <a:solidFill>
                  <a:srgbClr val="00B050"/>
                </a:solidFill>
              </a:rPr>
              <a:t>%;</a:t>
            </a:r>
          </a:p>
          <a:p>
            <a:pPr marL="935038" indent="-57150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dirty="0" smtClean="0">
                <a:solidFill>
                  <a:srgbClr val="00B050"/>
                </a:solidFill>
              </a:rPr>
              <a:t>доля </a:t>
            </a:r>
            <a:r>
              <a:rPr lang="ru-RU" dirty="0">
                <a:solidFill>
                  <a:srgbClr val="00B050"/>
                </a:solidFill>
              </a:rPr>
              <a:t>цитирований соавторами (без </a:t>
            </a:r>
            <a:r>
              <a:rPr lang="ru-RU" dirty="0" err="1">
                <a:solidFill>
                  <a:srgbClr val="00B050"/>
                </a:solidFill>
              </a:rPr>
              <a:t>самоцитирований</a:t>
            </a:r>
            <a:r>
              <a:rPr lang="ru-RU" dirty="0">
                <a:solidFill>
                  <a:srgbClr val="00B050"/>
                </a:solidFill>
              </a:rPr>
              <a:t>) в общем объеме цитирований превышает 30</a:t>
            </a:r>
            <a:r>
              <a:rPr lang="ru-RU" dirty="0" smtClean="0">
                <a:solidFill>
                  <a:srgbClr val="00B050"/>
                </a:solidFill>
              </a:rPr>
              <a:t>%.</a:t>
            </a:r>
            <a:endParaRPr lang="ru-RU" dirty="0">
              <a:solidFill>
                <a:srgbClr val="00B050"/>
              </a:solidFill>
            </a:endParaRPr>
          </a:p>
          <a:p>
            <a:pPr marL="457200" lvl="1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6013"/>
          </a:xfrm>
        </p:spPr>
        <p:txBody>
          <a:bodyPr/>
          <a:lstStyle/>
          <a:p>
            <a:pPr algn="ctr"/>
            <a:r>
              <a:rPr lang="ru-RU" altLang="ru-RU" sz="3200" dirty="0" smtClean="0"/>
              <a:t>Признаки завышения </a:t>
            </a:r>
            <a:r>
              <a:rPr lang="ru-RU" altLang="ru-RU" sz="3200" dirty="0" err="1" smtClean="0"/>
              <a:t>библиометрических</a:t>
            </a:r>
            <a:r>
              <a:rPr lang="ru-RU" altLang="ru-RU" sz="3200" dirty="0" smtClean="0"/>
              <a:t> </a:t>
            </a:r>
            <a:r>
              <a:rPr lang="ru-RU" altLang="ru-RU" sz="3200" dirty="0" smtClean="0"/>
              <a:t>показателей - 2</a:t>
            </a:r>
            <a:endParaRPr lang="ru-RU" altLang="ru-RU" sz="3200" dirty="0" smtClean="0"/>
          </a:p>
        </p:txBody>
      </p:sp>
      <p:sp>
        <p:nvSpPr>
          <p:cNvPr id="9219" name="Объект 6"/>
          <p:cNvSpPr>
            <a:spLocks noGrp="1"/>
          </p:cNvSpPr>
          <p:nvPr>
            <p:ph idx="1"/>
          </p:nvPr>
        </p:nvSpPr>
        <p:spPr>
          <a:xfrm>
            <a:off x="0" y="977312"/>
            <a:ext cx="11799888" cy="5880687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ru-RU" altLang="ru-RU" sz="2000" b="1" dirty="0" smtClean="0"/>
              <a:t>3)	Трудов с 4 и более авторами </a:t>
            </a:r>
          </a:p>
          <a:p>
            <a:pPr marL="457200" lvl="1" indent="0" algn="just">
              <a:buFont typeface="Arial" panose="020B0604020202020204" pitchFamily="34" charset="0"/>
              <a:buNone/>
            </a:pPr>
            <a:r>
              <a:rPr lang="ru-RU" altLang="ru-RU" sz="2000" dirty="0" smtClean="0"/>
              <a:t>Среди экономистов, имеющих публикации </a:t>
            </a:r>
            <a:r>
              <a:rPr lang="ru-RU" altLang="ru-RU" sz="2000" u="sng" dirty="0" smtClean="0"/>
              <a:t>только</a:t>
            </a:r>
            <a:r>
              <a:rPr lang="ru-RU" altLang="ru-RU" sz="2000" dirty="0" smtClean="0"/>
              <a:t> с большим количеством соавторов, выделяется группа из НИУ ВШЭ, выпускающая статистические сборники и аналитические доклады (</a:t>
            </a:r>
            <a:r>
              <a:rPr lang="ru-RU" altLang="ru-RU" sz="2000" dirty="0" err="1" smtClean="0"/>
              <a:t>Росовецкая</a:t>
            </a:r>
            <a:r>
              <a:rPr lang="ru-RU" altLang="ru-RU" sz="2000" dirty="0" smtClean="0"/>
              <a:t> Л.А. (индекс </a:t>
            </a:r>
            <a:r>
              <a:rPr lang="ru-RU" altLang="ru-RU" sz="2000" dirty="0" err="1" smtClean="0"/>
              <a:t>Хирша</a:t>
            </a:r>
            <a:r>
              <a:rPr lang="ru-RU" altLang="ru-RU" sz="2000" dirty="0" smtClean="0"/>
              <a:t>=23), </a:t>
            </a:r>
            <a:r>
              <a:rPr lang="ru-RU" altLang="ru-RU" sz="2000" dirty="0" err="1" smtClean="0"/>
              <a:t>Городникова</a:t>
            </a:r>
            <a:r>
              <a:rPr lang="ru-RU" altLang="ru-RU" sz="2000" dirty="0" smtClean="0"/>
              <a:t> Н.В. (22), Ковалева Н.В. (21), Ратай Т.Ф. (19), Грачева Г.А. (18) и Мартынова С.В. (17)). Чуть меньшие значения имеет верхушка администрации: </a:t>
            </a:r>
            <a:r>
              <a:rPr lang="ru-RU" altLang="ru-RU" sz="2000" dirty="0" err="1" smtClean="0"/>
              <a:t>Гохберг</a:t>
            </a:r>
            <a:r>
              <a:rPr lang="ru-RU" altLang="ru-RU" sz="2000" dirty="0" smtClean="0"/>
              <a:t> Л.М. (41 из 50 </a:t>
            </a:r>
            <a:r>
              <a:rPr lang="ru-RU" altLang="ru-RU" sz="2000" dirty="0" err="1" smtClean="0"/>
              <a:t>хиршеобеспечивающих</a:t>
            </a:r>
            <a:r>
              <a:rPr lang="ru-RU" altLang="ru-RU" sz="2000" dirty="0" smtClean="0"/>
              <a:t> публикаций с 4 и более авторами) и Кузьминов Я.И (31 из 34).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altLang="ru-RU" sz="2000" b="1" dirty="0" smtClean="0"/>
              <a:t>4)	Коллективные труды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altLang="ru-RU" sz="2000" dirty="0" smtClean="0"/>
              <a:t>Среди ТОП-500 экономистов 73 человека не имеют публикаций без соавторов в массиве </a:t>
            </a:r>
            <a:r>
              <a:rPr lang="ru-RU" altLang="ru-RU" sz="2000" dirty="0" err="1" smtClean="0"/>
              <a:t>хиршеобеспечивающих</a:t>
            </a:r>
            <a:r>
              <a:rPr lang="ru-RU" altLang="ru-RU" sz="2000" dirty="0" smtClean="0"/>
              <a:t> материалов. В числе них Кузьминов Я.И. (индекс </a:t>
            </a:r>
            <a:r>
              <a:rPr lang="ru-RU" altLang="ru-RU" sz="2000" dirty="0" err="1" smtClean="0"/>
              <a:t>Хирша</a:t>
            </a:r>
            <a:r>
              <a:rPr lang="ru-RU" altLang="ru-RU" sz="2000" dirty="0" smtClean="0"/>
              <a:t>=34), Грязнова А.Г. (29), </a:t>
            </a:r>
            <a:r>
              <a:rPr lang="ru-RU" altLang="ru-RU" sz="2000" dirty="0" err="1" smtClean="0"/>
              <a:t>Эриашвили</a:t>
            </a:r>
            <a:r>
              <a:rPr lang="ru-RU" altLang="ru-RU" sz="2000" dirty="0" smtClean="0"/>
              <a:t> Н.Д. (20) и Кузнецова И.А. (30</a:t>
            </a:r>
            <a:r>
              <a:rPr lang="ru-RU" altLang="ru-RU" sz="2000" dirty="0" smtClean="0"/>
              <a:t>).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altLang="ru-RU" sz="2200" dirty="0" smtClean="0"/>
          </a:p>
          <a:p>
            <a:pPr marL="450850" lvl="1" indent="0" fontAlgn="auto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Экономист относится к желтой группе, если:</a:t>
            </a:r>
          </a:p>
          <a:p>
            <a:pPr marL="965200" lvl="1" indent="-514350" fontAlgn="auto">
              <a:spcBef>
                <a:spcPts val="100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sz="2200" dirty="0" smtClean="0">
                <a:solidFill>
                  <a:schemeClr val="accent4">
                    <a:lumMod val="75000"/>
                  </a:schemeClr>
                </a:solidFill>
              </a:rPr>
              <a:t>доля 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трудов с 4 и более авторами в массиве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хиршеобеспечивающих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материалов превышает 70</a:t>
            </a:r>
            <a:r>
              <a:rPr lang="ru-RU" sz="2200" dirty="0" smtClean="0">
                <a:solidFill>
                  <a:schemeClr val="accent4">
                    <a:lumMod val="75000"/>
                  </a:schemeClr>
                </a:solidFill>
              </a:rPr>
              <a:t>%;</a:t>
            </a:r>
          </a:p>
          <a:p>
            <a:pPr marL="965200" lvl="1" indent="-514350" fontAlgn="auto">
              <a:spcBef>
                <a:spcPts val="100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sz="2200" dirty="0" smtClean="0">
                <a:solidFill>
                  <a:schemeClr val="accent4">
                    <a:lumMod val="75000"/>
                  </a:schemeClr>
                </a:solidFill>
              </a:rPr>
              <a:t>в 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массиве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хиршеобеспечивающих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материалов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пристутствует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менее 3 публикаций без соавторов, если индекс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Хирша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больше 30; менее 2 публикаций без соавторов, если индекс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Хирша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больше 15, но меньшее 31, и менее 1 публикации без соавторов, если индекс </a:t>
            </a:r>
            <a:r>
              <a:rPr lang="ru-RU" sz="2200" dirty="0" err="1">
                <a:solidFill>
                  <a:schemeClr val="accent4">
                    <a:lumMod val="75000"/>
                  </a:schemeClr>
                </a:solidFill>
              </a:rPr>
              <a:t>Хирша</a:t>
            </a:r>
            <a:r>
              <a:rPr lang="ru-RU" sz="2200" dirty="0">
                <a:solidFill>
                  <a:schemeClr val="accent4">
                    <a:lumMod val="75000"/>
                  </a:schemeClr>
                </a:solidFill>
              </a:rPr>
              <a:t> менее 15.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6013"/>
          </a:xfrm>
        </p:spPr>
        <p:txBody>
          <a:bodyPr/>
          <a:lstStyle/>
          <a:p>
            <a:pPr algn="ctr"/>
            <a:r>
              <a:rPr lang="ru-RU" altLang="ru-RU" sz="3200" dirty="0" smtClean="0"/>
              <a:t>Признаки завышения </a:t>
            </a:r>
            <a:r>
              <a:rPr lang="ru-RU" altLang="ru-RU" sz="3200" dirty="0" err="1" smtClean="0"/>
              <a:t>библиометрических</a:t>
            </a:r>
            <a:r>
              <a:rPr lang="ru-RU" altLang="ru-RU" sz="3200" dirty="0" smtClean="0"/>
              <a:t> </a:t>
            </a:r>
            <a:r>
              <a:rPr lang="ru-RU" altLang="ru-RU" sz="3200" dirty="0" smtClean="0"/>
              <a:t>показателей -3</a:t>
            </a:r>
            <a:endParaRPr lang="ru-RU" altLang="ru-RU" sz="3200" dirty="0" smtClean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0" y="977030"/>
            <a:ext cx="11799888" cy="5880970"/>
          </a:xfrm>
        </p:spPr>
        <p:txBody>
          <a:bodyPr rtlCol="0">
            <a:normAutofit fontScale="92500" lnSpcReduction="10000"/>
          </a:bodyPr>
          <a:lstStyle/>
          <a:p>
            <a:pPr marL="914400" lvl="1" indent="-457200" fontAlgn="auto">
              <a:spcAft>
                <a:spcPts val="0"/>
              </a:spcAft>
              <a:buFont typeface="Arial" panose="020B0604020202020204" pitchFamily="34" charset="0"/>
              <a:buAutoNum type="arabicParenR" startAt="5"/>
              <a:defRPr/>
            </a:pPr>
            <a:r>
              <a:rPr lang="ru-RU" b="1" dirty="0" smtClean="0"/>
              <a:t>Серии </a:t>
            </a:r>
            <a:r>
              <a:rPr lang="ru-RU" b="1" dirty="0"/>
              <a:t>цитирований </a:t>
            </a:r>
            <a:endParaRPr lang="ru-RU" b="1" dirty="0" smtClean="0"/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/>
              <a:t>Шегельман</a:t>
            </a:r>
            <a:r>
              <a:rPr lang="ru-RU" dirty="0" smtClean="0"/>
              <a:t> </a:t>
            </a:r>
            <a:r>
              <a:rPr lang="ru-RU" dirty="0"/>
              <a:t>И.Р. </a:t>
            </a:r>
            <a:r>
              <a:rPr lang="ru-RU" dirty="0" smtClean="0"/>
              <a:t>(</a:t>
            </a:r>
            <a:r>
              <a:rPr lang="ru-RU" dirty="0" err="1" smtClean="0"/>
              <a:t>Хирш</a:t>
            </a:r>
            <a:r>
              <a:rPr lang="ru-RU" dirty="0" smtClean="0"/>
              <a:t>=10</a:t>
            </a:r>
            <a:r>
              <a:rPr lang="ru-RU" dirty="0"/>
              <a:t>) пользуется большой популярностью во множестве сборников научных трудов, на некоторые из своих </a:t>
            </a:r>
            <a:r>
              <a:rPr lang="ru-RU" dirty="0" err="1"/>
              <a:t>высокоцитируемых</a:t>
            </a:r>
            <a:r>
              <a:rPr lang="ru-RU" dirty="0"/>
              <a:t> работ он получил по 9-10 ссылок из таких источников. Другой показательный пример: </a:t>
            </a:r>
            <a:r>
              <a:rPr lang="ru-RU" dirty="0" err="1"/>
              <a:t>Асаул</a:t>
            </a:r>
            <a:r>
              <a:rPr lang="ru-RU" dirty="0"/>
              <a:t> А.Н. </a:t>
            </a:r>
            <a:r>
              <a:rPr lang="ru-RU" dirty="0" smtClean="0"/>
              <a:t>(34</a:t>
            </a:r>
            <a:r>
              <a:rPr lang="ru-RU" dirty="0"/>
              <a:t>), который на 4х страничную статью «Подготовка инженеров-менеджеров по управлению инновациями ― залог успешного развития компании» получил 12 ссылок из журнала «Экономическое возрождение России», 2011, № 1. </a:t>
            </a:r>
            <a:endParaRPr lang="ru-RU" dirty="0" smtClean="0"/>
          </a:p>
          <a:p>
            <a:pPr marL="914400" lvl="1" indent="-457200" fontAlgn="auto">
              <a:spcAft>
                <a:spcPts val="0"/>
              </a:spcAft>
              <a:buFont typeface="Arial" panose="020B0604020202020204" pitchFamily="34" charset="0"/>
              <a:buAutoNum type="arabicParenR" startAt="6"/>
              <a:defRPr/>
            </a:pPr>
            <a:r>
              <a:rPr lang="ru-RU" b="1" dirty="0" smtClean="0"/>
              <a:t>«Сомнительные» журналы 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«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Applied</a:t>
            </a:r>
            <a:r>
              <a:rPr lang="ru-RU" dirty="0"/>
              <a:t> </a:t>
            </a:r>
            <a:r>
              <a:rPr lang="ru-RU" dirty="0" err="1"/>
              <a:t>Sciences</a:t>
            </a:r>
            <a:r>
              <a:rPr lang="ru-RU" dirty="0"/>
              <a:t> </a:t>
            </a:r>
            <a:r>
              <a:rPr lang="ru-RU" dirty="0" err="1"/>
              <a:t>Journal</a:t>
            </a:r>
            <a:r>
              <a:rPr lang="ru-RU" dirty="0" smtClean="0"/>
              <a:t>», «</a:t>
            </a:r>
            <a:r>
              <a:rPr lang="ru-RU" dirty="0"/>
              <a:t>Вестник Белгородского университета кооперации, экономики и права</a:t>
            </a:r>
            <a:r>
              <a:rPr lang="ru-RU" dirty="0" smtClean="0"/>
              <a:t>», «</a:t>
            </a:r>
            <a:r>
              <a:rPr lang="ru-RU" dirty="0"/>
              <a:t>Вестник Оренбургского государственного университета</a:t>
            </a:r>
            <a:r>
              <a:rPr lang="ru-RU" dirty="0" smtClean="0"/>
              <a:t>».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450850" lvl="1" indent="0" fontAlgn="auto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Экономист относится к красной группе, если:</a:t>
            </a:r>
          </a:p>
          <a:p>
            <a:pPr marL="965200" lvl="1" indent="-514350" fontAlgn="auto">
              <a:spcBef>
                <a:spcPts val="100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присутствуют серии </a:t>
            </a:r>
            <a:r>
              <a:rPr lang="ru-RU" dirty="0">
                <a:solidFill>
                  <a:srgbClr val="FF0000"/>
                </a:solidFill>
              </a:rPr>
              <a:t>цитирований – как минимум на 2 работы автора (без соавторов) в перечне </a:t>
            </a:r>
            <a:r>
              <a:rPr lang="ru-RU" dirty="0" err="1">
                <a:solidFill>
                  <a:srgbClr val="FF0000"/>
                </a:solidFill>
              </a:rPr>
              <a:t>хиршеобеспечивающих</a:t>
            </a:r>
            <a:r>
              <a:rPr lang="ru-RU" dirty="0">
                <a:solidFill>
                  <a:srgbClr val="FF0000"/>
                </a:solidFill>
              </a:rPr>
              <a:t> материалов ссылаются не менее 3 раз из одного источника (одного выпуска журнала, сборника тезисов конференции). Для каждой из 2 работ автора источники ссылок могут </a:t>
            </a:r>
            <a:r>
              <a:rPr lang="ru-RU" dirty="0" smtClean="0">
                <a:solidFill>
                  <a:srgbClr val="FF0000"/>
                </a:solidFill>
              </a:rPr>
              <a:t>различаться;</a:t>
            </a:r>
          </a:p>
          <a:p>
            <a:pPr marL="965200" lvl="1" indent="-514350" fontAlgn="auto">
              <a:spcBef>
                <a:spcPts val="100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dirty="0" smtClean="0">
                <a:solidFill>
                  <a:srgbClr val="FF0000"/>
                </a:solidFill>
              </a:rPr>
              <a:t>доля </a:t>
            </a:r>
            <a:r>
              <a:rPr lang="ru-RU" dirty="0">
                <a:solidFill>
                  <a:srgbClr val="FF0000"/>
                </a:solidFill>
              </a:rPr>
              <a:t>публикаций в «</a:t>
            </a:r>
            <a:r>
              <a:rPr lang="ru-RU" dirty="0" smtClean="0">
                <a:solidFill>
                  <a:srgbClr val="FF0000"/>
                </a:solidFill>
              </a:rPr>
              <a:t>сомнительных» журналах </a:t>
            </a:r>
            <a:r>
              <a:rPr lang="ru-RU" dirty="0">
                <a:solidFill>
                  <a:srgbClr val="FF0000"/>
                </a:solidFill>
              </a:rPr>
              <a:t>превышает 25%. К таким журналам относятся издания, имеющие систематические серии цитирований или не менее 12 выпусков за год со статьями небольшого объема (3-5 страниц).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55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mtClean="0"/>
              <a:t>Распределение групп ученых в координатах «индекс Хирша\число цитирований»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925514"/>
          <a:ext cx="12192000" cy="5932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blipFill rotWithShape="0">
          <a:blip xmlns:r="http://schemas.openxmlformats.org/officeDocument/2006/relationships" r:embed="rId1"/>
          <a:stretch>
            <a:fillRect l="-828" t="-923"/>
          </a:stretch>
        </a:blipFill>
      </a:spPr>
      <a:bodyPr/>
      <a:lstStyle>
        <a:defPPr>
          <a:defRPr>
            <a:noFill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</TotalTime>
  <Words>1220</Words>
  <Application>Microsoft Office PowerPoint</Application>
  <PresentationFormat>Широкоэкранный</PresentationFormat>
  <Paragraphs>307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Arial</vt:lpstr>
      <vt:lpstr>Calibri Light</vt:lpstr>
      <vt:lpstr>Times New Roman</vt:lpstr>
      <vt:lpstr>Тема Office</vt:lpstr>
      <vt:lpstr>Искажения и очистка индивидуальных профилей экономистов в системе РИНЦ</vt:lpstr>
      <vt:lpstr>Приоритеты Министерства образования и науки РФ в отношении оценки экономистов</vt:lpstr>
      <vt:lpstr>Нестыковка показателей индивидуального профиля</vt:lpstr>
      <vt:lpstr>Усреднение показателей индивидуального профиля</vt:lpstr>
      <vt:lpstr>Хиршеобеспечивающие статьи</vt:lpstr>
      <vt:lpstr>Признаки завышения библиометрических показателей -1</vt:lpstr>
      <vt:lpstr>Признаки завышения библиометрических показателей - 2</vt:lpstr>
      <vt:lpstr>Признаки завышения библиометрических показателей -3</vt:lpstr>
      <vt:lpstr>Распределение групп ученых в координатах «индекс Хирша\число цитирований»</vt:lpstr>
      <vt:lpstr>Характер искажений по группам исследователей</vt:lpstr>
      <vt:lpstr>Переходы из групп</vt:lpstr>
      <vt:lpstr>Вовлечение в процесс искажений</vt:lpstr>
      <vt:lpstr>Индекс академической этики</vt:lpstr>
      <vt:lpstr>Региональное распределение</vt:lpstr>
      <vt:lpstr>Распределение по типу организаций</vt:lpstr>
      <vt:lpstr>Группы манипулирования в вузах</vt:lpstr>
      <vt:lpstr>Группы манипулирования в НИИ</vt:lpstr>
      <vt:lpstr>Причины искажений</vt:lpstr>
      <vt:lpstr>Борьба с искажениями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Юревич Максим Андреевич</dc:creator>
  <cp:lastModifiedBy>Юревич Максим Андреевич</cp:lastModifiedBy>
  <cp:revision>75</cp:revision>
  <dcterms:created xsi:type="dcterms:W3CDTF">2015-11-26T08:50:21Z</dcterms:created>
  <dcterms:modified xsi:type="dcterms:W3CDTF">2016-03-28T16:51:38Z</dcterms:modified>
</cp:coreProperties>
</file>