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9102" autoAdjust="0"/>
  </p:normalViewPr>
  <p:slideViewPr>
    <p:cSldViewPr>
      <p:cViewPr varScale="1">
        <p:scale>
          <a:sx n="72" d="100"/>
          <a:sy n="72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48A660-4D7B-4538-8CDC-E7B92CC8273A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062CC0-900B-4C1A-9CEB-9664757B1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04144C-0B53-4BB6-B95C-7989A51AB3E1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DEB7B9-7891-44FF-AC7D-0CFEE3D1B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BF01F7-FB2F-43C5-8739-DF3067DCE64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0D79-96C5-4AE5-95CE-2E102AD55D58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537AD-340F-441D-8F14-E3879BD70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930F5-207F-420D-99AA-21DD4B996ED0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AEDE-62E3-4ABB-BA48-191B428331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ADFA-FB71-41A6-A4F9-7F97DDDC064F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4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6369-B89A-4FCC-9396-AE3371B030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6255-F2B4-477B-9217-FE01D0A662D4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3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8B4E-BDDE-46DB-9851-7DAAD1715A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5D35-71F8-4C81-8BB6-844912CC8F47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6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3DD70-9C14-4335-91E7-871EFF30B7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C3EA4-BB9D-49CB-82C3-204E6C57A872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1A30-FDE7-4F70-841F-50415FA810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3DE3B-808B-48F3-BE70-79716A30F49D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6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236B2-5098-4270-A0A7-5F2B85D263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5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6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0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AD7A44-3069-4B50-8DE4-0E8EC1443AD6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208D1C-A766-4451-A35B-05DACE8057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4" r:id="rId3"/>
    <p:sldLayoutId id="2147483653" r:id="rId4"/>
    <p:sldLayoutId id="2147483652" r:id="rId5"/>
    <p:sldLayoutId id="2147483651" r:id="rId6"/>
    <p:sldLayoutId id="2147483650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92375" y="4572000"/>
            <a:ext cx="6194425" cy="144780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А.В. Островский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д.э.н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профессор,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зам. директора ИДВ РАН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071563"/>
            <a:ext cx="9144000" cy="2643187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1"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КИТАЙ:  ЭКОНОМИКА  РЕГИОНОВ</a:t>
            </a:r>
            <a:endParaRPr lang="ru-RU" sz="6000" dirty="0">
              <a:solidFill>
                <a:schemeClr val="tx1">
                  <a:alpha val="1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algn="ctr"/>
            <a:r>
              <a:rPr lang="ru-RU" sz="2400" b="1" smtClean="0">
                <a:latin typeface="Arial" charset="0"/>
                <a:cs typeface="Arial" charset="0"/>
              </a:rPr>
              <a:t>ВВП Китая на душу населения по отдельным провинциям по сравнению с ВВП различных стран мира в 2020 году</a:t>
            </a:r>
            <a:endParaRPr lang="ru-RU" sz="2400" smtClean="0">
              <a:latin typeface="Arial" charset="0"/>
              <a:cs typeface="Arial" charset="0"/>
            </a:endParaRPr>
          </a:p>
        </p:txBody>
      </p:sp>
      <p:pic>
        <p:nvPicPr>
          <p:cNvPr id="21506" name="Picture 2" descr="map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1357313"/>
            <a:ext cx="75120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2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000125"/>
          </a:xfrm>
        </p:spPr>
        <p:txBody>
          <a:bodyPr/>
          <a:lstStyle/>
          <a:p>
            <a:pPr algn="ctr"/>
            <a:r>
              <a:rPr lang="ru-RU" sz="2800" b="1" smtClean="0">
                <a:latin typeface="Arial" charset="0"/>
                <a:cs typeface="Arial" charset="0"/>
              </a:rPr>
              <a:t>Изменения в структуре ВРП </a:t>
            </a:r>
            <a:r>
              <a:rPr lang="en-US" sz="2800" b="1" smtClean="0">
                <a:latin typeface="Arial" charset="0"/>
                <a:cs typeface="Arial" charset="0"/>
              </a:rPr>
              <a:t/>
            </a:r>
            <a:br>
              <a:rPr lang="en-US" sz="2800" b="1" smtClean="0">
                <a:latin typeface="Arial" charset="0"/>
                <a:cs typeface="Arial" charset="0"/>
              </a:rPr>
            </a:br>
            <a:r>
              <a:rPr lang="ru-RU" sz="2800" b="1" smtClean="0">
                <a:latin typeface="Arial" charset="0"/>
                <a:cs typeface="Arial" charset="0"/>
              </a:rPr>
              <a:t>экономических районов КНР в 2000-2013 гг.</a:t>
            </a:r>
            <a:endParaRPr lang="ru-RU" sz="280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1428750"/>
          <a:ext cx="8858250" cy="52863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89854"/>
                <a:gridCol w="1194743"/>
                <a:gridCol w="1194743"/>
                <a:gridCol w="1194743"/>
                <a:gridCol w="1194743"/>
                <a:gridCol w="1194743"/>
                <a:gridCol w="1194743"/>
              </a:tblGrid>
              <a:tr h="7404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Экономи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ческие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регионы</a:t>
                      </a:r>
                      <a:endParaRPr lang="ru-RU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0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cs typeface="Arial" pitchFamily="34" charset="0"/>
                        </a:rPr>
                        <a:t>трлн.ю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Arial" pitchFamily="34" charset="0"/>
                          <a:cs typeface="Arial" pitchFamily="34" charset="0"/>
                        </a:rPr>
                        <a:t>трлн.ю</a:t>
                      </a:r>
                      <a:endParaRPr lang="ru-RU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cs typeface="Arial" pitchFamily="34" charset="0"/>
                        </a:rPr>
                        <a:t>трлн.ю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921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cs typeface="Arial" pitchFamily="34" charset="0"/>
                        </a:rPr>
                        <a:t>Всего по КНР</a:t>
                      </a:r>
                      <a:endParaRPr lang="ru-RU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2400" b="1" dirty="0">
                          <a:latin typeface="Arial" pitchFamily="34" charset="0"/>
                          <a:cs typeface="Arial" pitchFamily="34" charset="0"/>
                        </a:rPr>
                        <a:t>,9</a:t>
                      </a:r>
                      <a:endParaRPr lang="ru-RU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 pitchFamily="34" charset="0"/>
                          <a:cs typeface="Arial" pitchFamily="34" charset="0"/>
                        </a:rPr>
                        <a:t>33,5</a:t>
                      </a:r>
                      <a:endParaRPr lang="ru-RU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 pitchFamily="34" charset="0"/>
                          <a:cs typeface="Arial" pitchFamily="34" charset="0"/>
                        </a:rPr>
                        <a:t>56,8</a:t>
                      </a:r>
                      <a:endParaRPr lang="ru-RU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40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cs typeface="Arial" pitchFamily="34" charset="0"/>
                        </a:rPr>
                        <a:t>Восток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5,1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57,0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19,5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58,0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32,2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51,2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40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cs typeface="Arial" pitchFamily="34" charset="0"/>
                        </a:rPr>
                        <a:t>Центр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22,1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7,0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20,9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20,2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921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cs typeface="Arial" pitchFamily="34" charset="0"/>
                        </a:rPr>
                        <a:t>Северо-Восток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0,97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10,9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9,1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8,6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40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Запад</a:t>
                      </a:r>
                      <a:endParaRPr lang="ru-RU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0,89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10,0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12,0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12,6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20,0</a:t>
                      </a:r>
                      <a:endParaRPr lang="ru-RU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2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000125"/>
          </a:xfrm>
        </p:spPr>
        <p:txBody>
          <a:bodyPr/>
          <a:lstStyle/>
          <a:p>
            <a:pPr algn="ctr"/>
            <a:r>
              <a:rPr lang="ru-RU" sz="2800" b="1" smtClean="0">
                <a:latin typeface="Arial" charset="0"/>
                <a:cs typeface="Arial" charset="0"/>
              </a:rPr>
              <a:t>Изменения душевого ВРП </a:t>
            </a:r>
            <a:r>
              <a:rPr lang="en-US" sz="2800" b="1" smtClean="0">
                <a:latin typeface="Arial" charset="0"/>
                <a:cs typeface="Arial" charset="0"/>
              </a:rPr>
              <a:t/>
            </a:r>
            <a:br>
              <a:rPr lang="en-US" sz="2800" b="1" smtClean="0">
                <a:latin typeface="Arial" charset="0"/>
                <a:cs typeface="Arial" charset="0"/>
              </a:rPr>
            </a:br>
            <a:r>
              <a:rPr lang="ru-RU" sz="2800" b="1" smtClean="0">
                <a:latin typeface="Arial" charset="0"/>
                <a:cs typeface="Arial" charset="0"/>
              </a:rPr>
              <a:t>экономических районов КНР в 2000-2013 гг.</a:t>
            </a:r>
            <a:endParaRPr lang="ru-RU" sz="280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1428750"/>
          <a:ext cx="8858250" cy="52863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89854"/>
                <a:gridCol w="1194743"/>
                <a:gridCol w="1194743"/>
                <a:gridCol w="1194743"/>
                <a:gridCol w="1194743"/>
                <a:gridCol w="1194743"/>
                <a:gridCol w="1194743"/>
              </a:tblGrid>
              <a:tr h="7404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Экономи</a:t>
                      </a:r>
                      <a:r>
                        <a:rPr lang="en-US" sz="24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ческие</a:t>
                      </a:r>
                      <a:r>
                        <a:rPr lang="ru-RU" sz="24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ru-RU" sz="24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регионы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2000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2009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2013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0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юаней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US$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юаней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US$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юаней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US$</a:t>
                      </a:r>
                    </a:p>
                  </a:txBody>
                  <a:tcPr marL="68580" marR="68580" marT="0" marB="0" anchor="ctr"/>
                </a:tc>
              </a:tr>
              <a:tr h="7921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Всего по КНР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</a:t>
                      </a:r>
                      <a:r>
                        <a:rPr lang="ru-RU" sz="2400" b="1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  <a:endParaRPr lang="ru-RU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851</a:t>
                      </a:r>
                      <a:endParaRPr lang="ru-RU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25188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3704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41908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6759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40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Восток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11683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1407</a:t>
                      </a:r>
                      <a:endParaRPr lang="ru-RU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40188</a:t>
                      </a:r>
                      <a:endParaRPr lang="ru-RU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5910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62188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10030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40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Центр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5544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668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19702</a:t>
                      </a:r>
                      <a:endParaRPr lang="ru-RU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2897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35274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5689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921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Северо-Восток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9140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1101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28085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4130</a:t>
                      </a:r>
                      <a:endParaRPr lang="ru-RU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49583</a:t>
                      </a:r>
                      <a:endParaRPr lang="ru-RU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7997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40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Запад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2429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293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10375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1526</a:t>
                      </a:r>
                      <a:endParaRPr lang="ru-RU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33890</a:t>
                      </a:r>
                      <a:endParaRPr lang="ru-RU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5466</a:t>
                      </a:r>
                      <a:endParaRPr lang="ru-RU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857250"/>
          </a:xfrm>
        </p:spPr>
        <p:txBody>
          <a:bodyPr/>
          <a:lstStyle/>
          <a:p>
            <a:pPr algn="ctr"/>
            <a:r>
              <a:rPr lang="ru-RU" sz="2800" b="1" smtClean="0">
                <a:latin typeface="Arial" charset="0"/>
                <a:cs typeface="Arial" charset="0"/>
              </a:rPr>
              <a:t>Регионы и провинции Китая </a:t>
            </a:r>
            <a:endParaRPr lang="ru-RU" sz="2800" smtClean="0">
              <a:latin typeface="Arial" charset="0"/>
              <a:cs typeface="Arial" charset="0"/>
            </a:endParaRPr>
          </a:p>
        </p:txBody>
      </p:sp>
      <p:pic>
        <p:nvPicPr>
          <p:cNvPr id="15362" name="Picture 2" descr="map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357313"/>
            <a:ext cx="7396162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2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000125"/>
          </a:xfrm>
        </p:spPr>
        <p:txBody>
          <a:bodyPr/>
          <a:lstStyle/>
          <a:p>
            <a:pPr algn="ctr"/>
            <a:r>
              <a:rPr lang="ru-RU" sz="2600" b="1" smtClean="0">
                <a:latin typeface="Arial" charset="0"/>
                <a:cs typeface="Arial" charset="0"/>
              </a:rPr>
              <a:t>ВВП Китая по отдельным провинциям по сравнению с ВВП различных стран мира в 2000 году </a:t>
            </a:r>
            <a:endParaRPr lang="ru-RU" sz="2600" smtClean="0">
              <a:latin typeface="Arial" charset="0"/>
              <a:cs typeface="Arial" charset="0"/>
            </a:endParaRPr>
          </a:p>
        </p:txBody>
      </p:sp>
      <p:pic>
        <p:nvPicPr>
          <p:cNvPr id="16386" name="Picture 2" descr="map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1357313"/>
            <a:ext cx="74549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sz="2600" b="1" smtClean="0">
                <a:latin typeface="Arial" charset="0"/>
                <a:cs typeface="Arial" charset="0"/>
              </a:rPr>
              <a:t>ВВП Китая по отдельным провинциям по сравнению с ВВП различных стран мира в 2009 году </a:t>
            </a:r>
            <a:endParaRPr lang="ru-RU" sz="2600" smtClean="0">
              <a:latin typeface="Arial" charset="0"/>
              <a:cs typeface="Arial" charset="0"/>
            </a:endParaRPr>
          </a:p>
        </p:txBody>
      </p:sp>
      <p:pic>
        <p:nvPicPr>
          <p:cNvPr id="17410" name="Picture 3" descr="map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352550"/>
            <a:ext cx="76358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algn="ctr"/>
            <a:r>
              <a:rPr lang="ru-RU" sz="2600" b="1" smtClean="0">
                <a:latin typeface="Arial" charset="0"/>
                <a:cs typeface="Arial" charset="0"/>
              </a:rPr>
              <a:t>ВВП на душу населения Китая по сравнению с показателями ВВП на душу населения различных стран мира в 2000 году </a:t>
            </a:r>
            <a:endParaRPr lang="ru-RU" sz="2600" smtClean="0">
              <a:latin typeface="Arial" charset="0"/>
              <a:cs typeface="Arial" charset="0"/>
            </a:endParaRPr>
          </a:p>
        </p:txBody>
      </p:sp>
      <p:pic>
        <p:nvPicPr>
          <p:cNvPr id="18434" name="Picture 2" descr="map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57313"/>
            <a:ext cx="74676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algn="ctr"/>
            <a:r>
              <a:rPr lang="ru-RU" sz="2600" b="1" smtClean="0">
                <a:latin typeface="Arial" charset="0"/>
                <a:cs typeface="Arial" charset="0"/>
              </a:rPr>
              <a:t>ВВП на душу населения Китая по сравнению с показателями ВВП на душу населения различных стран мира в 2009 году </a:t>
            </a:r>
            <a:endParaRPr lang="ru-RU" sz="2600" smtClean="0">
              <a:latin typeface="Arial" charset="0"/>
              <a:cs typeface="Arial" charset="0"/>
            </a:endParaRPr>
          </a:p>
        </p:txBody>
      </p:sp>
      <p:pic>
        <p:nvPicPr>
          <p:cNvPr id="19458" name="Picture 2" descr="map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25" y="1357313"/>
            <a:ext cx="73977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sz="2600" b="1" smtClean="0">
                <a:latin typeface="Arial" charset="0"/>
                <a:cs typeface="Arial" charset="0"/>
              </a:rPr>
              <a:t>ВВП Китая по отдельным провинциям по сравнению с ВВП различных стран мира в 2020 году </a:t>
            </a:r>
            <a:endParaRPr lang="ru-RU" sz="2600" smtClean="0">
              <a:latin typeface="Arial" charset="0"/>
              <a:cs typeface="Arial" charset="0"/>
            </a:endParaRPr>
          </a:p>
        </p:txBody>
      </p:sp>
      <p:pic>
        <p:nvPicPr>
          <p:cNvPr id="20482" name="Picture 2" descr="map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357313"/>
            <a:ext cx="75977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030063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TP102030063_template</Template>
  <TotalTime>1</TotalTime>
  <Words>235</Words>
  <Application>Microsoft Office PowerPoint</Application>
  <PresentationFormat>On-screen Show (4:3)</PresentationFormat>
  <Paragraphs>104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Corbel</vt:lpstr>
      <vt:lpstr>Arial</vt:lpstr>
      <vt:lpstr>Calibri</vt:lpstr>
      <vt:lpstr>MS PGothic</vt:lpstr>
      <vt:lpstr>SimSun</vt:lpstr>
      <vt:lpstr>TP102030063_template</vt:lpstr>
      <vt:lpstr>TP102030063_template</vt:lpstr>
      <vt:lpstr>КИТАЙ:  ЭКОНОМИКА  РЕГИОНОВ</vt:lpstr>
      <vt:lpstr>Изменения в структуре ВРП  экономических районов КНР в 2000-2013 гг.</vt:lpstr>
      <vt:lpstr>Изменения душевого ВРП  экономических районов КНР в 2000-2013 гг.</vt:lpstr>
      <vt:lpstr>Регионы и провинции Китая </vt:lpstr>
      <vt:lpstr>ВВП Китая по отдельным провинциям по сравнению с ВВП различных стран мира в 2000 году </vt:lpstr>
      <vt:lpstr>ВВП Китая по отдельным провинциям по сравнению с ВВП различных стран мира в 2009 году </vt:lpstr>
      <vt:lpstr>ВВП на душу населения Китая по сравнению с показателями ВВП на душу населения различных стран мира в 2000 году </vt:lpstr>
      <vt:lpstr>ВВП на душу населения Китая по сравнению с показателями ВВП на душу населения различных стран мира в 2009 году </vt:lpstr>
      <vt:lpstr>ВВП Китая по отдельным провинциям по сравнению с ВВП различных стран мира в 2020 году </vt:lpstr>
      <vt:lpstr>ВВП Китая на душу населения по отдельным провинциям по сравнению с ВВП различных стран мира в 2020 году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КИТАЙ:  ЭКОНОМИКА  РЕГИОНОВ</dc:title>
  <dc:subject/>
  <dc:creator/>
  <cp:keywords/>
  <dc:description/>
  <cp:lastModifiedBy/>
  <cp:revision>1</cp:revision>
  <dcterms:created xsi:type="dcterms:W3CDTF">2015-03-10T12:21:48Z</dcterms:created>
  <dcterms:modified xsi:type="dcterms:W3CDTF">2015-10-21T06:46:49Z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TC020300649991</vt:lpwstr>
  </property>
</Properties>
</file>