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474" r:id="rId2"/>
    <p:sldId id="506" r:id="rId3"/>
    <p:sldId id="502" r:id="rId4"/>
    <p:sldId id="501" r:id="rId5"/>
    <p:sldId id="491" r:id="rId6"/>
    <p:sldId id="490" r:id="rId7"/>
    <p:sldId id="483" r:id="rId8"/>
    <p:sldId id="496" r:id="rId9"/>
    <p:sldId id="485" r:id="rId10"/>
    <p:sldId id="486" r:id="rId11"/>
    <p:sldId id="505" r:id="rId12"/>
    <p:sldId id="495" r:id="rId13"/>
    <p:sldId id="519" r:id="rId14"/>
    <p:sldId id="520" r:id="rId15"/>
    <p:sldId id="521" r:id="rId16"/>
    <p:sldId id="517" r:id="rId17"/>
    <p:sldId id="518" r:id="rId18"/>
    <p:sldId id="515" r:id="rId19"/>
    <p:sldId id="513" r:id="rId20"/>
  </p:sldIdLst>
  <p:sldSz cx="9144000" cy="6858000" type="screen4x3"/>
  <p:notesSz cx="6858000" cy="9144000"/>
  <p:defaultTextStyle>
    <a:defPPr>
      <a:defRPr lang="pl-PL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9900"/>
    <a:srgbClr val="6600CC"/>
    <a:srgbClr val="009999"/>
    <a:srgbClr val="CC66FF"/>
    <a:srgbClr val="66CCFF"/>
    <a:srgbClr val="99CCFF"/>
    <a:srgbClr val="000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5" autoAdjust="0"/>
    <p:restoredTop sz="85047" autoAdjust="0"/>
  </p:normalViewPr>
  <p:slideViewPr>
    <p:cSldViewPr>
      <p:cViewPr>
        <p:scale>
          <a:sx n="60" d="100"/>
          <a:sy n="60" d="100"/>
        </p:scale>
        <p:origin x="-1440" y="-414"/>
      </p:cViewPr>
      <p:guideLst>
        <p:guide orient="horz" pos="2160"/>
        <p:guide pos="2880"/>
      </p:guideLst>
    </p:cSldViewPr>
  </p:slid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ВРП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noFill/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1.7700638072157219E-2"/>
                  <c:y val="-6.1201646090534995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rPr>
                      <a:t>7050</a:t>
                    </a:r>
                    <a:endParaRPr lang="en-US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Sheet1!$A$2:$A$6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5862.6476578411402</c:v>
                </c:pt>
                <c:pt idx="1">
                  <c:v>6101.6678012253233</c:v>
                </c:pt>
                <c:pt idx="2">
                  <c:v>5605.8201058201057</c:v>
                </c:pt>
                <c:pt idx="3">
                  <c:v>6399.7047244094483</c:v>
                </c:pt>
                <c:pt idx="4">
                  <c:v>7049.6894409937904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Экспорт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diamond"/>
            <c:size val="7"/>
            <c:spPr>
              <a:solidFill>
                <a:srgbClr val="00B050"/>
              </a:solidFill>
              <a:ln>
                <a:noFill/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6.3216120110629369E-3"/>
                  <c:y val="-5.6625514403292179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rgbClr val="00B050"/>
                        </a:solidFill>
                        <a:latin typeface="Arial Narrow" pitchFamily="34" charset="0"/>
                        <a:cs typeface="Calibri" pitchFamily="34" charset="0"/>
                      </a:rPr>
                      <a:t>1552 </a:t>
                    </a:r>
                    <a:r>
                      <a: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Calibri" pitchFamily="34" charset="0"/>
                      </a:rPr>
                      <a:t>(22%)</a:t>
                    </a:r>
                    <a:endParaRPr lang="en-US" sz="18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B050"/>
                    </a:solidFill>
                    <a:latin typeface="Arial Narrow" pitchFamily="34" charset="0"/>
                    <a:cs typeface="Calibri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Sheet1!$A$2:$A$6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5268.9</c:v>
                </c:pt>
                <c:pt idx="1">
                  <c:v>1323</c:v>
                </c:pt>
                <c:pt idx="2">
                  <c:v>817.6</c:v>
                </c:pt>
                <c:pt idx="3">
                  <c:v>846.5</c:v>
                </c:pt>
                <c:pt idx="4">
                  <c:v>1552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Импорт</c:v>
                </c:pt>
              </c:strCache>
            </c:strRef>
          </c:tx>
          <c:spPr>
            <a:ln>
              <a:solidFill>
                <a:srgbClr val="FF9900"/>
              </a:solidFill>
            </a:ln>
          </c:spPr>
          <c:marker>
            <c:symbol val="triangle"/>
            <c:size val="7"/>
            <c:spPr>
              <a:solidFill>
                <a:srgbClr val="FF9900"/>
              </a:solidFill>
              <a:ln>
                <a:noFill/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9.0083095598826518E-2"/>
                  <c:y val="-1.3341369365866303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accent1"/>
                        </a:solidFill>
                        <a:latin typeface="Arial Narrow" pitchFamily="34" charset="0"/>
                        <a:cs typeface="Calibri" pitchFamily="34" charset="0"/>
                      </a:defRPr>
                    </a:pPr>
                    <a:r>
                      <a:rPr lang="en-US" sz="2000" b="1" dirty="0" smtClean="0">
                        <a:solidFill>
                          <a:schemeClr val="accent1"/>
                        </a:solidFill>
                        <a:latin typeface="Arial Narrow" pitchFamily="34" charset="0"/>
                        <a:cs typeface="Calibri" pitchFamily="34" charset="0"/>
                      </a:rPr>
                      <a:t>10618</a:t>
                    </a:r>
                    <a:r>
                      <a:rPr lang="ru-RU" sz="2000" b="1" dirty="0" smtClean="0">
                        <a:solidFill>
                          <a:schemeClr val="accent1"/>
                        </a:solidFill>
                        <a:latin typeface="Arial Narrow" pitchFamily="34" charset="0"/>
                        <a:cs typeface="Calibri" pitchFamily="34" charset="0"/>
                      </a:rPr>
                      <a:t> </a:t>
                    </a:r>
                    <a:r>
                      <a:rPr lang="ru-RU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Calibri" pitchFamily="34" charset="0"/>
                      </a:rPr>
                      <a:t>(1</a:t>
                    </a:r>
                    <a:r>
                      <a: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Calibri" pitchFamily="34" charset="0"/>
                      </a:rPr>
                      <a:t>51%</a:t>
                    </a:r>
                    <a:r>
                      <a:rPr lang="en-US" sz="1800" b="1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Calibri" pitchFamily="34" charset="0"/>
                      </a:rPr>
                      <a:t>)</a:t>
                    </a:r>
                    <a:endParaRPr lang="en-US" sz="18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chemeClr val="accent1"/>
                    </a:solidFill>
                    <a:latin typeface="Arial Narrow" pitchFamily="34" charset="0"/>
                    <a:cs typeface="Calibri" pitchFamily="34" charset="0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Sheet1!$A$2:$A$6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8219</c:v>
                </c:pt>
                <c:pt idx="1">
                  <c:v>9884.4</c:v>
                </c:pt>
                <c:pt idx="2">
                  <c:v>5432</c:v>
                </c:pt>
                <c:pt idx="3">
                  <c:v>8181.2</c:v>
                </c:pt>
                <c:pt idx="4">
                  <c:v>10617.9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Сальдо  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circle"/>
            <c:size val="5"/>
            <c:spPr>
              <a:solidFill>
                <a:srgbClr val="FFFF00"/>
              </a:solidFill>
              <a:ln>
                <a:noFill/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2.4516779337786253E-2"/>
                  <c:y val="-9.0485726321246879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rgbClr val="FFFF00"/>
                        </a:solidFill>
                        <a:latin typeface="Arial Narrow" pitchFamily="34" charset="0"/>
                        <a:cs typeface="Calibri" pitchFamily="34" charset="0"/>
                      </a:rPr>
                      <a:t>-</a:t>
                    </a:r>
                    <a:r>
                      <a:rPr lang="ru-RU" sz="2000" b="1" dirty="0" smtClean="0">
                        <a:solidFill>
                          <a:srgbClr val="FFFF00"/>
                        </a:solidFill>
                        <a:latin typeface="Arial Narrow" pitchFamily="34" charset="0"/>
                        <a:cs typeface="Calibri" pitchFamily="34" charset="0"/>
                      </a:rPr>
                      <a:t> </a:t>
                    </a:r>
                    <a:r>
                      <a:rPr lang="en-US" sz="2000" b="1" dirty="0" smtClean="0">
                        <a:solidFill>
                          <a:srgbClr val="FFFF00"/>
                        </a:solidFill>
                        <a:latin typeface="Arial Narrow" pitchFamily="34" charset="0"/>
                        <a:cs typeface="Calibri" pitchFamily="34" charset="0"/>
                      </a:rPr>
                      <a:t>9065 </a:t>
                    </a:r>
                    <a:r>
                      <a:rPr lang="ru-RU" sz="2000" b="1" dirty="0" smtClean="0">
                        <a:solidFill>
                          <a:srgbClr val="FFFF00"/>
                        </a:solidFill>
                        <a:latin typeface="Arial Narrow" pitchFamily="34" charset="0"/>
                        <a:cs typeface="Calibri" pitchFamily="34" charset="0"/>
                      </a:rPr>
                      <a:t> </a:t>
                    </a:r>
                    <a:r>
                      <a: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Calibri" pitchFamily="34" charset="0"/>
                      </a:rPr>
                      <a:t>(129%</a:t>
                    </a:r>
                    <a:r>
                      <a:rPr lang="en-US" sz="1800" b="1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Calibri" pitchFamily="34" charset="0"/>
                      </a:rPr>
                      <a:t>)</a:t>
                    </a:r>
                    <a:endParaRPr lang="en-US" sz="18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FFFF00"/>
                    </a:solidFill>
                    <a:latin typeface="Arial Narrow" pitchFamily="34" charset="0"/>
                    <a:cs typeface="Calibri" pitchFamily="34" charset="0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Sheet1!$A$2:$A$6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xVal>
          <c:yVal>
            <c:numRef>
              <c:f>Sheet1!$E$2:$E$6</c:f>
              <c:numCache>
                <c:formatCode>General</c:formatCode>
                <c:ptCount val="5"/>
                <c:pt idx="0">
                  <c:v>-2950.1000000000004</c:v>
                </c:pt>
                <c:pt idx="1">
                  <c:v>-8561.4</c:v>
                </c:pt>
                <c:pt idx="2">
                  <c:v>-4614.3999999999996</c:v>
                </c:pt>
                <c:pt idx="3">
                  <c:v>-7334.7</c:v>
                </c:pt>
                <c:pt idx="4">
                  <c:v>-9065.9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258560"/>
        <c:axId val="122260480"/>
      </c:scatterChart>
      <c:valAx>
        <c:axId val="122258560"/>
        <c:scaling>
          <c:orientation val="minMax"/>
          <c:max val="2011"/>
          <c:min val="2007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2260480"/>
        <c:crosses val="autoZero"/>
        <c:crossBetween val="midCat"/>
        <c:majorUnit val="1"/>
        <c:minorUnit val="1"/>
      </c:valAx>
      <c:valAx>
        <c:axId val="122260480"/>
        <c:scaling>
          <c:orientation val="minMax"/>
          <c:max val="11000"/>
          <c:min val="-10000"/>
        </c:scaling>
        <c:delete val="0"/>
        <c:axPos val="l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  <a:alpha val="50000"/>
                </a:schemeClr>
              </a:solidFill>
            </a:ln>
            <a:effectLst>
              <a:outerShdw blurRad="50800" dist="50800" dir="5400000" algn="ctr" rotWithShape="0">
                <a:srgbClr val="000000"/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22258560"/>
        <c:crosses val="autoZero"/>
        <c:crossBetween val="midCat"/>
      </c:valAx>
      <c:spPr>
        <a:noFill/>
        <a:ln w="23233">
          <a:noFill/>
        </a:ln>
      </c:spPr>
    </c:plotArea>
    <c:legend>
      <c:legendPos val="b"/>
      <c:layout>
        <c:manualLayout>
          <c:xMode val="edge"/>
          <c:yMode val="edge"/>
          <c:x val="0"/>
          <c:y val="0.91098616376656627"/>
          <c:w val="0.70291896659399666"/>
          <c:h val="7.2552930883639538E-2"/>
        </c:manualLayout>
      </c:layout>
      <c:overlay val="0"/>
      <c:txPr>
        <a:bodyPr/>
        <a:lstStyle/>
        <a:p>
          <a:pPr>
            <a:defRPr sz="1600">
              <a:solidFill>
                <a:srgbClr val="FFFFFF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0.72304</cdr:x>
      <cdr:y>0.89599</cdr:y>
    </cdr:from>
    <cdr:to>
      <cdr:x>0.85745</cdr:x>
      <cdr:y>0.97832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77790" y="3456384"/>
          <a:ext cx="999706" cy="317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% к ВРП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0.10129</cdr:x>
      <cdr:y>0.0053</cdr:y>
    </cdr:from>
    <cdr:to>
      <cdr:x>0.20666</cdr:x>
      <cdr:y>0.10105</cdr:y>
    </cdr:to>
    <cdr:sp macro="" textlink="">
      <cdr:nvSpPr>
        <cdr:cNvPr id="4" name="Text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13991" y="20464"/>
          <a:ext cx="846707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pl-PL"/>
          </a:defPPr>
          <a:lvl1pPr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rgbClr val="FFFFFF"/>
              </a:solidFill>
              <a:latin typeface="Arial Narrow" pitchFamily="34" charset="0"/>
            </a:rPr>
            <a:t>USD  </a:t>
          </a:r>
          <a:r>
            <a:rPr lang="en-US" sz="1800" dirty="0">
              <a:solidFill>
                <a:srgbClr val="FFFFFF"/>
              </a:solidFill>
              <a:latin typeface="Arial Narrow" pitchFamily="34" charset="0"/>
            </a:rPr>
            <a:t>m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0E743D9-8931-4D87-9707-264A7EA64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082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F903F-57A0-4314-BE56-8C59645A8F14}" type="slidenum">
              <a:rPr lang="ru-RU" smtClean="0"/>
              <a:pPr/>
              <a:t>1</a:t>
            </a:fld>
            <a:endParaRPr lang="ru-RU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Физическая инфраструктура в целом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Quality of overall infrastructure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–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100</a:t>
            </a:r>
          </a:p>
          <a:p>
            <a:endParaRPr lang="ru-RU" sz="1200" b="1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Самое худшее: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Качество автодорог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Quality of roads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–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130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Преимущества: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Качество железных дорог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Quality of railroad infrastructure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–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29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Available airline seat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kms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/week, millions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–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13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Фиксированная телефонная связь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Fixed telephone lines/100 pop.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–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38</a:t>
            </a:r>
          </a:p>
          <a:p>
            <a:r>
              <a:rPr lang="ru-RU" sz="1200" b="0" i="1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Мобильная телефонная связь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Mobile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telephone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subscriptions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/100 pop.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–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7</a:t>
            </a:r>
            <a:endParaRPr lang="ru-RU" sz="1200" b="1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ru-RU" sz="1200" b="1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Человеческие ресурсы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Human development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–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69</a:t>
            </a:r>
          </a:p>
          <a:p>
            <a:endParaRPr lang="ru-RU" sz="1200" b="1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Финансовые рынки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Financial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market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infrastructure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–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113</a:t>
            </a:r>
          </a:p>
          <a:p>
            <a:endParaRPr lang="ru-RU" sz="1200" b="1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Эффективность администрации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Administrative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Infrastructure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–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117</a:t>
            </a:r>
            <a:endParaRPr lang="ru-RU" sz="1200" b="1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DB5D1-AF40-414C-BFE0-0978E4D7FA1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62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2BB763B-E0D3-465C-AA4C-692F3D990177}" type="slidenum">
              <a:rPr lang="ru-RU" smtClean="0"/>
              <a:pPr eaLnBrk="1" hangingPunct="1"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EF7F32AC-83BF-4908-808B-9D6320391D9C}" type="slidenum">
              <a:rPr lang="ru-RU" sz="1200"/>
              <a:pPr algn="r"/>
              <a:t>13</a:t>
            </a:fld>
            <a:endParaRPr 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366963 h 1492"/>
              <a:gd name="T2" fmla="*/ 0 w 3625"/>
              <a:gd name="T3" fmla="*/ 0 h 1492"/>
              <a:gd name="T4" fmla="*/ 271463 w 3625"/>
              <a:gd name="T5" fmla="*/ 4763 h 1492"/>
              <a:gd name="T6" fmla="*/ 563563 w 3625"/>
              <a:gd name="T7" fmla="*/ 14288 h 1492"/>
              <a:gd name="T8" fmla="*/ 792163 w 3625"/>
              <a:gd name="T9" fmla="*/ 33338 h 1492"/>
              <a:gd name="T10" fmla="*/ 1031875 w 3625"/>
              <a:gd name="T11" fmla="*/ 57150 h 1492"/>
              <a:gd name="T12" fmla="*/ 1284288 w 3625"/>
              <a:gd name="T13" fmla="*/ 85725 h 1492"/>
              <a:gd name="T14" fmla="*/ 1519238 w 3625"/>
              <a:gd name="T15" fmla="*/ 123825 h 1492"/>
              <a:gd name="T16" fmla="*/ 1776413 w 3625"/>
              <a:gd name="T17" fmla="*/ 166688 h 1492"/>
              <a:gd name="T18" fmla="*/ 2001838 w 3625"/>
              <a:gd name="T19" fmla="*/ 211138 h 1492"/>
              <a:gd name="T20" fmla="*/ 2287588 w 3625"/>
              <a:gd name="T21" fmla="*/ 277813 h 1492"/>
              <a:gd name="T22" fmla="*/ 2536825 w 3625"/>
              <a:gd name="T23" fmla="*/ 344488 h 1492"/>
              <a:gd name="T24" fmla="*/ 2798763 w 3625"/>
              <a:gd name="T25" fmla="*/ 427038 h 1492"/>
              <a:gd name="T26" fmla="*/ 2995613 w 3625"/>
              <a:gd name="T27" fmla="*/ 488950 h 1492"/>
              <a:gd name="T28" fmla="*/ 3309938 w 3625"/>
              <a:gd name="T29" fmla="*/ 609600 h 1492"/>
              <a:gd name="T30" fmla="*/ 3540125 w 3625"/>
              <a:gd name="T31" fmla="*/ 704850 h 1492"/>
              <a:gd name="T32" fmla="*/ 3898900 w 3625"/>
              <a:gd name="T33" fmla="*/ 868363 h 1492"/>
              <a:gd name="T34" fmla="*/ 4232275 w 3625"/>
              <a:gd name="T35" fmla="*/ 1050925 h 1492"/>
              <a:gd name="T36" fmla="*/ 4538663 w 3625"/>
              <a:gd name="T37" fmla="*/ 1247775 h 1492"/>
              <a:gd name="T38" fmla="*/ 4835525 w 3625"/>
              <a:gd name="T39" fmla="*/ 1460500 h 1492"/>
              <a:gd name="T40" fmla="*/ 5068888 w 3625"/>
              <a:gd name="T41" fmla="*/ 1647825 h 1492"/>
              <a:gd name="T42" fmla="*/ 5289550 w 3625"/>
              <a:gd name="T43" fmla="*/ 1854200 h 1492"/>
              <a:gd name="T44" fmla="*/ 5461000 w 3625"/>
              <a:gd name="T45" fmla="*/ 2032000 h 1492"/>
              <a:gd name="T46" fmla="*/ 5594350 w 3625"/>
              <a:gd name="T47" fmla="*/ 2190750 h 1492"/>
              <a:gd name="T48" fmla="*/ 5753100 w 3625"/>
              <a:gd name="T49" fmla="*/ 2366963 h 1492"/>
              <a:gd name="T50" fmla="*/ 5727700 w 3625"/>
              <a:gd name="T51" fmla="*/ 2366963 h 1492"/>
              <a:gd name="T52" fmla="*/ 0 w 3625"/>
              <a:gd name="T53" fmla="*/ 2366963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4314825 w 5143"/>
              <a:gd name="T1" fmla="*/ 642938 h 1902"/>
              <a:gd name="T2" fmla="*/ 3914775 w 5143"/>
              <a:gd name="T3" fmla="*/ 528638 h 1902"/>
              <a:gd name="T4" fmla="*/ 3495675 w 5143"/>
              <a:gd name="T5" fmla="*/ 414338 h 1902"/>
              <a:gd name="T6" fmla="*/ 3062288 w 5143"/>
              <a:gd name="T7" fmla="*/ 314325 h 1902"/>
              <a:gd name="T8" fmla="*/ 2690813 w 5143"/>
              <a:gd name="T9" fmla="*/ 242888 h 1902"/>
              <a:gd name="T10" fmla="*/ 2276475 w 5143"/>
              <a:gd name="T11" fmla="*/ 176213 h 1902"/>
              <a:gd name="T12" fmla="*/ 1885950 w 5143"/>
              <a:gd name="T13" fmla="*/ 119063 h 1902"/>
              <a:gd name="T14" fmla="*/ 1519238 w 5143"/>
              <a:gd name="T15" fmla="*/ 76200 h 1902"/>
              <a:gd name="T16" fmla="*/ 1185863 w 5143"/>
              <a:gd name="T17" fmla="*/ 47625 h 1902"/>
              <a:gd name="T18" fmla="*/ 795338 w 5143"/>
              <a:gd name="T19" fmla="*/ 23813 h 1902"/>
              <a:gd name="T20" fmla="*/ 390525 w 5143"/>
              <a:gd name="T21" fmla="*/ 4763 h 1902"/>
              <a:gd name="T22" fmla="*/ 0 w 5143"/>
              <a:gd name="T23" fmla="*/ 0 h 1902"/>
              <a:gd name="T24" fmla="*/ 0 w 5143"/>
              <a:gd name="T25" fmla="*/ 436563 h 1902"/>
              <a:gd name="T26" fmla="*/ 0 w 5143"/>
              <a:gd name="T27" fmla="*/ 547688 h 1902"/>
              <a:gd name="T28" fmla="*/ 0 w 5143"/>
              <a:gd name="T29" fmla="*/ 436563 h 1902"/>
              <a:gd name="T30" fmla="*/ 0 w 5143"/>
              <a:gd name="T31" fmla="*/ 542925 h 1902"/>
              <a:gd name="T32" fmla="*/ 538163 w 5143"/>
              <a:gd name="T33" fmla="*/ 557213 h 1902"/>
              <a:gd name="T34" fmla="*/ 962025 w 5143"/>
              <a:gd name="T35" fmla="*/ 590550 h 1902"/>
              <a:gd name="T36" fmla="*/ 1352550 w 5143"/>
              <a:gd name="T37" fmla="*/ 633413 h 1902"/>
              <a:gd name="T38" fmla="*/ 1695450 w 5143"/>
              <a:gd name="T39" fmla="*/ 690563 h 1902"/>
              <a:gd name="T40" fmla="*/ 2024063 w 5143"/>
              <a:gd name="T41" fmla="*/ 752475 h 1902"/>
              <a:gd name="T42" fmla="*/ 2452688 w 5143"/>
              <a:gd name="T43" fmla="*/ 857250 h 1902"/>
              <a:gd name="T44" fmla="*/ 2795588 w 5143"/>
              <a:gd name="T45" fmla="*/ 957263 h 1902"/>
              <a:gd name="T46" fmla="*/ 3128963 w 5143"/>
              <a:gd name="T47" fmla="*/ 1076325 h 1902"/>
              <a:gd name="T48" fmla="*/ 3438525 w 5143"/>
              <a:gd name="T49" fmla="*/ 1185863 h 1902"/>
              <a:gd name="T50" fmla="*/ 3805238 w 5143"/>
              <a:gd name="T51" fmla="*/ 1352550 h 1902"/>
              <a:gd name="T52" fmla="*/ 4148138 w 5143"/>
              <a:gd name="T53" fmla="*/ 1524000 h 1902"/>
              <a:gd name="T54" fmla="*/ 4495800 w 5143"/>
              <a:gd name="T55" fmla="*/ 1738313 h 1902"/>
              <a:gd name="T56" fmla="*/ 4781550 w 5143"/>
              <a:gd name="T57" fmla="*/ 1924050 h 1902"/>
              <a:gd name="T58" fmla="*/ 5057775 w 5143"/>
              <a:gd name="T59" fmla="*/ 2138363 h 1902"/>
              <a:gd name="T60" fmla="*/ 5319713 w 5143"/>
              <a:gd name="T61" fmla="*/ 2376488 h 1902"/>
              <a:gd name="T62" fmla="*/ 5524500 w 5143"/>
              <a:gd name="T63" fmla="*/ 2586038 h 1902"/>
              <a:gd name="T64" fmla="*/ 5734050 w 5143"/>
              <a:gd name="T65" fmla="*/ 2833688 h 1902"/>
              <a:gd name="T66" fmla="*/ 5872163 w 5143"/>
              <a:gd name="T67" fmla="*/ 3017838 h 1902"/>
              <a:gd name="T68" fmla="*/ 8162925 w 5143"/>
              <a:gd name="T69" fmla="*/ 3017838 h 1902"/>
              <a:gd name="T70" fmla="*/ 8058150 w 5143"/>
              <a:gd name="T71" fmla="*/ 2900363 h 1902"/>
              <a:gd name="T72" fmla="*/ 7886700 w 5143"/>
              <a:gd name="T73" fmla="*/ 2709863 h 1902"/>
              <a:gd name="T74" fmla="*/ 7615238 w 5143"/>
              <a:gd name="T75" fmla="*/ 2443163 h 1902"/>
              <a:gd name="T76" fmla="*/ 7329488 w 5143"/>
              <a:gd name="T77" fmla="*/ 2195513 h 1902"/>
              <a:gd name="T78" fmla="*/ 7000875 w 5143"/>
              <a:gd name="T79" fmla="*/ 1938338 h 1902"/>
              <a:gd name="T80" fmla="*/ 6643688 w 5143"/>
              <a:gd name="T81" fmla="*/ 1700213 h 1902"/>
              <a:gd name="T82" fmla="*/ 6286500 w 5143"/>
              <a:gd name="T83" fmla="*/ 1490663 h 1902"/>
              <a:gd name="T84" fmla="*/ 5886450 w 5143"/>
              <a:gd name="T85" fmla="*/ 1271588 h 1902"/>
              <a:gd name="T86" fmla="*/ 5543550 w 5143"/>
              <a:gd name="T87" fmla="*/ 1114425 h 1902"/>
              <a:gd name="T88" fmla="*/ 5129213 w 5143"/>
              <a:gd name="T89" fmla="*/ 933450 h 1902"/>
              <a:gd name="T90" fmla="*/ 4705350 w 5143"/>
              <a:gd name="T91" fmla="*/ 776288 h 1902"/>
              <a:gd name="T92" fmla="*/ 4314825 w 5143"/>
              <a:gd name="T93" fmla="*/ 642938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538163 h 2325"/>
              <a:gd name="T4" fmla="*/ 885825 w 5760"/>
              <a:gd name="T5" fmla="*/ 566738 h 2325"/>
              <a:gd name="T6" fmla="*/ 1281113 w 5760"/>
              <a:gd name="T7" fmla="*/ 595313 h 2325"/>
              <a:gd name="T8" fmla="*/ 1676400 w 5760"/>
              <a:gd name="T9" fmla="*/ 633413 h 2325"/>
              <a:gd name="T10" fmla="*/ 2019300 w 5760"/>
              <a:gd name="T11" fmla="*/ 676275 h 2325"/>
              <a:gd name="T12" fmla="*/ 2443163 w 5760"/>
              <a:gd name="T13" fmla="*/ 738188 h 2325"/>
              <a:gd name="T14" fmla="*/ 2843213 w 5760"/>
              <a:gd name="T15" fmla="*/ 809625 h 2325"/>
              <a:gd name="T16" fmla="*/ 3295650 w 5760"/>
              <a:gd name="T17" fmla="*/ 904875 h 2325"/>
              <a:gd name="T18" fmla="*/ 3705225 w 5760"/>
              <a:gd name="T19" fmla="*/ 1000125 h 2325"/>
              <a:gd name="T20" fmla="*/ 4038600 w 5760"/>
              <a:gd name="T21" fmla="*/ 1090613 h 2325"/>
              <a:gd name="T22" fmla="*/ 4405313 w 5760"/>
              <a:gd name="T23" fmla="*/ 1204913 h 2325"/>
              <a:gd name="T24" fmla="*/ 4767263 w 5760"/>
              <a:gd name="T25" fmla="*/ 1328738 h 2325"/>
              <a:gd name="T26" fmla="*/ 5129213 w 5760"/>
              <a:gd name="T27" fmla="*/ 1466850 h 2325"/>
              <a:gd name="T28" fmla="*/ 5457825 w 5760"/>
              <a:gd name="T29" fmla="*/ 1595438 h 2325"/>
              <a:gd name="T30" fmla="*/ 5815013 w 5760"/>
              <a:gd name="T31" fmla="*/ 1762125 h 2325"/>
              <a:gd name="T32" fmla="*/ 6196013 w 5760"/>
              <a:gd name="T33" fmla="*/ 1957388 h 2325"/>
              <a:gd name="T34" fmla="*/ 6586538 w 5760"/>
              <a:gd name="T35" fmla="*/ 2181225 h 2325"/>
              <a:gd name="T36" fmla="*/ 6910388 w 5760"/>
              <a:gd name="T37" fmla="*/ 2390775 h 2325"/>
              <a:gd name="T38" fmla="*/ 7129463 w 5760"/>
              <a:gd name="T39" fmla="*/ 2543175 h 2325"/>
              <a:gd name="T40" fmla="*/ 7410450 w 5760"/>
              <a:gd name="T41" fmla="*/ 2762250 h 2325"/>
              <a:gd name="T42" fmla="*/ 7658100 w 5760"/>
              <a:gd name="T43" fmla="*/ 2976563 h 2325"/>
              <a:gd name="T44" fmla="*/ 7886700 w 5760"/>
              <a:gd name="T45" fmla="*/ 3200400 h 2325"/>
              <a:gd name="T46" fmla="*/ 8096250 w 5760"/>
              <a:gd name="T47" fmla="*/ 3419475 h 2325"/>
              <a:gd name="T48" fmla="*/ 8315325 w 5760"/>
              <a:gd name="T49" fmla="*/ 3689350 h 2325"/>
              <a:gd name="T50" fmla="*/ 9142413 w 5760"/>
              <a:gd name="T51" fmla="*/ 3689350 h 2325"/>
              <a:gd name="T52" fmla="*/ 9142413 w 5760"/>
              <a:gd name="T53" fmla="*/ 1976438 h 2325"/>
              <a:gd name="T54" fmla="*/ 8858250 w 5760"/>
              <a:gd name="T55" fmla="*/ 1776413 h 2325"/>
              <a:gd name="T56" fmla="*/ 8572500 w 5760"/>
              <a:gd name="T57" fmla="*/ 1619250 h 2325"/>
              <a:gd name="T58" fmla="*/ 8262938 w 5760"/>
              <a:gd name="T59" fmla="*/ 1457325 h 2325"/>
              <a:gd name="T60" fmla="*/ 7986713 w 5760"/>
              <a:gd name="T61" fmla="*/ 1328738 h 2325"/>
              <a:gd name="T62" fmla="*/ 7724775 w 5760"/>
              <a:gd name="T63" fmla="*/ 1223963 h 2325"/>
              <a:gd name="T64" fmla="*/ 7477125 w 5760"/>
              <a:gd name="T65" fmla="*/ 1128713 h 2325"/>
              <a:gd name="T66" fmla="*/ 7215188 w 5760"/>
              <a:gd name="T67" fmla="*/ 1033463 h 2325"/>
              <a:gd name="T68" fmla="*/ 6962775 w 5760"/>
              <a:gd name="T69" fmla="*/ 952500 h 2325"/>
              <a:gd name="T70" fmla="*/ 6743700 w 5760"/>
              <a:gd name="T71" fmla="*/ 876300 h 2325"/>
              <a:gd name="T72" fmla="*/ 6338888 w 5760"/>
              <a:gd name="T73" fmla="*/ 766763 h 2325"/>
              <a:gd name="T74" fmla="*/ 5995988 w 5760"/>
              <a:gd name="T75" fmla="*/ 671513 h 2325"/>
              <a:gd name="T76" fmla="*/ 5657850 w 5760"/>
              <a:gd name="T77" fmla="*/ 595313 h 2325"/>
              <a:gd name="T78" fmla="*/ 5210175 w 5760"/>
              <a:gd name="T79" fmla="*/ 495300 h 2325"/>
              <a:gd name="T80" fmla="*/ 4767263 w 5760"/>
              <a:gd name="T81" fmla="*/ 414338 h 2325"/>
              <a:gd name="T82" fmla="*/ 4338638 w 5760"/>
              <a:gd name="T83" fmla="*/ 338138 h 2325"/>
              <a:gd name="T84" fmla="*/ 3890963 w 5760"/>
              <a:gd name="T85" fmla="*/ 271463 h 2325"/>
              <a:gd name="T86" fmla="*/ 3509963 w 5760"/>
              <a:gd name="T87" fmla="*/ 219075 h 2325"/>
              <a:gd name="T88" fmla="*/ 3133725 w 5760"/>
              <a:gd name="T89" fmla="*/ 171450 h 2325"/>
              <a:gd name="T90" fmla="*/ 2643188 w 5760"/>
              <a:gd name="T91" fmla="*/ 128588 h 2325"/>
              <a:gd name="T92" fmla="*/ 2281238 w 5760"/>
              <a:gd name="T93" fmla="*/ 95250 h 2325"/>
              <a:gd name="T94" fmla="*/ 1785938 w 5760"/>
              <a:gd name="T95" fmla="*/ 57150 h 2325"/>
              <a:gd name="T96" fmla="*/ 1314450 w 5760"/>
              <a:gd name="T97" fmla="*/ 33338 h 2325"/>
              <a:gd name="T98" fmla="*/ 885825 w 5760"/>
              <a:gd name="T99" fmla="*/ 19050 h 2325"/>
              <a:gd name="T100" fmla="*/ 447675 w 5760"/>
              <a:gd name="T101" fmla="*/ 476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557213 h 1573"/>
              <a:gd name="T4" fmla="*/ 447675 w 5760"/>
              <a:gd name="T5" fmla="*/ 566738 h 1573"/>
              <a:gd name="T6" fmla="*/ 995363 w 5760"/>
              <a:gd name="T7" fmla="*/ 576263 h 1573"/>
              <a:gd name="T8" fmla="*/ 1524000 w 5760"/>
              <a:gd name="T9" fmla="*/ 595313 h 1573"/>
              <a:gd name="T10" fmla="*/ 1933575 w 5760"/>
              <a:gd name="T11" fmla="*/ 623888 h 1573"/>
              <a:gd name="T12" fmla="*/ 2333625 w 5760"/>
              <a:gd name="T13" fmla="*/ 652463 h 1573"/>
              <a:gd name="T14" fmla="*/ 2771775 w 5760"/>
              <a:gd name="T15" fmla="*/ 690563 h 1573"/>
              <a:gd name="T16" fmla="*/ 3209925 w 5760"/>
              <a:gd name="T17" fmla="*/ 733425 h 1573"/>
              <a:gd name="T18" fmla="*/ 3714750 w 5760"/>
              <a:gd name="T19" fmla="*/ 800100 h 1573"/>
              <a:gd name="T20" fmla="*/ 4229100 w 5760"/>
              <a:gd name="T21" fmla="*/ 871538 h 1573"/>
              <a:gd name="T22" fmla="*/ 4686300 w 5760"/>
              <a:gd name="T23" fmla="*/ 947738 h 1573"/>
              <a:gd name="T24" fmla="*/ 5119688 w 5760"/>
              <a:gd name="T25" fmla="*/ 1028700 h 1573"/>
              <a:gd name="T26" fmla="*/ 5576888 w 5760"/>
              <a:gd name="T27" fmla="*/ 1123950 h 1573"/>
              <a:gd name="T28" fmla="*/ 5862638 w 5760"/>
              <a:gd name="T29" fmla="*/ 1190625 h 1573"/>
              <a:gd name="T30" fmla="*/ 6248400 w 5760"/>
              <a:gd name="T31" fmla="*/ 1285875 h 1573"/>
              <a:gd name="T32" fmla="*/ 6500813 w 5760"/>
              <a:gd name="T33" fmla="*/ 1357313 h 1573"/>
              <a:gd name="T34" fmla="*/ 6796088 w 5760"/>
              <a:gd name="T35" fmla="*/ 1443038 h 1573"/>
              <a:gd name="T36" fmla="*/ 7148513 w 5760"/>
              <a:gd name="T37" fmla="*/ 1557338 h 1573"/>
              <a:gd name="T38" fmla="*/ 7467600 w 5760"/>
              <a:gd name="T39" fmla="*/ 1671638 h 1573"/>
              <a:gd name="T40" fmla="*/ 7796213 w 5760"/>
              <a:gd name="T41" fmla="*/ 1795463 h 1573"/>
              <a:gd name="T42" fmla="*/ 8053388 w 5760"/>
              <a:gd name="T43" fmla="*/ 1900238 h 1573"/>
              <a:gd name="T44" fmla="*/ 8343900 w 5760"/>
              <a:gd name="T45" fmla="*/ 2033588 h 1573"/>
              <a:gd name="T46" fmla="*/ 8691563 w 5760"/>
              <a:gd name="T47" fmla="*/ 2224088 h 1573"/>
              <a:gd name="T48" fmla="*/ 8934450 w 5760"/>
              <a:gd name="T49" fmla="*/ 2352675 h 1573"/>
              <a:gd name="T50" fmla="*/ 9142413 w 5760"/>
              <a:gd name="T51" fmla="*/ 2495550 h 1573"/>
              <a:gd name="T52" fmla="*/ 9142413 w 5760"/>
              <a:gd name="T53" fmla="*/ 1004888 h 1573"/>
              <a:gd name="T54" fmla="*/ 8720138 w 5760"/>
              <a:gd name="T55" fmla="*/ 904875 h 1573"/>
              <a:gd name="T56" fmla="*/ 8277225 w 5760"/>
              <a:gd name="T57" fmla="*/ 795338 h 1573"/>
              <a:gd name="T58" fmla="*/ 7858125 w 5760"/>
              <a:gd name="T59" fmla="*/ 704850 h 1573"/>
              <a:gd name="T60" fmla="*/ 7462838 w 5760"/>
              <a:gd name="T61" fmla="*/ 628650 h 1573"/>
              <a:gd name="T62" fmla="*/ 7024688 w 5760"/>
              <a:gd name="T63" fmla="*/ 552450 h 1573"/>
              <a:gd name="T64" fmla="*/ 6524625 w 5760"/>
              <a:gd name="T65" fmla="*/ 466725 h 1573"/>
              <a:gd name="T66" fmla="*/ 6053138 w 5760"/>
              <a:gd name="T67" fmla="*/ 400050 h 1573"/>
              <a:gd name="T68" fmla="*/ 5634038 w 5760"/>
              <a:gd name="T69" fmla="*/ 338138 h 1573"/>
              <a:gd name="T70" fmla="*/ 5176838 w 5760"/>
              <a:gd name="T71" fmla="*/ 290513 h 1573"/>
              <a:gd name="T72" fmla="*/ 4786313 w 5760"/>
              <a:gd name="T73" fmla="*/ 242888 h 1573"/>
              <a:gd name="T74" fmla="*/ 4376738 w 5760"/>
              <a:gd name="T75" fmla="*/ 204788 h 1573"/>
              <a:gd name="T76" fmla="*/ 4000500 w 5760"/>
              <a:gd name="T77" fmla="*/ 166688 h 1573"/>
              <a:gd name="T78" fmla="*/ 3652838 w 5760"/>
              <a:gd name="T79" fmla="*/ 138113 h 1573"/>
              <a:gd name="T80" fmla="*/ 3195638 w 5760"/>
              <a:gd name="T81" fmla="*/ 104775 h 1573"/>
              <a:gd name="T82" fmla="*/ 2747963 w 5760"/>
              <a:gd name="T83" fmla="*/ 76200 h 1573"/>
              <a:gd name="T84" fmla="*/ 2419350 w 5760"/>
              <a:gd name="T85" fmla="*/ 61913 h 1573"/>
              <a:gd name="T86" fmla="*/ 2000250 w 5760"/>
              <a:gd name="T87" fmla="*/ 42863 h 1573"/>
              <a:gd name="T88" fmla="*/ 1533525 w 5760"/>
              <a:gd name="T89" fmla="*/ 23813 h 1573"/>
              <a:gd name="T90" fmla="*/ 1133475 w 5760"/>
              <a:gd name="T91" fmla="*/ 19050 h 1573"/>
              <a:gd name="T92" fmla="*/ 809625 w 5760"/>
              <a:gd name="T93" fmla="*/ 9525 h 1573"/>
              <a:gd name="T94" fmla="*/ 385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538163 h 970"/>
              <a:gd name="T4" fmla="*/ 504825 w 5760"/>
              <a:gd name="T5" fmla="*/ 542925 h 970"/>
              <a:gd name="T6" fmla="*/ 938213 w 5760"/>
              <a:gd name="T7" fmla="*/ 552450 h 970"/>
              <a:gd name="T8" fmla="*/ 1343025 w 5760"/>
              <a:gd name="T9" fmla="*/ 561975 h 970"/>
              <a:gd name="T10" fmla="*/ 1704975 w 5760"/>
              <a:gd name="T11" fmla="*/ 571500 h 970"/>
              <a:gd name="T12" fmla="*/ 2085975 w 5760"/>
              <a:gd name="T13" fmla="*/ 581025 h 970"/>
              <a:gd name="T14" fmla="*/ 2538413 w 5760"/>
              <a:gd name="T15" fmla="*/ 604838 h 970"/>
              <a:gd name="T16" fmla="*/ 3033713 w 5760"/>
              <a:gd name="T17" fmla="*/ 633413 h 970"/>
              <a:gd name="T18" fmla="*/ 3557588 w 5760"/>
              <a:gd name="T19" fmla="*/ 666750 h 970"/>
              <a:gd name="T20" fmla="*/ 4157663 w 5760"/>
              <a:gd name="T21" fmla="*/ 719138 h 970"/>
              <a:gd name="T22" fmla="*/ 4586288 w 5760"/>
              <a:gd name="T23" fmla="*/ 757238 h 970"/>
              <a:gd name="T24" fmla="*/ 5043488 w 5760"/>
              <a:gd name="T25" fmla="*/ 804863 h 970"/>
              <a:gd name="T26" fmla="*/ 5553075 w 5760"/>
              <a:gd name="T27" fmla="*/ 862013 h 970"/>
              <a:gd name="T28" fmla="*/ 6053138 w 5760"/>
              <a:gd name="T29" fmla="*/ 928688 h 970"/>
              <a:gd name="T30" fmla="*/ 6419850 w 5760"/>
              <a:gd name="T31" fmla="*/ 981075 h 970"/>
              <a:gd name="T32" fmla="*/ 6929438 w 5760"/>
              <a:gd name="T33" fmla="*/ 1062038 h 970"/>
              <a:gd name="T34" fmla="*/ 7434263 w 5760"/>
              <a:gd name="T35" fmla="*/ 1152525 h 970"/>
              <a:gd name="T36" fmla="*/ 7905750 w 5760"/>
              <a:gd name="T37" fmla="*/ 1247775 h 970"/>
              <a:gd name="T38" fmla="*/ 8362950 w 5760"/>
              <a:gd name="T39" fmla="*/ 1343025 h 970"/>
              <a:gd name="T40" fmla="*/ 8963025 w 5760"/>
              <a:gd name="T41" fmla="*/ 1495425 h 970"/>
              <a:gd name="T42" fmla="*/ 9142413 w 5760"/>
              <a:gd name="T43" fmla="*/ 1538288 h 970"/>
              <a:gd name="T44" fmla="*/ 9142413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195388 h 1060"/>
              <a:gd name="T2" fmla="*/ 0 w 5760"/>
              <a:gd name="T3" fmla="*/ 1681163 h 1060"/>
              <a:gd name="T4" fmla="*/ 9142413 w 5760"/>
              <a:gd name="T5" fmla="*/ 1681163 h 1060"/>
              <a:gd name="T6" fmla="*/ 9142413 w 5760"/>
              <a:gd name="T7" fmla="*/ 0 h 1060"/>
              <a:gd name="T8" fmla="*/ 8620125 w 5760"/>
              <a:gd name="T9" fmla="*/ 0 h 1060"/>
              <a:gd name="T10" fmla="*/ 8410575 w 5760"/>
              <a:gd name="T11" fmla="*/ 133350 h 1060"/>
              <a:gd name="T12" fmla="*/ 8153400 w 5760"/>
              <a:gd name="T13" fmla="*/ 252413 h 1060"/>
              <a:gd name="T14" fmla="*/ 7886700 w 5760"/>
              <a:gd name="T15" fmla="*/ 352425 h 1060"/>
              <a:gd name="T16" fmla="*/ 7639050 w 5760"/>
              <a:gd name="T17" fmla="*/ 423863 h 1060"/>
              <a:gd name="T18" fmla="*/ 7343775 w 5760"/>
              <a:gd name="T19" fmla="*/ 514350 h 1060"/>
              <a:gd name="T20" fmla="*/ 7048500 w 5760"/>
              <a:gd name="T21" fmla="*/ 581025 h 1060"/>
              <a:gd name="T22" fmla="*/ 6715125 w 5760"/>
              <a:gd name="T23" fmla="*/ 657225 h 1060"/>
              <a:gd name="T24" fmla="*/ 6253163 w 5760"/>
              <a:gd name="T25" fmla="*/ 742950 h 1060"/>
              <a:gd name="T26" fmla="*/ 5891213 w 5760"/>
              <a:gd name="T27" fmla="*/ 800100 h 1060"/>
              <a:gd name="T28" fmla="*/ 5462588 w 5760"/>
              <a:gd name="T29" fmla="*/ 862013 h 1060"/>
              <a:gd name="T30" fmla="*/ 5062538 w 5760"/>
              <a:gd name="T31" fmla="*/ 919163 h 1060"/>
              <a:gd name="T32" fmla="*/ 4643438 w 5760"/>
              <a:gd name="T33" fmla="*/ 962026 h 1060"/>
              <a:gd name="T34" fmla="*/ 4252913 w 5760"/>
              <a:gd name="T35" fmla="*/ 1004888 h 1060"/>
              <a:gd name="T36" fmla="*/ 3838575 w 5760"/>
              <a:gd name="T37" fmla="*/ 1038226 h 1060"/>
              <a:gd name="T38" fmla="*/ 3400425 w 5760"/>
              <a:gd name="T39" fmla="*/ 1071563 h 1060"/>
              <a:gd name="T40" fmla="*/ 3009900 w 5760"/>
              <a:gd name="T41" fmla="*/ 1100138 h 1060"/>
              <a:gd name="T42" fmla="*/ 2614613 w 5760"/>
              <a:gd name="T43" fmla="*/ 1123951 h 1060"/>
              <a:gd name="T44" fmla="*/ 2228850 w 5760"/>
              <a:gd name="T45" fmla="*/ 1143001 h 1060"/>
              <a:gd name="T46" fmla="*/ 1857375 w 5760"/>
              <a:gd name="T47" fmla="*/ 1162051 h 1060"/>
              <a:gd name="T48" fmla="*/ 1438275 w 5760"/>
              <a:gd name="T49" fmla="*/ 1171576 h 1060"/>
              <a:gd name="T50" fmla="*/ 847725 w 5760"/>
              <a:gd name="T51" fmla="*/ 1185863 h 1060"/>
              <a:gd name="T52" fmla="*/ 319088 w 5760"/>
              <a:gd name="T53" fmla="*/ 1195388 h 1060"/>
              <a:gd name="T54" fmla="*/ 0 w 5760"/>
              <a:gd name="T55" fmla="*/ 119538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581025 h 673"/>
              <a:gd name="T2" fmla="*/ 0 w 5284"/>
              <a:gd name="T3" fmla="*/ 1066800 h 673"/>
              <a:gd name="T4" fmla="*/ 481013 w 5284"/>
              <a:gd name="T5" fmla="*/ 1066800 h 673"/>
              <a:gd name="T6" fmla="*/ 1147763 w 5284"/>
              <a:gd name="T7" fmla="*/ 1052513 h 673"/>
              <a:gd name="T8" fmla="*/ 1619250 w 5284"/>
              <a:gd name="T9" fmla="*/ 1038225 h 673"/>
              <a:gd name="T10" fmla="*/ 2066925 w 5284"/>
              <a:gd name="T11" fmla="*/ 1019175 h 673"/>
              <a:gd name="T12" fmla="*/ 2466975 w 5284"/>
              <a:gd name="T13" fmla="*/ 1000125 h 673"/>
              <a:gd name="T14" fmla="*/ 2824163 w 5284"/>
              <a:gd name="T15" fmla="*/ 976313 h 673"/>
              <a:gd name="T16" fmla="*/ 3114675 w 5284"/>
              <a:gd name="T17" fmla="*/ 962025 h 673"/>
              <a:gd name="T18" fmla="*/ 3481388 w 5284"/>
              <a:gd name="T19" fmla="*/ 933450 h 673"/>
              <a:gd name="T20" fmla="*/ 3886200 w 5284"/>
              <a:gd name="T21" fmla="*/ 904875 h 673"/>
              <a:gd name="T22" fmla="*/ 4286250 w 5284"/>
              <a:gd name="T23" fmla="*/ 866775 h 673"/>
              <a:gd name="T24" fmla="*/ 4610100 w 5284"/>
              <a:gd name="T25" fmla="*/ 838200 h 673"/>
              <a:gd name="T26" fmla="*/ 4981575 w 5284"/>
              <a:gd name="T27" fmla="*/ 790575 h 673"/>
              <a:gd name="T28" fmla="*/ 5276850 w 5284"/>
              <a:gd name="T29" fmla="*/ 752475 h 673"/>
              <a:gd name="T30" fmla="*/ 5610225 w 5284"/>
              <a:gd name="T31" fmla="*/ 709613 h 673"/>
              <a:gd name="T32" fmla="*/ 5929313 w 5284"/>
              <a:gd name="T33" fmla="*/ 666750 h 673"/>
              <a:gd name="T34" fmla="*/ 6243638 w 5284"/>
              <a:gd name="T35" fmla="*/ 609600 h 673"/>
              <a:gd name="T36" fmla="*/ 6534150 w 5284"/>
              <a:gd name="T37" fmla="*/ 557213 h 673"/>
              <a:gd name="T38" fmla="*/ 6772275 w 5284"/>
              <a:gd name="T39" fmla="*/ 504825 h 673"/>
              <a:gd name="T40" fmla="*/ 7058025 w 5284"/>
              <a:gd name="T41" fmla="*/ 442913 h 673"/>
              <a:gd name="T42" fmla="*/ 7334250 w 5284"/>
              <a:gd name="T43" fmla="*/ 376238 h 673"/>
              <a:gd name="T44" fmla="*/ 7586663 w 5284"/>
              <a:gd name="T45" fmla="*/ 304800 h 673"/>
              <a:gd name="T46" fmla="*/ 7810500 w 5284"/>
              <a:gd name="T47" fmla="*/ 233363 h 673"/>
              <a:gd name="T48" fmla="*/ 8072438 w 5284"/>
              <a:gd name="T49" fmla="*/ 142875 h 673"/>
              <a:gd name="T50" fmla="*/ 8243888 w 5284"/>
              <a:gd name="T51" fmla="*/ 66675 h 673"/>
              <a:gd name="T52" fmla="*/ 8386763 w 5284"/>
              <a:gd name="T53" fmla="*/ 0 h 673"/>
              <a:gd name="T54" fmla="*/ 5081588 w 5284"/>
              <a:gd name="T55" fmla="*/ 0 h 673"/>
              <a:gd name="T56" fmla="*/ 4733925 w 5284"/>
              <a:gd name="T57" fmla="*/ 90488 h 673"/>
              <a:gd name="T58" fmla="*/ 4405313 w 5284"/>
              <a:gd name="T59" fmla="*/ 171450 h 673"/>
              <a:gd name="T60" fmla="*/ 4067175 w 5284"/>
              <a:gd name="T61" fmla="*/ 238125 h 673"/>
              <a:gd name="T62" fmla="*/ 3805238 w 5284"/>
              <a:gd name="T63" fmla="*/ 290513 h 673"/>
              <a:gd name="T64" fmla="*/ 3500438 w 5284"/>
              <a:gd name="T65" fmla="*/ 338138 h 673"/>
              <a:gd name="T66" fmla="*/ 3176588 w 5284"/>
              <a:gd name="T67" fmla="*/ 385763 h 673"/>
              <a:gd name="T68" fmla="*/ 2819400 w 5284"/>
              <a:gd name="T69" fmla="*/ 433388 h 673"/>
              <a:gd name="T70" fmla="*/ 2438400 w 5284"/>
              <a:gd name="T71" fmla="*/ 471488 h 673"/>
              <a:gd name="T72" fmla="*/ 2133600 w 5284"/>
              <a:gd name="T73" fmla="*/ 495300 h 673"/>
              <a:gd name="T74" fmla="*/ 1800225 w 5284"/>
              <a:gd name="T75" fmla="*/ 523875 h 673"/>
              <a:gd name="T76" fmla="*/ 1462088 w 5284"/>
              <a:gd name="T77" fmla="*/ 542925 h 673"/>
              <a:gd name="T78" fmla="*/ 1104900 w 5284"/>
              <a:gd name="T79" fmla="*/ 561975 h 673"/>
              <a:gd name="T80" fmla="*/ 795338 w 5284"/>
              <a:gd name="T81" fmla="*/ 571500 h 673"/>
              <a:gd name="T82" fmla="*/ 442913 w 5284"/>
              <a:gd name="T83" fmla="*/ 581025 h 673"/>
              <a:gd name="T84" fmla="*/ 157163 w 5284"/>
              <a:gd name="T85" fmla="*/ 585788 h 673"/>
              <a:gd name="T86" fmla="*/ 0 w 5284"/>
              <a:gd name="T87" fmla="*/ 581025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452438 h 286"/>
              <a:gd name="T4" fmla="*/ 304800 w 2884"/>
              <a:gd name="T5" fmla="*/ 452438 h 286"/>
              <a:gd name="T6" fmla="*/ 609600 w 2884"/>
              <a:gd name="T7" fmla="*/ 447676 h 286"/>
              <a:gd name="T8" fmla="*/ 919163 w 2884"/>
              <a:gd name="T9" fmla="*/ 438151 h 286"/>
              <a:gd name="T10" fmla="*/ 1252538 w 2884"/>
              <a:gd name="T11" fmla="*/ 423863 h 286"/>
              <a:gd name="T12" fmla="*/ 1585913 w 2884"/>
              <a:gd name="T13" fmla="*/ 409576 h 286"/>
              <a:gd name="T14" fmla="*/ 1843088 w 2884"/>
              <a:gd name="T15" fmla="*/ 390526 h 286"/>
              <a:gd name="T16" fmla="*/ 2066925 w 2884"/>
              <a:gd name="T17" fmla="*/ 371476 h 286"/>
              <a:gd name="T18" fmla="*/ 2314575 w 2884"/>
              <a:gd name="T19" fmla="*/ 352426 h 286"/>
              <a:gd name="T20" fmla="*/ 2643188 w 2884"/>
              <a:gd name="T21" fmla="*/ 319088 h 286"/>
              <a:gd name="T22" fmla="*/ 3162300 w 2884"/>
              <a:gd name="T23" fmla="*/ 252413 h 286"/>
              <a:gd name="T24" fmla="*/ 3652838 w 2884"/>
              <a:gd name="T25" fmla="*/ 185738 h 286"/>
              <a:gd name="T26" fmla="*/ 4133850 w 2884"/>
              <a:gd name="T27" fmla="*/ 95250 h 286"/>
              <a:gd name="T28" fmla="*/ 457676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5811FF-9238-4BB5-B021-0766D402F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0CF07-3656-49C2-8C91-AE58F5263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A0325-E357-45CC-8C23-E4FEF9F17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B002F-35C4-40D7-9270-6D4CE487C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72427-4034-4AFF-8C6B-1D542CF6C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D62A5-8045-49C0-85D0-133DEC02A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1C170-BD09-48E7-8DB9-B6DA53FB6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CE109-C8D6-42E8-84E9-318F5E16D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6228D-BB97-41FD-A8F5-364AA3037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0B9ED-7095-4871-B7D7-8F19ED8EE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79FCC-5080-45CA-AE19-38ED462B5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366963 h 1492"/>
              <a:gd name="T2" fmla="*/ 0 w 3625"/>
              <a:gd name="T3" fmla="*/ 0 h 1492"/>
              <a:gd name="T4" fmla="*/ 271463 w 3625"/>
              <a:gd name="T5" fmla="*/ 4763 h 1492"/>
              <a:gd name="T6" fmla="*/ 563563 w 3625"/>
              <a:gd name="T7" fmla="*/ 14288 h 1492"/>
              <a:gd name="T8" fmla="*/ 792163 w 3625"/>
              <a:gd name="T9" fmla="*/ 33338 h 1492"/>
              <a:gd name="T10" fmla="*/ 1031875 w 3625"/>
              <a:gd name="T11" fmla="*/ 57150 h 1492"/>
              <a:gd name="T12" fmla="*/ 1284288 w 3625"/>
              <a:gd name="T13" fmla="*/ 85725 h 1492"/>
              <a:gd name="T14" fmla="*/ 1519238 w 3625"/>
              <a:gd name="T15" fmla="*/ 123825 h 1492"/>
              <a:gd name="T16" fmla="*/ 1776413 w 3625"/>
              <a:gd name="T17" fmla="*/ 166688 h 1492"/>
              <a:gd name="T18" fmla="*/ 2001838 w 3625"/>
              <a:gd name="T19" fmla="*/ 211138 h 1492"/>
              <a:gd name="T20" fmla="*/ 2287588 w 3625"/>
              <a:gd name="T21" fmla="*/ 277813 h 1492"/>
              <a:gd name="T22" fmla="*/ 2536825 w 3625"/>
              <a:gd name="T23" fmla="*/ 344488 h 1492"/>
              <a:gd name="T24" fmla="*/ 2798763 w 3625"/>
              <a:gd name="T25" fmla="*/ 427038 h 1492"/>
              <a:gd name="T26" fmla="*/ 2995613 w 3625"/>
              <a:gd name="T27" fmla="*/ 488950 h 1492"/>
              <a:gd name="T28" fmla="*/ 3309938 w 3625"/>
              <a:gd name="T29" fmla="*/ 609600 h 1492"/>
              <a:gd name="T30" fmla="*/ 3540125 w 3625"/>
              <a:gd name="T31" fmla="*/ 704850 h 1492"/>
              <a:gd name="T32" fmla="*/ 3898900 w 3625"/>
              <a:gd name="T33" fmla="*/ 868363 h 1492"/>
              <a:gd name="T34" fmla="*/ 4232275 w 3625"/>
              <a:gd name="T35" fmla="*/ 1050925 h 1492"/>
              <a:gd name="T36" fmla="*/ 4538663 w 3625"/>
              <a:gd name="T37" fmla="*/ 1247775 h 1492"/>
              <a:gd name="T38" fmla="*/ 4835525 w 3625"/>
              <a:gd name="T39" fmla="*/ 1460500 h 1492"/>
              <a:gd name="T40" fmla="*/ 5068888 w 3625"/>
              <a:gd name="T41" fmla="*/ 1647825 h 1492"/>
              <a:gd name="T42" fmla="*/ 5289550 w 3625"/>
              <a:gd name="T43" fmla="*/ 1854200 h 1492"/>
              <a:gd name="T44" fmla="*/ 5461000 w 3625"/>
              <a:gd name="T45" fmla="*/ 2032000 h 1492"/>
              <a:gd name="T46" fmla="*/ 5594350 w 3625"/>
              <a:gd name="T47" fmla="*/ 2190750 h 1492"/>
              <a:gd name="T48" fmla="*/ 5753100 w 3625"/>
              <a:gd name="T49" fmla="*/ 2366963 h 1492"/>
              <a:gd name="T50" fmla="*/ 5727700 w 3625"/>
              <a:gd name="T51" fmla="*/ 2366963 h 1492"/>
              <a:gd name="T52" fmla="*/ 0 w 3625"/>
              <a:gd name="T53" fmla="*/ 2366963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4314825 w 5143"/>
              <a:gd name="T1" fmla="*/ 642938 h 1902"/>
              <a:gd name="T2" fmla="*/ 3914775 w 5143"/>
              <a:gd name="T3" fmla="*/ 528638 h 1902"/>
              <a:gd name="T4" fmla="*/ 3495675 w 5143"/>
              <a:gd name="T5" fmla="*/ 414338 h 1902"/>
              <a:gd name="T6" fmla="*/ 3062288 w 5143"/>
              <a:gd name="T7" fmla="*/ 314325 h 1902"/>
              <a:gd name="T8" fmla="*/ 2690813 w 5143"/>
              <a:gd name="T9" fmla="*/ 242888 h 1902"/>
              <a:gd name="T10" fmla="*/ 2276475 w 5143"/>
              <a:gd name="T11" fmla="*/ 176213 h 1902"/>
              <a:gd name="T12" fmla="*/ 1885950 w 5143"/>
              <a:gd name="T13" fmla="*/ 119063 h 1902"/>
              <a:gd name="T14" fmla="*/ 1519238 w 5143"/>
              <a:gd name="T15" fmla="*/ 76200 h 1902"/>
              <a:gd name="T16" fmla="*/ 1185863 w 5143"/>
              <a:gd name="T17" fmla="*/ 47625 h 1902"/>
              <a:gd name="T18" fmla="*/ 795338 w 5143"/>
              <a:gd name="T19" fmla="*/ 23813 h 1902"/>
              <a:gd name="T20" fmla="*/ 390525 w 5143"/>
              <a:gd name="T21" fmla="*/ 4763 h 1902"/>
              <a:gd name="T22" fmla="*/ 0 w 5143"/>
              <a:gd name="T23" fmla="*/ 0 h 1902"/>
              <a:gd name="T24" fmla="*/ 0 w 5143"/>
              <a:gd name="T25" fmla="*/ 436563 h 1902"/>
              <a:gd name="T26" fmla="*/ 0 w 5143"/>
              <a:gd name="T27" fmla="*/ 547688 h 1902"/>
              <a:gd name="T28" fmla="*/ 0 w 5143"/>
              <a:gd name="T29" fmla="*/ 436563 h 1902"/>
              <a:gd name="T30" fmla="*/ 0 w 5143"/>
              <a:gd name="T31" fmla="*/ 542925 h 1902"/>
              <a:gd name="T32" fmla="*/ 538163 w 5143"/>
              <a:gd name="T33" fmla="*/ 557213 h 1902"/>
              <a:gd name="T34" fmla="*/ 962025 w 5143"/>
              <a:gd name="T35" fmla="*/ 590550 h 1902"/>
              <a:gd name="T36" fmla="*/ 1352550 w 5143"/>
              <a:gd name="T37" fmla="*/ 633413 h 1902"/>
              <a:gd name="T38" fmla="*/ 1695450 w 5143"/>
              <a:gd name="T39" fmla="*/ 690563 h 1902"/>
              <a:gd name="T40" fmla="*/ 2024063 w 5143"/>
              <a:gd name="T41" fmla="*/ 752475 h 1902"/>
              <a:gd name="T42" fmla="*/ 2452688 w 5143"/>
              <a:gd name="T43" fmla="*/ 857250 h 1902"/>
              <a:gd name="T44" fmla="*/ 2795588 w 5143"/>
              <a:gd name="T45" fmla="*/ 957263 h 1902"/>
              <a:gd name="T46" fmla="*/ 3128963 w 5143"/>
              <a:gd name="T47" fmla="*/ 1076325 h 1902"/>
              <a:gd name="T48" fmla="*/ 3438525 w 5143"/>
              <a:gd name="T49" fmla="*/ 1185863 h 1902"/>
              <a:gd name="T50" fmla="*/ 3805238 w 5143"/>
              <a:gd name="T51" fmla="*/ 1352550 h 1902"/>
              <a:gd name="T52" fmla="*/ 4148138 w 5143"/>
              <a:gd name="T53" fmla="*/ 1524000 h 1902"/>
              <a:gd name="T54" fmla="*/ 4495800 w 5143"/>
              <a:gd name="T55" fmla="*/ 1738313 h 1902"/>
              <a:gd name="T56" fmla="*/ 4781550 w 5143"/>
              <a:gd name="T57" fmla="*/ 1924050 h 1902"/>
              <a:gd name="T58" fmla="*/ 5057775 w 5143"/>
              <a:gd name="T59" fmla="*/ 2138363 h 1902"/>
              <a:gd name="T60" fmla="*/ 5319713 w 5143"/>
              <a:gd name="T61" fmla="*/ 2376488 h 1902"/>
              <a:gd name="T62" fmla="*/ 5524500 w 5143"/>
              <a:gd name="T63" fmla="*/ 2586038 h 1902"/>
              <a:gd name="T64" fmla="*/ 5734050 w 5143"/>
              <a:gd name="T65" fmla="*/ 2833688 h 1902"/>
              <a:gd name="T66" fmla="*/ 5872163 w 5143"/>
              <a:gd name="T67" fmla="*/ 3017838 h 1902"/>
              <a:gd name="T68" fmla="*/ 8162925 w 5143"/>
              <a:gd name="T69" fmla="*/ 3017838 h 1902"/>
              <a:gd name="T70" fmla="*/ 8058150 w 5143"/>
              <a:gd name="T71" fmla="*/ 2900363 h 1902"/>
              <a:gd name="T72" fmla="*/ 7886700 w 5143"/>
              <a:gd name="T73" fmla="*/ 2709863 h 1902"/>
              <a:gd name="T74" fmla="*/ 7615238 w 5143"/>
              <a:gd name="T75" fmla="*/ 2443163 h 1902"/>
              <a:gd name="T76" fmla="*/ 7329488 w 5143"/>
              <a:gd name="T77" fmla="*/ 2195513 h 1902"/>
              <a:gd name="T78" fmla="*/ 7000875 w 5143"/>
              <a:gd name="T79" fmla="*/ 1938338 h 1902"/>
              <a:gd name="T80" fmla="*/ 6643688 w 5143"/>
              <a:gd name="T81" fmla="*/ 1700213 h 1902"/>
              <a:gd name="T82" fmla="*/ 6286500 w 5143"/>
              <a:gd name="T83" fmla="*/ 1490663 h 1902"/>
              <a:gd name="T84" fmla="*/ 5886450 w 5143"/>
              <a:gd name="T85" fmla="*/ 1271588 h 1902"/>
              <a:gd name="T86" fmla="*/ 5543550 w 5143"/>
              <a:gd name="T87" fmla="*/ 1114425 h 1902"/>
              <a:gd name="T88" fmla="*/ 5129213 w 5143"/>
              <a:gd name="T89" fmla="*/ 933450 h 1902"/>
              <a:gd name="T90" fmla="*/ 4705350 w 5143"/>
              <a:gd name="T91" fmla="*/ 776288 h 1902"/>
              <a:gd name="T92" fmla="*/ 4314825 w 5143"/>
              <a:gd name="T93" fmla="*/ 642938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538163 h 2325"/>
              <a:gd name="T4" fmla="*/ 885825 w 5760"/>
              <a:gd name="T5" fmla="*/ 566738 h 2325"/>
              <a:gd name="T6" fmla="*/ 1281113 w 5760"/>
              <a:gd name="T7" fmla="*/ 595313 h 2325"/>
              <a:gd name="T8" fmla="*/ 1676400 w 5760"/>
              <a:gd name="T9" fmla="*/ 633413 h 2325"/>
              <a:gd name="T10" fmla="*/ 2019300 w 5760"/>
              <a:gd name="T11" fmla="*/ 676275 h 2325"/>
              <a:gd name="T12" fmla="*/ 2443163 w 5760"/>
              <a:gd name="T13" fmla="*/ 738188 h 2325"/>
              <a:gd name="T14" fmla="*/ 2843213 w 5760"/>
              <a:gd name="T15" fmla="*/ 809625 h 2325"/>
              <a:gd name="T16" fmla="*/ 3295650 w 5760"/>
              <a:gd name="T17" fmla="*/ 904875 h 2325"/>
              <a:gd name="T18" fmla="*/ 3705225 w 5760"/>
              <a:gd name="T19" fmla="*/ 1000125 h 2325"/>
              <a:gd name="T20" fmla="*/ 4038600 w 5760"/>
              <a:gd name="T21" fmla="*/ 1090613 h 2325"/>
              <a:gd name="T22" fmla="*/ 4405313 w 5760"/>
              <a:gd name="T23" fmla="*/ 1204913 h 2325"/>
              <a:gd name="T24" fmla="*/ 4767263 w 5760"/>
              <a:gd name="T25" fmla="*/ 1328738 h 2325"/>
              <a:gd name="T26" fmla="*/ 5129213 w 5760"/>
              <a:gd name="T27" fmla="*/ 1466850 h 2325"/>
              <a:gd name="T28" fmla="*/ 5457825 w 5760"/>
              <a:gd name="T29" fmla="*/ 1595438 h 2325"/>
              <a:gd name="T30" fmla="*/ 5815013 w 5760"/>
              <a:gd name="T31" fmla="*/ 1762125 h 2325"/>
              <a:gd name="T32" fmla="*/ 6196013 w 5760"/>
              <a:gd name="T33" fmla="*/ 1957388 h 2325"/>
              <a:gd name="T34" fmla="*/ 6586538 w 5760"/>
              <a:gd name="T35" fmla="*/ 2181225 h 2325"/>
              <a:gd name="T36" fmla="*/ 6910388 w 5760"/>
              <a:gd name="T37" fmla="*/ 2390775 h 2325"/>
              <a:gd name="T38" fmla="*/ 7129463 w 5760"/>
              <a:gd name="T39" fmla="*/ 2543175 h 2325"/>
              <a:gd name="T40" fmla="*/ 7410450 w 5760"/>
              <a:gd name="T41" fmla="*/ 2762250 h 2325"/>
              <a:gd name="T42" fmla="*/ 7658100 w 5760"/>
              <a:gd name="T43" fmla="*/ 2976563 h 2325"/>
              <a:gd name="T44" fmla="*/ 7886700 w 5760"/>
              <a:gd name="T45" fmla="*/ 3200400 h 2325"/>
              <a:gd name="T46" fmla="*/ 8096250 w 5760"/>
              <a:gd name="T47" fmla="*/ 3419475 h 2325"/>
              <a:gd name="T48" fmla="*/ 8315325 w 5760"/>
              <a:gd name="T49" fmla="*/ 3689350 h 2325"/>
              <a:gd name="T50" fmla="*/ 9142413 w 5760"/>
              <a:gd name="T51" fmla="*/ 3689350 h 2325"/>
              <a:gd name="T52" fmla="*/ 9142413 w 5760"/>
              <a:gd name="T53" fmla="*/ 1976438 h 2325"/>
              <a:gd name="T54" fmla="*/ 8858250 w 5760"/>
              <a:gd name="T55" fmla="*/ 1776413 h 2325"/>
              <a:gd name="T56" fmla="*/ 8572500 w 5760"/>
              <a:gd name="T57" fmla="*/ 1619250 h 2325"/>
              <a:gd name="T58" fmla="*/ 8262938 w 5760"/>
              <a:gd name="T59" fmla="*/ 1457325 h 2325"/>
              <a:gd name="T60" fmla="*/ 7986713 w 5760"/>
              <a:gd name="T61" fmla="*/ 1328738 h 2325"/>
              <a:gd name="T62" fmla="*/ 7724775 w 5760"/>
              <a:gd name="T63" fmla="*/ 1223963 h 2325"/>
              <a:gd name="T64" fmla="*/ 7477125 w 5760"/>
              <a:gd name="T65" fmla="*/ 1128713 h 2325"/>
              <a:gd name="T66" fmla="*/ 7215188 w 5760"/>
              <a:gd name="T67" fmla="*/ 1033463 h 2325"/>
              <a:gd name="T68" fmla="*/ 6962775 w 5760"/>
              <a:gd name="T69" fmla="*/ 952500 h 2325"/>
              <a:gd name="T70" fmla="*/ 6743700 w 5760"/>
              <a:gd name="T71" fmla="*/ 876300 h 2325"/>
              <a:gd name="T72" fmla="*/ 6338888 w 5760"/>
              <a:gd name="T73" fmla="*/ 766763 h 2325"/>
              <a:gd name="T74" fmla="*/ 5995988 w 5760"/>
              <a:gd name="T75" fmla="*/ 671513 h 2325"/>
              <a:gd name="T76" fmla="*/ 5657850 w 5760"/>
              <a:gd name="T77" fmla="*/ 595313 h 2325"/>
              <a:gd name="T78" fmla="*/ 5210175 w 5760"/>
              <a:gd name="T79" fmla="*/ 495300 h 2325"/>
              <a:gd name="T80" fmla="*/ 4767263 w 5760"/>
              <a:gd name="T81" fmla="*/ 414338 h 2325"/>
              <a:gd name="T82" fmla="*/ 4338638 w 5760"/>
              <a:gd name="T83" fmla="*/ 338138 h 2325"/>
              <a:gd name="T84" fmla="*/ 3890963 w 5760"/>
              <a:gd name="T85" fmla="*/ 271463 h 2325"/>
              <a:gd name="T86" fmla="*/ 3509963 w 5760"/>
              <a:gd name="T87" fmla="*/ 219075 h 2325"/>
              <a:gd name="T88" fmla="*/ 3133725 w 5760"/>
              <a:gd name="T89" fmla="*/ 171450 h 2325"/>
              <a:gd name="T90" fmla="*/ 2643188 w 5760"/>
              <a:gd name="T91" fmla="*/ 128588 h 2325"/>
              <a:gd name="T92" fmla="*/ 2281238 w 5760"/>
              <a:gd name="T93" fmla="*/ 95250 h 2325"/>
              <a:gd name="T94" fmla="*/ 1785938 w 5760"/>
              <a:gd name="T95" fmla="*/ 57150 h 2325"/>
              <a:gd name="T96" fmla="*/ 1314450 w 5760"/>
              <a:gd name="T97" fmla="*/ 33338 h 2325"/>
              <a:gd name="T98" fmla="*/ 885825 w 5760"/>
              <a:gd name="T99" fmla="*/ 19050 h 2325"/>
              <a:gd name="T100" fmla="*/ 447675 w 5760"/>
              <a:gd name="T101" fmla="*/ 476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557213 h 1573"/>
              <a:gd name="T4" fmla="*/ 447675 w 5760"/>
              <a:gd name="T5" fmla="*/ 566738 h 1573"/>
              <a:gd name="T6" fmla="*/ 995363 w 5760"/>
              <a:gd name="T7" fmla="*/ 576263 h 1573"/>
              <a:gd name="T8" fmla="*/ 1524000 w 5760"/>
              <a:gd name="T9" fmla="*/ 595313 h 1573"/>
              <a:gd name="T10" fmla="*/ 1933575 w 5760"/>
              <a:gd name="T11" fmla="*/ 623888 h 1573"/>
              <a:gd name="T12" fmla="*/ 2333625 w 5760"/>
              <a:gd name="T13" fmla="*/ 652463 h 1573"/>
              <a:gd name="T14" fmla="*/ 2771775 w 5760"/>
              <a:gd name="T15" fmla="*/ 690563 h 1573"/>
              <a:gd name="T16" fmla="*/ 3209925 w 5760"/>
              <a:gd name="T17" fmla="*/ 733425 h 1573"/>
              <a:gd name="T18" fmla="*/ 3714750 w 5760"/>
              <a:gd name="T19" fmla="*/ 800100 h 1573"/>
              <a:gd name="T20" fmla="*/ 4229100 w 5760"/>
              <a:gd name="T21" fmla="*/ 871538 h 1573"/>
              <a:gd name="T22" fmla="*/ 4686300 w 5760"/>
              <a:gd name="T23" fmla="*/ 947738 h 1573"/>
              <a:gd name="T24" fmla="*/ 5119688 w 5760"/>
              <a:gd name="T25" fmla="*/ 1028700 h 1573"/>
              <a:gd name="T26" fmla="*/ 5576888 w 5760"/>
              <a:gd name="T27" fmla="*/ 1123950 h 1573"/>
              <a:gd name="T28" fmla="*/ 5862638 w 5760"/>
              <a:gd name="T29" fmla="*/ 1190625 h 1573"/>
              <a:gd name="T30" fmla="*/ 6248400 w 5760"/>
              <a:gd name="T31" fmla="*/ 1285875 h 1573"/>
              <a:gd name="T32" fmla="*/ 6500813 w 5760"/>
              <a:gd name="T33" fmla="*/ 1357313 h 1573"/>
              <a:gd name="T34" fmla="*/ 6796088 w 5760"/>
              <a:gd name="T35" fmla="*/ 1443038 h 1573"/>
              <a:gd name="T36" fmla="*/ 7148513 w 5760"/>
              <a:gd name="T37" fmla="*/ 1557338 h 1573"/>
              <a:gd name="T38" fmla="*/ 7467600 w 5760"/>
              <a:gd name="T39" fmla="*/ 1671638 h 1573"/>
              <a:gd name="T40" fmla="*/ 7796213 w 5760"/>
              <a:gd name="T41" fmla="*/ 1795463 h 1573"/>
              <a:gd name="T42" fmla="*/ 8053388 w 5760"/>
              <a:gd name="T43" fmla="*/ 1900238 h 1573"/>
              <a:gd name="T44" fmla="*/ 8343900 w 5760"/>
              <a:gd name="T45" fmla="*/ 2033588 h 1573"/>
              <a:gd name="T46" fmla="*/ 8691563 w 5760"/>
              <a:gd name="T47" fmla="*/ 2224088 h 1573"/>
              <a:gd name="T48" fmla="*/ 8934450 w 5760"/>
              <a:gd name="T49" fmla="*/ 2352675 h 1573"/>
              <a:gd name="T50" fmla="*/ 9142413 w 5760"/>
              <a:gd name="T51" fmla="*/ 2495550 h 1573"/>
              <a:gd name="T52" fmla="*/ 9142413 w 5760"/>
              <a:gd name="T53" fmla="*/ 1004888 h 1573"/>
              <a:gd name="T54" fmla="*/ 8720138 w 5760"/>
              <a:gd name="T55" fmla="*/ 904875 h 1573"/>
              <a:gd name="T56" fmla="*/ 8277225 w 5760"/>
              <a:gd name="T57" fmla="*/ 795338 h 1573"/>
              <a:gd name="T58" fmla="*/ 7858125 w 5760"/>
              <a:gd name="T59" fmla="*/ 704850 h 1573"/>
              <a:gd name="T60" fmla="*/ 7462838 w 5760"/>
              <a:gd name="T61" fmla="*/ 628650 h 1573"/>
              <a:gd name="T62" fmla="*/ 7024688 w 5760"/>
              <a:gd name="T63" fmla="*/ 552450 h 1573"/>
              <a:gd name="T64" fmla="*/ 6524625 w 5760"/>
              <a:gd name="T65" fmla="*/ 466725 h 1573"/>
              <a:gd name="T66" fmla="*/ 6053138 w 5760"/>
              <a:gd name="T67" fmla="*/ 400050 h 1573"/>
              <a:gd name="T68" fmla="*/ 5634038 w 5760"/>
              <a:gd name="T69" fmla="*/ 338138 h 1573"/>
              <a:gd name="T70" fmla="*/ 5176838 w 5760"/>
              <a:gd name="T71" fmla="*/ 290513 h 1573"/>
              <a:gd name="T72" fmla="*/ 4786313 w 5760"/>
              <a:gd name="T73" fmla="*/ 242888 h 1573"/>
              <a:gd name="T74" fmla="*/ 4376738 w 5760"/>
              <a:gd name="T75" fmla="*/ 204788 h 1573"/>
              <a:gd name="T76" fmla="*/ 4000500 w 5760"/>
              <a:gd name="T77" fmla="*/ 166688 h 1573"/>
              <a:gd name="T78" fmla="*/ 3652838 w 5760"/>
              <a:gd name="T79" fmla="*/ 138113 h 1573"/>
              <a:gd name="T80" fmla="*/ 3195638 w 5760"/>
              <a:gd name="T81" fmla="*/ 104775 h 1573"/>
              <a:gd name="T82" fmla="*/ 2747963 w 5760"/>
              <a:gd name="T83" fmla="*/ 76200 h 1573"/>
              <a:gd name="T84" fmla="*/ 2419350 w 5760"/>
              <a:gd name="T85" fmla="*/ 61913 h 1573"/>
              <a:gd name="T86" fmla="*/ 2000250 w 5760"/>
              <a:gd name="T87" fmla="*/ 42863 h 1573"/>
              <a:gd name="T88" fmla="*/ 1533525 w 5760"/>
              <a:gd name="T89" fmla="*/ 23813 h 1573"/>
              <a:gd name="T90" fmla="*/ 1133475 w 5760"/>
              <a:gd name="T91" fmla="*/ 19050 h 1573"/>
              <a:gd name="T92" fmla="*/ 809625 w 5760"/>
              <a:gd name="T93" fmla="*/ 9525 h 1573"/>
              <a:gd name="T94" fmla="*/ 385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538163 h 970"/>
              <a:gd name="T4" fmla="*/ 504825 w 5760"/>
              <a:gd name="T5" fmla="*/ 542925 h 970"/>
              <a:gd name="T6" fmla="*/ 938213 w 5760"/>
              <a:gd name="T7" fmla="*/ 552450 h 970"/>
              <a:gd name="T8" fmla="*/ 1343025 w 5760"/>
              <a:gd name="T9" fmla="*/ 561975 h 970"/>
              <a:gd name="T10" fmla="*/ 1704975 w 5760"/>
              <a:gd name="T11" fmla="*/ 571500 h 970"/>
              <a:gd name="T12" fmla="*/ 2085975 w 5760"/>
              <a:gd name="T13" fmla="*/ 581025 h 970"/>
              <a:gd name="T14" fmla="*/ 2538413 w 5760"/>
              <a:gd name="T15" fmla="*/ 604838 h 970"/>
              <a:gd name="T16" fmla="*/ 3033713 w 5760"/>
              <a:gd name="T17" fmla="*/ 633413 h 970"/>
              <a:gd name="T18" fmla="*/ 3557588 w 5760"/>
              <a:gd name="T19" fmla="*/ 666750 h 970"/>
              <a:gd name="T20" fmla="*/ 4157663 w 5760"/>
              <a:gd name="T21" fmla="*/ 719138 h 970"/>
              <a:gd name="T22" fmla="*/ 4586288 w 5760"/>
              <a:gd name="T23" fmla="*/ 757238 h 970"/>
              <a:gd name="T24" fmla="*/ 5043488 w 5760"/>
              <a:gd name="T25" fmla="*/ 804863 h 970"/>
              <a:gd name="T26" fmla="*/ 5553075 w 5760"/>
              <a:gd name="T27" fmla="*/ 862013 h 970"/>
              <a:gd name="T28" fmla="*/ 6053138 w 5760"/>
              <a:gd name="T29" fmla="*/ 928688 h 970"/>
              <a:gd name="T30" fmla="*/ 6419850 w 5760"/>
              <a:gd name="T31" fmla="*/ 981075 h 970"/>
              <a:gd name="T32" fmla="*/ 6929438 w 5760"/>
              <a:gd name="T33" fmla="*/ 1062038 h 970"/>
              <a:gd name="T34" fmla="*/ 7434263 w 5760"/>
              <a:gd name="T35" fmla="*/ 1152525 h 970"/>
              <a:gd name="T36" fmla="*/ 7905750 w 5760"/>
              <a:gd name="T37" fmla="*/ 1247775 h 970"/>
              <a:gd name="T38" fmla="*/ 8362950 w 5760"/>
              <a:gd name="T39" fmla="*/ 1343025 h 970"/>
              <a:gd name="T40" fmla="*/ 8963025 w 5760"/>
              <a:gd name="T41" fmla="*/ 1495425 h 970"/>
              <a:gd name="T42" fmla="*/ 9142413 w 5760"/>
              <a:gd name="T43" fmla="*/ 1538288 h 970"/>
              <a:gd name="T44" fmla="*/ 9142413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195388 h 1060"/>
              <a:gd name="T2" fmla="*/ 0 w 5760"/>
              <a:gd name="T3" fmla="*/ 1681163 h 1060"/>
              <a:gd name="T4" fmla="*/ 9142413 w 5760"/>
              <a:gd name="T5" fmla="*/ 1681163 h 1060"/>
              <a:gd name="T6" fmla="*/ 9142413 w 5760"/>
              <a:gd name="T7" fmla="*/ 0 h 1060"/>
              <a:gd name="T8" fmla="*/ 8620125 w 5760"/>
              <a:gd name="T9" fmla="*/ 0 h 1060"/>
              <a:gd name="T10" fmla="*/ 8410575 w 5760"/>
              <a:gd name="T11" fmla="*/ 133350 h 1060"/>
              <a:gd name="T12" fmla="*/ 8153400 w 5760"/>
              <a:gd name="T13" fmla="*/ 252413 h 1060"/>
              <a:gd name="T14" fmla="*/ 7886700 w 5760"/>
              <a:gd name="T15" fmla="*/ 352425 h 1060"/>
              <a:gd name="T16" fmla="*/ 7639050 w 5760"/>
              <a:gd name="T17" fmla="*/ 423863 h 1060"/>
              <a:gd name="T18" fmla="*/ 7343775 w 5760"/>
              <a:gd name="T19" fmla="*/ 514350 h 1060"/>
              <a:gd name="T20" fmla="*/ 7048500 w 5760"/>
              <a:gd name="T21" fmla="*/ 581025 h 1060"/>
              <a:gd name="T22" fmla="*/ 6715125 w 5760"/>
              <a:gd name="T23" fmla="*/ 657225 h 1060"/>
              <a:gd name="T24" fmla="*/ 6253163 w 5760"/>
              <a:gd name="T25" fmla="*/ 742950 h 1060"/>
              <a:gd name="T26" fmla="*/ 5891213 w 5760"/>
              <a:gd name="T27" fmla="*/ 800100 h 1060"/>
              <a:gd name="T28" fmla="*/ 5462588 w 5760"/>
              <a:gd name="T29" fmla="*/ 862013 h 1060"/>
              <a:gd name="T30" fmla="*/ 5062538 w 5760"/>
              <a:gd name="T31" fmla="*/ 919163 h 1060"/>
              <a:gd name="T32" fmla="*/ 4643438 w 5760"/>
              <a:gd name="T33" fmla="*/ 962026 h 1060"/>
              <a:gd name="T34" fmla="*/ 4252913 w 5760"/>
              <a:gd name="T35" fmla="*/ 1004888 h 1060"/>
              <a:gd name="T36" fmla="*/ 3838575 w 5760"/>
              <a:gd name="T37" fmla="*/ 1038226 h 1060"/>
              <a:gd name="T38" fmla="*/ 3400425 w 5760"/>
              <a:gd name="T39" fmla="*/ 1071563 h 1060"/>
              <a:gd name="T40" fmla="*/ 3009900 w 5760"/>
              <a:gd name="T41" fmla="*/ 1100138 h 1060"/>
              <a:gd name="T42" fmla="*/ 2614613 w 5760"/>
              <a:gd name="T43" fmla="*/ 1123951 h 1060"/>
              <a:gd name="T44" fmla="*/ 2228850 w 5760"/>
              <a:gd name="T45" fmla="*/ 1143001 h 1060"/>
              <a:gd name="T46" fmla="*/ 1857375 w 5760"/>
              <a:gd name="T47" fmla="*/ 1162051 h 1060"/>
              <a:gd name="T48" fmla="*/ 1438275 w 5760"/>
              <a:gd name="T49" fmla="*/ 1171576 h 1060"/>
              <a:gd name="T50" fmla="*/ 847725 w 5760"/>
              <a:gd name="T51" fmla="*/ 1185863 h 1060"/>
              <a:gd name="T52" fmla="*/ 319088 w 5760"/>
              <a:gd name="T53" fmla="*/ 1195388 h 1060"/>
              <a:gd name="T54" fmla="*/ 0 w 5760"/>
              <a:gd name="T55" fmla="*/ 119538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581025 h 673"/>
              <a:gd name="T2" fmla="*/ 0 w 5284"/>
              <a:gd name="T3" fmla="*/ 1066800 h 673"/>
              <a:gd name="T4" fmla="*/ 481013 w 5284"/>
              <a:gd name="T5" fmla="*/ 1066800 h 673"/>
              <a:gd name="T6" fmla="*/ 1147763 w 5284"/>
              <a:gd name="T7" fmla="*/ 1052513 h 673"/>
              <a:gd name="T8" fmla="*/ 1619250 w 5284"/>
              <a:gd name="T9" fmla="*/ 1038225 h 673"/>
              <a:gd name="T10" fmla="*/ 2066925 w 5284"/>
              <a:gd name="T11" fmla="*/ 1019175 h 673"/>
              <a:gd name="T12" fmla="*/ 2466975 w 5284"/>
              <a:gd name="T13" fmla="*/ 1000125 h 673"/>
              <a:gd name="T14" fmla="*/ 2824163 w 5284"/>
              <a:gd name="T15" fmla="*/ 976313 h 673"/>
              <a:gd name="T16" fmla="*/ 3114675 w 5284"/>
              <a:gd name="T17" fmla="*/ 962025 h 673"/>
              <a:gd name="T18" fmla="*/ 3481388 w 5284"/>
              <a:gd name="T19" fmla="*/ 933450 h 673"/>
              <a:gd name="T20" fmla="*/ 3886200 w 5284"/>
              <a:gd name="T21" fmla="*/ 904875 h 673"/>
              <a:gd name="T22" fmla="*/ 4286250 w 5284"/>
              <a:gd name="T23" fmla="*/ 866775 h 673"/>
              <a:gd name="T24" fmla="*/ 4610100 w 5284"/>
              <a:gd name="T25" fmla="*/ 838200 h 673"/>
              <a:gd name="T26" fmla="*/ 4981575 w 5284"/>
              <a:gd name="T27" fmla="*/ 790575 h 673"/>
              <a:gd name="T28" fmla="*/ 5276850 w 5284"/>
              <a:gd name="T29" fmla="*/ 752475 h 673"/>
              <a:gd name="T30" fmla="*/ 5610225 w 5284"/>
              <a:gd name="T31" fmla="*/ 709613 h 673"/>
              <a:gd name="T32" fmla="*/ 5929313 w 5284"/>
              <a:gd name="T33" fmla="*/ 666750 h 673"/>
              <a:gd name="T34" fmla="*/ 6243638 w 5284"/>
              <a:gd name="T35" fmla="*/ 609600 h 673"/>
              <a:gd name="T36" fmla="*/ 6534150 w 5284"/>
              <a:gd name="T37" fmla="*/ 557213 h 673"/>
              <a:gd name="T38" fmla="*/ 6772275 w 5284"/>
              <a:gd name="T39" fmla="*/ 504825 h 673"/>
              <a:gd name="T40" fmla="*/ 7058025 w 5284"/>
              <a:gd name="T41" fmla="*/ 442913 h 673"/>
              <a:gd name="T42" fmla="*/ 7334250 w 5284"/>
              <a:gd name="T43" fmla="*/ 376238 h 673"/>
              <a:gd name="T44" fmla="*/ 7586663 w 5284"/>
              <a:gd name="T45" fmla="*/ 304800 h 673"/>
              <a:gd name="T46" fmla="*/ 7810500 w 5284"/>
              <a:gd name="T47" fmla="*/ 233363 h 673"/>
              <a:gd name="T48" fmla="*/ 8072438 w 5284"/>
              <a:gd name="T49" fmla="*/ 142875 h 673"/>
              <a:gd name="T50" fmla="*/ 8243888 w 5284"/>
              <a:gd name="T51" fmla="*/ 66675 h 673"/>
              <a:gd name="T52" fmla="*/ 8386763 w 5284"/>
              <a:gd name="T53" fmla="*/ 0 h 673"/>
              <a:gd name="T54" fmla="*/ 5081588 w 5284"/>
              <a:gd name="T55" fmla="*/ 0 h 673"/>
              <a:gd name="T56" fmla="*/ 4733925 w 5284"/>
              <a:gd name="T57" fmla="*/ 90488 h 673"/>
              <a:gd name="T58" fmla="*/ 4405313 w 5284"/>
              <a:gd name="T59" fmla="*/ 171450 h 673"/>
              <a:gd name="T60" fmla="*/ 4067175 w 5284"/>
              <a:gd name="T61" fmla="*/ 238125 h 673"/>
              <a:gd name="T62" fmla="*/ 3805238 w 5284"/>
              <a:gd name="T63" fmla="*/ 290513 h 673"/>
              <a:gd name="T64" fmla="*/ 3500438 w 5284"/>
              <a:gd name="T65" fmla="*/ 338138 h 673"/>
              <a:gd name="T66" fmla="*/ 3176588 w 5284"/>
              <a:gd name="T67" fmla="*/ 385763 h 673"/>
              <a:gd name="T68" fmla="*/ 2819400 w 5284"/>
              <a:gd name="T69" fmla="*/ 433388 h 673"/>
              <a:gd name="T70" fmla="*/ 2438400 w 5284"/>
              <a:gd name="T71" fmla="*/ 471488 h 673"/>
              <a:gd name="T72" fmla="*/ 2133600 w 5284"/>
              <a:gd name="T73" fmla="*/ 495300 h 673"/>
              <a:gd name="T74" fmla="*/ 1800225 w 5284"/>
              <a:gd name="T75" fmla="*/ 523875 h 673"/>
              <a:gd name="T76" fmla="*/ 1462088 w 5284"/>
              <a:gd name="T77" fmla="*/ 542925 h 673"/>
              <a:gd name="T78" fmla="*/ 1104900 w 5284"/>
              <a:gd name="T79" fmla="*/ 561975 h 673"/>
              <a:gd name="T80" fmla="*/ 795338 w 5284"/>
              <a:gd name="T81" fmla="*/ 571500 h 673"/>
              <a:gd name="T82" fmla="*/ 442913 w 5284"/>
              <a:gd name="T83" fmla="*/ 581025 h 673"/>
              <a:gd name="T84" fmla="*/ 157163 w 5284"/>
              <a:gd name="T85" fmla="*/ 585788 h 673"/>
              <a:gd name="T86" fmla="*/ 0 w 5284"/>
              <a:gd name="T87" fmla="*/ 581025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452438 h 286"/>
              <a:gd name="T4" fmla="*/ 304800 w 2884"/>
              <a:gd name="T5" fmla="*/ 452438 h 286"/>
              <a:gd name="T6" fmla="*/ 609600 w 2884"/>
              <a:gd name="T7" fmla="*/ 447676 h 286"/>
              <a:gd name="T8" fmla="*/ 919163 w 2884"/>
              <a:gd name="T9" fmla="*/ 438151 h 286"/>
              <a:gd name="T10" fmla="*/ 1252538 w 2884"/>
              <a:gd name="T11" fmla="*/ 423863 h 286"/>
              <a:gd name="T12" fmla="*/ 1585913 w 2884"/>
              <a:gd name="T13" fmla="*/ 409576 h 286"/>
              <a:gd name="T14" fmla="*/ 1843088 w 2884"/>
              <a:gd name="T15" fmla="*/ 390526 h 286"/>
              <a:gd name="T16" fmla="*/ 2066925 w 2884"/>
              <a:gd name="T17" fmla="*/ 371476 h 286"/>
              <a:gd name="T18" fmla="*/ 2314575 w 2884"/>
              <a:gd name="T19" fmla="*/ 352426 h 286"/>
              <a:gd name="T20" fmla="*/ 2643188 w 2884"/>
              <a:gd name="T21" fmla="*/ 319088 h 286"/>
              <a:gd name="T22" fmla="*/ 3162300 w 2884"/>
              <a:gd name="T23" fmla="*/ 252413 h 286"/>
              <a:gd name="T24" fmla="*/ 3652838 w 2884"/>
              <a:gd name="T25" fmla="*/ 185738 h 286"/>
              <a:gd name="T26" fmla="*/ 4133850 w 2884"/>
              <a:gd name="T27" fmla="*/ 95250 h 286"/>
              <a:gd name="T28" fmla="*/ 457676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fld id="{E27CF866-B315-4AF7-B7E4-4DD83C34F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0616" y="2285822"/>
            <a:ext cx="8775879" cy="158417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Балтийский макрорегион: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чем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секрет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конкурентных преимуществ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?</a:t>
            </a: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ru-RU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55976" y="4006832"/>
            <a:ext cx="4392488" cy="10873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Наталия Смородинская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Институт экономики РАН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smorodinskaya@inecon.ru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endParaRPr 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179512" y="5517232"/>
            <a:ext cx="8856984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ru-RU" sz="2100" b="1" dirty="0" smtClean="0">
                <a:solidFill>
                  <a:schemeClr val="accent1"/>
                </a:solidFill>
                <a:latin typeface="Georgia" pitchFamily="18" charset="0"/>
              </a:rPr>
              <a:t>Круглый стол</a:t>
            </a:r>
            <a:endParaRPr lang="ru-RU" sz="2100" b="1" dirty="0">
              <a:solidFill>
                <a:schemeClr val="accent1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“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Балтийский регион как модель устойчивого и эффективного международного развития и модернизации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”</a:t>
            </a:r>
            <a:endParaRPr 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3077" name="Picture 4" descr="C:\Documents and Settings\Admin\Рабочий стол\Безимени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06832"/>
            <a:ext cx="1008112" cy="92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6183" name="Text Box 7"/>
          <p:cNvSpPr txBox="1">
            <a:spLocks noChangeArrowheads="1"/>
          </p:cNvSpPr>
          <p:nvPr/>
        </p:nvSpPr>
        <p:spPr bwMode="auto">
          <a:xfrm>
            <a:off x="423916" y="950078"/>
            <a:ext cx="8352928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“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Проблемы и перспективы социально-экономического 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развития приграничных регионов: </a:t>
            </a:r>
          </a:p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опыт Северо-Запада России и ближайших соседей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”</a:t>
            </a:r>
          </a:p>
          <a:p>
            <a:pPr>
              <a:defRPr/>
            </a:pP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Калининград,  БФУ им. И. Канта, 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25-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26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окт.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20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1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2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590038"/>
            <a:ext cx="3685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Гай</a:t>
            </a:r>
            <a:r>
              <a:rPr lang="ru-RU" sz="2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даровские чтения</a:t>
            </a:r>
            <a:endParaRPr lang="ru-RU" sz="2000" i="1" dirty="0">
              <a:solidFill>
                <a:schemeClr val="accent1"/>
              </a:solidFill>
              <a:latin typeface="Georgia" pitchFamily="18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46" y="272487"/>
            <a:ext cx="971802" cy="677591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488"/>
            <a:ext cx="792088" cy="79208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29998"/>
            <a:ext cx="720080" cy="72008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79512" y="254596"/>
            <a:ext cx="8964488" cy="1139502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“</a:t>
            </a:r>
            <a:r>
              <a:rPr lang="ru-RU" sz="2400" b="1" dirty="0" smtClean="0">
                <a:solidFill>
                  <a:schemeClr val="tx1"/>
                </a:solidFill>
                <a:latin typeface="Arial Narrow" pitchFamily="34" charset="0"/>
              </a:rPr>
              <a:t>Модельность</a:t>
            </a: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” </a:t>
            </a:r>
            <a:r>
              <a:rPr lang="ru-RU" sz="2400" b="1" dirty="0" smtClean="0">
                <a:solidFill>
                  <a:schemeClr val="accent1"/>
                </a:solidFill>
                <a:latin typeface="Arial Narrow" pitchFamily="34" charset="0"/>
              </a:rPr>
              <a:t>Балтийского макрорегиона 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для других ареалов ЕС: отработка совместного </a:t>
            </a: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перехода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10 территорий к экономике знаний через координацию кластерных инициатив</a:t>
            </a:r>
            <a:r>
              <a:rPr lang="ru-RU" sz="2200" b="1" dirty="0">
                <a:solidFill>
                  <a:schemeClr val="accent1"/>
                </a:solidFill>
                <a:latin typeface="Arial Narrow" pitchFamily="34" charset="0"/>
              </a:rPr>
              <a:t> </a:t>
            </a:r>
            <a:r>
              <a:rPr lang="ru-RU" sz="2200" b="1" dirty="0" smtClean="0">
                <a:solidFill>
                  <a:schemeClr val="accent1"/>
                </a:solidFill>
                <a:latin typeface="Arial Narrow" pitchFamily="34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Arial Narrow" pitchFamily="34" charset="0"/>
              </a:rPr>
              <a:t>-</a:t>
            </a:r>
            <a:r>
              <a:rPr lang="ru-RU" sz="2200" b="1" dirty="0" smtClean="0">
                <a:solidFill>
                  <a:schemeClr val="accent1"/>
                </a:solidFill>
                <a:latin typeface="Arial Narrow" pitchFamily="34" charset="0"/>
              </a:rPr>
              <a:t>  </a:t>
            </a:r>
            <a:r>
              <a:rPr lang="ru-RU" sz="22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создание инновационной экосистемы</a:t>
            </a:r>
            <a:endParaRPr lang="ru-RU" sz="2200" dirty="0" smtClean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765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6" y="1484784"/>
            <a:ext cx="4289947" cy="405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30800" y="1475234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Флагманский проект  Балтийской Стратегии ЕС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“BSR Stars” - </a:t>
            </a:r>
            <a:r>
              <a:rPr lang="ru-RU" sz="20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пять  трансбалтийских  проектов,  состоящих из множества кластерных  инициатив (тройных спиралей), которые координируются в ходе  реализации через сетевые платформы.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891719"/>
            <a:ext cx="8853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Замысел ЕС</a:t>
            </a:r>
            <a:r>
              <a:rPr lang="ru-RU" b="1" dirty="0" smtClean="0">
                <a:solidFill>
                  <a:schemeClr val="accent1"/>
                </a:solidFill>
                <a:latin typeface="+mn-lt"/>
              </a:rPr>
              <a:t>:</a:t>
            </a:r>
            <a:r>
              <a:rPr lang="ru-RU" dirty="0" smtClean="0">
                <a:latin typeface="+mn-lt"/>
              </a:rPr>
              <a:t>  </a:t>
            </a:r>
            <a:r>
              <a:rPr lang="ru-RU" dirty="0" smtClean="0">
                <a:latin typeface="Arial Narrow" pitchFamily="34" charset="0"/>
              </a:rPr>
              <a:t>воспроизвести </a:t>
            </a:r>
            <a:r>
              <a:rPr lang="ru-RU" dirty="0">
                <a:latin typeface="Arial Narrow" pitchFamily="34" charset="0"/>
              </a:rPr>
              <a:t>в </a:t>
            </a:r>
            <a:r>
              <a:rPr lang="ru-RU" dirty="0" smtClean="0">
                <a:latin typeface="Arial Narrow" pitchFamily="34" charset="0"/>
              </a:rPr>
              <a:t>масштабах БМР матрицу  Кремниевой долины и тиражировать этот  опыт  по всей  Европе  через макрорегиональные стратегии (</a:t>
            </a:r>
            <a:r>
              <a:rPr lang="ru-RU" i="1" dirty="0" smtClean="0">
                <a:latin typeface="Arial Narrow" pitchFamily="34" charset="0"/>
              </a:rPr>
              <a:t>Дунайский, Средизем. и др.)</a:t>
            </a:r>
            <a:endParaRPr lang="ru-RU" i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686" y="5553165"/>
            <a:ext cx="42837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1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State </a:t>
            </a:r>
            <a:r>
              <a:rPr lang="en-US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of the Region Report, 2012;  </a:t>
            </a:r>
            <a:r>
              <a:rPr lang="en-US" sz="1500" i="1" dirty="0">
                <a:latin typeface="Arial Narrow" pitchFamily="34" charset="0"/>
              </a:rPr>
              <a:t>http://www.bsrstars.se</a:t>
            </a:r>
            <a:r>
              <a:rPr lang="en-US" sz="1500" i="1" dirty="0" smtClean="0">
                <a:latin typeface="Arial Narrow" pitchFamily="34" charset="0"/>
              </a:rPr>
              <a:t>/</a:t>
            </a:r>
            <a:endParaRPr lang="ru-RU" sz="15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02" y="3734598"/>
            <a:ext cx="1980149" cy="19801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77844" y="4001129"/>
            <a:ext cx="192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Инновационная</a:t>
            </a:r>
          </a:p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э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косистема  </a:t>
            </a:r>
          </a:p>
          <a:p>
            <a:r>
              <a:rPr lang="ru-RU" sz="20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(сеть сетей)</a:t>
            </a:r>
            <a:endParaRPr lang="ru-RU" sz="2000" b="1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37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4" y="2121242"/>
            <a:ext cx="8819720" cy="4104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3801" y="6225698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i="1" dirty="0" smtClean="0">
                <a:latin typeface="Arial Narrow" pitchFamily="34" charset="0"/>
              </a:rPr>
              <a:t>Источник: авторская разработка</a:t>
            </a:r>
            <a:endParaRPr lang="ru-RU" sz="1600" i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416" y="292160"/>
            <a:ext cx="84620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Принцип  создания  сетевых  инновационных  экосистем в масштабах макрорегионов  становится  сегодня 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новой моделью евроинтеграции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9263" y="1196752"/>
            <a:ext cx="74068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Эволюция  интеграционных объединений в мировой экономике</a:t>
            </a:r>
          </a:p>
          <a:p>
            <a:r>
              <a:rPr lang="ru-RU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в сторону сетевой модели</a:t>
            </a:r>
            <a:endParaRPr lang="ru-RU" sz="21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7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/>
          <p:cNvSpPr>
            <a:spLocks noChangeArrowheads="1"/>
          </p:cNvSpPr>
          <p:nvPr/>
        </p:nvSpPr>
        <p:spPr bwMode="auto">
          <a:xfrm rot="18900119">
            <a:off x="2636044" y="2621463"/>
            <a:ext cx="169862" cy="828675"/>
          </a:xfrm>
          <a:prstGeom prst="downArrow">
            <a:avLst>
              <a:gd name="adj1" fmla="val 50000"/>
              <a:gd name="adj2" fmla="val 95697"/>
            </a:avLst>
          </a:prstGeom>
          <a:solidFill>
            <a:schemeClr val="tx1"/>
          </a:solidFill>
          <a:ln w="25400" algn="ctr">
            <a:solidFill>
              <a:srgbClr val="DADAD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</a:endParaRPr>
          </a:p>
        </p:txBody>
      </p:sp>
      <p:grpSp>
        <p:nvGrpSpPr>
          <p:cNvPr id="18435" name="Group 17"/>
          <p:cNvGrpSpPr>
            <a:grpSpLocks/>
          </p:cNvGrpSpPr>
          <p:nvPr/>
        </p:nvGrpSpPr>
        <p:grpSpPr bwMode="auto">
          <a:xfrm>
            <a:off x="207962" y="2922225"/>
            <a:ext cx="1658937" cy="1715133"/>
            <a:chOff x="314890" y="1060317"/>
            <a:chExt cx="1641782" cy="1641782"/>
          </a:xfrm>
        </p:grpSpPr>
        <p:sp>
          <p:nvSpPr>
            <p:cNvPr id="19" name="Oval 18"/>
            <p:cNvSpPr/>
            <p:nvPr/>
          </p:nvSpPr>
          <p:spPr>
            <a:xfrm>
              <a:off x="314890" y="1060317"/>
              <a:ext cx="1641782" cy="164178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13044710"/>
                <a:satOff val="0"/>
                <a:lumOff val="-71372"/>
                <a:alphaOff val="0"/>
              </a:schemeClr>
            </a:fillRef>
            <a:effectRef idx="0">
              <a:schemeClr val="accent5">
                <a:alpha val="50000"/>
                <a:hueOff val="13044710"/>
                <a:satOff val="0"/>
                <a:lumOff val="-71372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469004" y="1485323"/>
              <a:ext cx="1377587" cy="901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cs typeface="Times New Roman" pitchFamily="18" charset="0"/>
                </a:rPr>
                <a:t>Бизнес</a:t>
              </a:r>
              <a:endParaRPr lang="en-US" sz="2400" b="1" dirty="0">
                <a:cs typeface="Times New Roman" pitchFamily="18" charset="0"/>
              </a:endParaRPr>
            </a:p>
          </p:txBody>
        </p:sp>
      </p:grpSp>
      <p:grpSp>
        <p:nvGrpSpPr>
          <p:cNvPr id="18436" name="Group 20"/>
          <p:cNvGrpSpPr>
            <a:grpSpLocks/>
          </p:cNvGrpSpPr>
          <p:nvPr/>
        </p:nvGrpSpPr>
        <p:grpSpPr bwMode="auto">
          <a:xfrm>
            <a:off x="1115616" y="1124744"/>
            <a:ext cx="2010775" cy="1797481"/>
            <a:chOff x="907097" y="160447"/>
            <a:chExt cx="1642724" cy="1515538"/>
          </a:xfrm>
        </p:grpSpPr>
        <p:sp>
          <p:nvSpPr>
            <p:cNvPr id="22" name="Oval 21"/>
            <p:cNvSpPr/>
            <p:nvPr/>
          </p:nvSpPr>
          <p:spPr>
            <a:xfrm>
              <a:off x="907097" y="160447"/>
              <a:ext cx="1520693" cy="15155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Oval 4"/>
            <p:cNvSpPr/>
            <p:nvPr/>
          </p:nvSpPr>
          <p:spPr>
            <a:xfrm>
              <a:off x="907097" y="602479"/>
              <a:ext cx="1642724" cy="5683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300" b="1" dirty="0">
                  <a:cs typeface="Times New Roman" pitchFamily="18" charset="0"/>
                </a:rPr>
                <a:t>Государство</a:t>
              </a:r>
              <a:endParaRPr lang="en-US" sz="2300" b="1" dirty="0">
                <a:cs typeface="Times New Roman" pitchFamily="18" charset="0"/>
              </a:endParaRPr>
            </a:p>
          </p:txBody>
        </p:sp>
      </p:grpSp>
      <p:grpSp>
        <p:nvGrpSpPr>
          <p:cNvPr id="18437" name="Group 23"/>
          <p:cNvGrpSpPr>
            <a:grpSpLocks/>
          </p:cNvGrpSpPr>
          <p:nvPr/>
        </p:nvGrpSpPr>
        <p:grpSpPr bwMode="auto">
          <a:xfrm>
            <a:off x="2493391" y="2986560"/>
            <a:ext cx="1646561" cy="1650798"/>
            <a:chOff x="1499710" y="1060317"/>
            <a:chExt cx="1642725" cy="1574278"/>
          </a:xfrm>
        </p:grpSpPr>
        <p:sp>
          <p:nvSpPr>
            <p:cNvPr id="25" name="Oval 24"/>
            <p:cNvSpPr/>
            <p:nvPr/>
          </p:nvSpPr>
          <p:spPr>
            <a:xfrm>
              <a:off x="1499710" y="1060317"/>
              <a:ext cx="1641150" cy="157427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6522355"/>
                <a:satOff val="0"/>
                <a:lumOff val="-35686"/>
                <a:alphaOff val="0"/>
              </a:schemeClr>
            </a:fillRef>
            <a:effectRef idx="0">
              <a:schemeClr val="accent5">
                <a:alpha val="50000"/>
                <a:hueOff val="6522355"/>
                <a:satOff val="0"/>
                <a:lumOff val="-3568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1499710" y="1484452"/>
              <a:ext cx="1642725" cy="9026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cs typeface="Times New Roman" pitchFamily="18" charset="0"/>
                </a:rPr>
                <a:t>Наука</a:t>
              </a:r>
              <a:endParaRPr lang="en-US" sz="2400" b="1" dirty="0">
                <a:cs typeface="Times New Roman" pitchFamily="18" charset="0"/>
              </a:endParaRPr>
            </a:p>
          </p:txBody>
        </p:sp>
      </p:grpSp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467545" y="157863"/>
            <a:ext cx="806666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ru-RU" sz="2600" b="1" dirty="0" smtClean="0">
                <a:solidFill>
                  <a:schemeClr val="accent1"/>
                </a:solidFill>
                <a:latin typeface="Arial Narrow" pitchFamily="34" charset="0"/>
              </a:rPr>
              <a:t>А в это время в России и ее регионах  …  </a:t>
            </a:r>
          </a:p>
          <a:p>
            <a:pPr algn="l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еще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 сложились </a:t>
            </a:r>
            <a:r>
              <a:rPr lang="ru-RU" sz="2400" b="1" dirty="0" smtClean="0">
                <a:latin typeface="Arial Narrow" pitchFamily="34" charset="0"/>
              </a:rPr>
              <a:t>даже </a:t>
            </a:r>
            <a:r>
              <a:rPr lang="ru-RU" sz="2400" b="1" dirty="0">
                <a:latin typeface="Arial Narrow" pitchFamily="34" charset="0"/>
              </a:rPr>
              <a:t>полноценные двойные </a:t>
            </a:r>
            <a:r>
              <a:rPr lang="ru-RU" sz="2400" b="1" dirty="0" smtClean="0">
                <a:latin typeface="Arial Narrow" pitchFamily="34" charset="0"/>
              </a:rPr>
              <a:t>спирали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29" name="Down Arrow 28"/>
          <p:cNvSpPr>
            <a:spLocks noChangeArrowheads="1"/>
          </p:cNvSpPr>
          <p:nvPr/>
        </p:nvSpPr>
        <p:spPr bwMode="auto">
          <a:xfrm rot="2507201" flipH="1">
            <a:off x="1449165" y="2614654"/>
            <a:ext cx="176213" cy="792162"/>
          </a:xfrm>
          <a:prstGeom prst="downArrow">
            <a:avLst>
              <a:gd name="adj1" fmla="val 50000"/>
              <a:gd name="adj2" fmla="val 73599"/>
            </a:avLst>
          </a:prstGeom>
          <a:solidFill>
            <a:schemeClr val="tx1"/>
          </a:solidFill>
          <a:ln w="25400" algn="ctr">
            <a:solidFill>
              <a:srgbClr val="DADAD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395278" name="TextBox 14"/>
          <p:cNvSpPr txBox="1">
            <a:spLocks noChangeArrowheads="1"/>
          </p:cNvSpPr>
          <p:nvPr/>
        </p:nvSpPr>
        <p:spPr bwMode="auto">
          <a:xfrm>
            <a:off x="173434" y="4869160"/>
            <a:ext cx="883075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Но есть и хорошая новость… 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Интеграция в глобальные  сети позволяет странам и регионам развиваться  рывками, минуя исторические этапы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19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(</a:t>
            </a:r>
            <a:r>
              <a:rPr lang="ru-RU" sz="19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фрактальность).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Подключение Калининграда к трансбалтийским сетевым проектам создает </a:t>
            </a:r>
            <a:r>
              <a: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внешний «локомотив» </a:t>
            </a:r>
            <a:r>
              <a:rPr lang="ru-RU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для  формирования  новых  групп  связанных  отраслей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(кластерные группы),  т.е. запускает  реструктуризацию  (диверсификацию)  областной экономики</a:t>
            </a:r>
            <a:endParaRPr lang="ru-RU" sz="19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15369" name="Text Box 15"/>
          <p:cNvSpPr txBox="1">
            <a:spLocks noChangeArrowheads="1"/>
          </p:cNvSpPr>
          <p:nvPr/>
        </p:nvSpPr>
        <p:spPr bwMode="auto">
          <a:xfrm>
            <a:off x="4574132" y="2488778"/>
            <a:ext cx="4155389" cy="14157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algn="l" eaLnBrk="1" hangingPunct="1">
              <a:buFont typeface="Wingdings" pitchFamily="2" charset="2"/>
              <a:buChar char="Ø"/>
              <a:defRPr/>
            </a:pPr>
            <a:r>
              <a:rPr lang="ru-RU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Институциональная ловушка</a:t>
            </a:r>
            <a:r>
              <a:rPr lang="ru-RU" sz="2000" b="1" i="1" dirty="0">
                <a:solidFill>
                  <a:schemeClr val="accent1"/>
                </a:solidFill>
                <a:latin typeface="Arial Narrow" pitchFamily="34" charset="0"/>
              </a:rPr>
              <a:t>:</a:t>
            </a:r>
          </a:p>
          <a:p>
            <a:pPr algn="l" eaLnBrk="1" hangingPunct="1"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преобладание иерархичных связей 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тормозит инновационные процессы и </a:t>
            </a:r>
            <a:r>
              <a:rPr lang="ru-RU" sz="2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диверсификацию экономики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1902522" y="4014688"/>
            <a:ext cx="572071" cy="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09171" y="3458198"/>
            <a:ext cx="3587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15882" y="1268760"/>
            <a:ext cx="5688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обратная  связь  с  государством</a:t>
            </a:r>
            <a:r>
              <a:rPr lang="ru-RU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отсутствует 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либо слаба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бизнес  и 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наука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контактируют 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только  через  ведомства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ведомства  не  несут  ответственности  за 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свои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решения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4139196"/>
            <a:ext cx="4864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 smtClean="0"/>
              <a:t> (</a:t>
            </a:r>
            <a:r>
              <a:rPr lang="ru-RU" sz="1600" i="1" dirty="0" smtClean="0"/>
              <a:t>См.</a:t>
            </a:r>
            <a:r>
              <a:rPr lang="ru-RU" sz="1600" dirty="0" smtClean="0"/>
              <a:t> </a:t>
            </a:r>
            <a:r>
              <a:rPr lang="ru-RU" sz="1600" i="1" dirty="0" smtClean="0"/>
              <a:t>Дежина и Киселева 2008, Смородинская  2011)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788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179512" y="254596"/>
            <a:ext cx="8784976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accent1"/>
                </a:solidFill>
                <a:latin typeface="+mn-lt"/>
              </a:rPr>
              <a:t>Сегодня калининградская экономика все еще сохраняет инерцию  затратного роста,</a:t>
            </a:r>
            <a:r>
              <a:rPr lang="ru-RU" sz="2400" b="1" dirty="0" smtClean="0">
                <a:latin typeface="+mn-lt"/>
              </a:rPr>
              <a:t> основанного на импортном  посредничестве </a:t>
            </a:r>
          </a:p>
          <a:p>
            <a:pPr>
              <a:lnSpc>
                <a:spcPct val="90000"/>
              </a:lnSpc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(и даже восстановила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его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обороты до уровня 2008 г.)</a:t>
            </a:r>
          </a:p>
          <a:p>
            <a:pPr algn="l">
              <a:lnSpc>
                <a:spcPct val="90000"/>
              </a:lnSpc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l">
              <a:lnSpc>
                <a:spcPct val="90000"/>
              </a:lnSpc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201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 г.  импорт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КО  превысил  ВРП  в 1,5 раза (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151%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),  что  при экспорте  всего  в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22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%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от  ВРП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порождает колоссальный торговый дефицит  </a:t>
            </a:r>
            <a:r>
              <a:rPr lang="en-US" sz="2000" dirty="0" smtClean="0">
                <a:latin typeface="Arial Narrow" pitchFamily="34" charset="0"/>
              </a:rPr>
              <a:t>-  </a:t>
            </a:r>
            <a:r>
              <a:rPr lang="ru-RU" sz="2000" b="1" dirty="0" smtClean="0">
                <a:latin typeface="Arial Narrow" pitchFamily="34" charset="0"/>
              </a:rPr>
              <a:t>9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ru-RU" sz="2000" b="1" dirty="0" smtClean="0">
                <a:latin typeface="Arial Narrow" pitchFamily="34" charset="0"/>
              </a:rPr>
              <a:t>млрд. </a:t>
            </a:r>
            <a:r>
              <a:rPr lang="en-US" sz="2000" b="1" dirty="0" smtClean="0">
                <a:latin typeface="Arial Narrow" pitchFamily="34" charset="0"/>
              </a:rPr>
              <a:t>$</a:t>
            </a:r>
            <a:r>
              <a:rPr lang="ru-RU" sz="2000" b="1" dirty="0" smtClean="0">
                <a:latin typeface="Arial Narrow" pitchFamily="34" charset="0"/>
              </a:rPr>
              <a:t>  </a:t>
            </a:r>
            <a:r>
              <a:rPr lang="ru-RU" sz="2000" dirty="0" smtClean="0">
                <a:latin typeface="Arial Narrow" pitchFamily="34" charset="0"/>
              </a:rPr>
              <a:t>(</a:t>
            </a:r>
            <a:r>
              <a:rPr lang="ru-RU" sz="2000" b="1" dirty="0" smtClean="0">
                <a:latin typeface="Arial Narrow" pitchFamily="34" charset="0"/>
              </a:rPr>
              <a:t>1</a:t>
            </a:r>
            <a:r>
              <a:rPr lang="en-US" sz="2000" b="1" dirty="0" smtClean="0">
                <a:latin typeface="Arial Narrow" pitchFamily="34" charset="0"/>
              </a:rPr>
              <a:t>29</a:t>
            </a:r>
            <a:r>
              <a:rPr lang="ru-RU" sz="2000" b="1" dirty="0" smtClean="0">
                <a:latin typeface="Arial Narrow" pitchFamily="34" charset="0"/>
              </a:rPr>
              <a:t>% ВРП</a:t>
            </a:r>
            <a:r>
              <a:rPr lang="ru-RU" sz="2000" dirty="0" smtClean="0">
                <a:latin typeface="Arial Narrow" pitchFamily="34" charset="0"/>
              </a:rPr>
              <a:t>)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275854" y="6228187"/>
            <a:ext cx="55446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1600" i="1" dirty="0" smtClean="0">
                <a:latin typeface="Arial Narrow" pitchFamily="34" charset="0"/>
              </a:rPr>
              <a:t>Рассчитано по</a:t>
            </a:r>
            <a:r>
              <a:rPr lang="en-US" sz="1600" i="1" dirty="0" smtClean="0">
                <a:latin typeface="Arial Narrow" pitchFamily="34" charset="0"/>
              </a:rPr>
              <a:t>: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ru-RU" sz="1600" dirty="0" smtClean="0">
                <a:latin typeface="Arial Narrow" pitchFamily="34" charset="0"/>
              </a:rPr>
              <a:t> Калининградстат, </a:t>
            </a:r>
            <a:r>
              <a:rPr lang="ru-RU" sz="1600" dirty="0" smtClean="0"/>
              <a:t>http</a:t>
            </a:r>
            <a:r>
              <a:rPr lang="ru-RU" sz="1600" dirty="0"/>
              <a:t>://www.investinrus.com</a:t>
            </a:r>
            <a:r>
              <a:rPr lang="ru-RU" sz="1600" dirty="0" smtClean="0"/>
              <a:t>/</a:t>
            </a:r>
            <a:endParaRPr lang="ru-RU" sz="1600" dirty="0">
              <a:latin typeface="Arial Narrow" pitchFamily="34" charset="0"/>
            </a:endParaRPr>
          </a:p>
        </p:txBody>
      </p:sp>
      <p:graphicFrame>
        <p:nvGraphicFramePr>
          <p:cNvPr id="6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226207"/>
              </p:ext>
            </p:extLst>
          </p:nvPr>
        </p:nvGraphicFramePr>
        <p:xfrm>
          <a:off x="683568" y="2276872"/>
          <a:ext cx="7437735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59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8"/>
          <p:cNvSpPr txBox="1">
            <a:spLocks noChangeArrowheads="1"/>
          </p:cNvSpPr>
          <p:nvPr/>
        </p:nvSpPr>
        <p:spPr bwMode="auto">
          <a:xfrm>
            <a:off x="280913" y="404664"/>
            <a:ext cx="864096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400" b="1" dirty="0" smtClean="0">
                <a:latin typeface="Arial Narrow" pitchFamily="34" charset="0"/>
              </a:rPr>
              <a:t>Но такая  «импортозамещающая»  модель роста себя исчерпала.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5" y="995238"/>
            <a:ext cx="8856982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 smtClean="0">
                <a:latin typeface="Arial Narrow" pitchFamily="34" charset="0"/>
              </a:rPr>
              <a:t>Расчеты </a:t>
            </a:r>
            <a:r>
              <a:rPr lang="ru-RU" sz="2000" dirty="0">
                <a:latin typeface="Arial Narrow" pitchFamily="34" charset="0"/>
              </a:rPr>
              <a:t>на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dirty="0">
                <a:latin typeface="Arial Narrow" pitchFamily="34" charset="0"/>
              </a:rPr>
              <a:t>базе официальной статистики показывают:</a:t>
            </a:r>
            <a:endParaRPr lang="ru-RU" sz="2000" b="1" dirty="0" smtClean="0">
              <a:solidFill>
                <a:schemeClr val="accent1"/>
              </a:solidFill>
              <a:latin typeface="+mn-lt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Область теряет </a:t>
            </a:r>
            <a:r>
              <a:rPr lang="ru-RU" sz="2000" b="1" dirty="0">
                <a:solidFill>
                  <a:schemeClr val="accent1"/>
                </a:solidFill>
                <a:latin typeface="+mn-lt"/>
              </a:rPr>
              <a:t>даже те малые собственные источники роста,  которые имела </a:t>
            </a: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до кризиса, в 2008 г.  Она критически зависит от фед. ассигнований, а местные компании – от гос. вложений </a:t>
            </a:r>
            <a:r>
              <a:rPr lang="ru-RU" sz="2000" dirty="0" smtClean="0">
                <a:solidFill>
                  <a:schemeClr val="accent1"/>
                </a:solidFill>
                <a:latin typeface="+mn-lt"/>
              </a:rPr>
              <a:t>(56%).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b="1" dirty="0">
                <a:latin typeface="+mn-lt"/>
              </a:rPr>
              <a:t>Несмотря на номинально высокие </a:t>
            </a:r>
            <a:r>
              <a:rPr lang="ru-RU" sz="2000" b="1" dirty="0" smtClean="0">
                <a:latin typeface="+mn-lt"/>
              </a:rPr>
              <a:t> восстановительные  темпы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(8% в 2011 г.), </a:t>
            </a:r>
            <a:r>
              <a:rPr lang="ru-RU" sz="2000" b="1" dirty="0">
                <a:latin typeface="+mn-lt"/>
              </a:rPr>
              <a:t>экономика </a:t>
            </a:r>
            <a:r>
              <a:rPr lang="ru-RU" sz="2000" b="1" dirty="0" smtClean="0">
                <a:latin typeface="+mn-lt"/>
              </a:rPr>
              <a:t> КО растет  лишь  статистически</a:t>
            </a:r>
            <a:r>
              <a:rPr lang="ru-RU" sz="2100" dirty="0">
                <a:latin typeface="+mn-lt"/>
              </a:rPr>
              <a:t>: 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за 4 года  (</a:t>
            </a:r>
            <a:r>
              <a:rPr lang="ru-RU" dirty="0" smtClean="0">
                <a:latin typeface="+mn-lt"/>
              </a:rPr>
              <a:t>2008-2012, 1 полугодие</a:t>
            </a:r>
            <a:r>
              <a:rPr lang="ru-RU" sz="2000" dirty="0" smtClean="0">
                <a:latin typeface="+mn-lt"/>
              </a:rPr>
              <a:t>)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пром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производство выросло на 54%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(2-е место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стране),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 инвестиции в основной капитал упали на 40%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(2-е место  в России  от конца)</a:t>
            </a:r>
            <a:endParaRPr lang="ru-RU" sz="2000" dirty="0">
              <a:latin typeface="Arial Narrow" pitchFamily="34" charset="0"/>
            </a:endParaRPr>
          </a:p>
          <a:p>
            <a:pPr algn="l"/>
            <a:endParaRPr lang="ru-RU" sz="2000" dirty="0" smtClean="0">
              <a:solidFill>
                <a:schemeClr val="accent1"/>
              </a:solidFill>
              <a:latin typeface="+mn-lt"/>
            </a:endParaRPr>
          </a:p>
          <a:p>
            <a:pPr marL="342900" indent="-254000" algn="l">
              <a:buFont typeface="Wingdings" pitchFamily="2" charset="2"/>
              <a:buChar char="§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бюджете-2011 г.  почти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40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%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расходов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 млрд. руб.)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покрыто 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центром, </a:t>
            </a:r>
          </a:p>
          <a:p>
            <a:pPr algn="l"/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по 6-7 млрд. в год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поступает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ФЦП-2018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 </a:t>
            </a:r>
          </a:p>
          <a:p>
            <a:pPr marL="342900" indent="-254000" algn="l">
              <a:buFont typeface="Wingdings" pitchFamily="2" charset="2"/>
              <a:buChar char="§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по-прежнему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больше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половины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ВПР  делают вкупе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сектора, полностью или частично сидящие  на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бюджете, -  торговля, переработка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импорта,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общ. услуги</a:t>
            </a:r>
          </a:p>
          <a:p>
            <a:pPr marL="342900" indent="-254000" algn="l">
              <a:buFont typeface="Wingdings" pitchFamily="2" charset="2"/>
              <a:buChar char="§"/>
            </a:pPr>
            <a:r>
              <a:rPr lang="ru-RU" sz="1900" dirty="0" smtClean="0">
                <a:latin typeface="+mn-lt"/>
              </a:rPr>
              <a:t>основной </a:t>
            </a:r>
            <a:r>
              <a:rPr lang="en-US" sz="1900" dirty="0" smtClean="0">
                <a:latin typeface="+mn-lt"/>
              </a:rPr>
              <a:t> </a:t>
            </a:r>
            <a:r>
              <a:rPr lang="ru-RU" sz="1900" dirty="0" smtClean="0">
                <a:latin typeface="+mn-lt"/>
              </a:rPr>
              <a:t>генератор </a:t>
            </a:r>
            <a:r>
              <a:rPr lang="ru-RU" sz="1900" dirty="0">
                <a:latin typeface="+mn-lt"/>
              </a:rPr>
              <a:t>дохода  </a:t>
            </a:r>
            <a:r>
              <a:rPr lang="ru-RU" sz="1900" dirty="0" smtClean="0">
                <a:latin typeface="+mn-lt"/>
              </a:rPr>
              <a:t>в </a:t>
            </a:r>
            <a:r>
              <a:rPr lang="en-US" sz="1900" dirty="0" smtClean="0">
                <a:latin typeface="+mn-lt"/>
              </a:rPr>
              <a:t> </a:t>
            </a:r>
            <a:r>
              <a:rPr lang="ru-RU" sz="1900" dirty="0" smtClean="0">
                <a:latin typeface="+mn-lt"/>
              </a:rPr>
              <a:t>обрабатывающей </a:t>
            </a:r>
            <a:r>
              <a:rPr lang="en-US" sz="1900" dirty="0" smtClean="0">
                <a:latin typeface="+mn-lt"/>
              </a:rPr>
              <a:t> </a:t>
            </a:r>
            <a:r>
              <a:rPr lang="ru-RU" sz="1900" dirty="0" smtClean="0">
                <a:latin typeface="+mn-lt"/>
              </a:rPr>
              <a:t>промышленности  </a:t>
            </a:r>
            <a:r>
              <a:rPr lang="ru-RU" sz="1900" b="1" dirty="0" smtClean="0">
                <a:latin typeface="+mn-lt"/>
              </a:rPr>
              <a:t>- </a:t>
            </a:r>
            <a:r>
              <a:rPr lang="en-US" sz="1900" b="1" dirty="0" smtClean="0">
                <a:latin typeface="+mn-lt"/>
              </a:rPr>
              <a:t> </a:t>
            </a:r>
            <a:r>
              <a:rPr lang="ru-RU" sz="1900" dirty="0" smtClean="0">
                <a:latin typeface="+mn-lt"/>
              </a:rPr>
              <a:t>сектор</a:t>
            </a:r>
            <a:r>
              <a:rPr lang="ru-RU" sz="1900" b="1" dirty="0" smtClean="0">
                <a:latin typeface="+mn-lt"/>
              </a:rPr>
              <a:t> </a:t>
            </a:r>
            <a:r>
              <a:rPr lang="ru-RU" sz="1900" dirty="0" smtClean="0">
                <a:latin typeface="+mn-lt"/>
              </a:rPr>
              <a:t>производства </a:t>
            </a:r>
            <a:r>
              <a:rPr lang="ru-RU" sz="1900" dirty="0">
                <a:latin typeface="+mn-lt"/>
              </a:rPr>
              <a:t>продовольствия, напитков и </a:t>
            </a:r>
            <a:r>
              <a:rPr lang="ru-RU" sz="1900" dirty="0" smtClean="0">
                <a:latin typeface="+mn-lt"/>
              </a:rPr>
              <a:t>табака  (83</a:t>
            </a: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%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ru-RU" sz="1900" dirty="0">
                <a:latin typeface="+mn-lt"/>
              </a:rPr>
              <a:t>в  2011 г.</a:t>
            </a:r>
            <a:r>
              <a:rPr lang="en-US" sz="1900" dirty="0">
                <a:latin typeface="+mn-lt"/>
              </a:rPr>
              <a:t>)</a:t>
            </a:r>
            <a:r>
              <a:rPr lang="ru-RU" sz="1900" dirty="0">
                <a:latin typeface="+mn-lt"/>
              </a:rPr>
              <a:t> , </a:t>
            </a:r>
            <a:r>
              <a:rPr lang="ru-RU" sz="1900" dirty="0" smtClean="0">
                <a:latin typeface="+mn-lt"/>
              </a:rPr>
              <a:t> а </a:t>
            </a:r>
            <a:r>
              <a:rPr lang="ru-RU" sz="1900" dirty="0">
                <a:latin typeface="+mn-lt"/>
              </a:rPr>
              <a:t>не электроника </a:t>
            </a:r>
            <a:r>
              <a:rPr lang="ru-RU" sz="1900" dirty="0" smtClean="0">
                <a:latin typeface="+mn-lt"/>
              </a:rPr>
              <a:t>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13%)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900" dirty="0" smtClean="0">
                <a:latin typeface="+mn-lt"/>
              </a:rPr>
              <a:t>и  не автосборка  (всего 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5%</a:t>
            </a:r>
            <a:r>
              <a:rPr lang="ru-RU" sz="1900" dirty="0" smtClean="0">
                <a:latin typeface="+mn-lt"/>
              </a:rPr>
              <a:t>)</a:t>
            </a:r>
            <a:endParaRPr lang="ru-RU" sz="19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2" y="6193388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i="1" dirty="0" smtClean="0">
                <a:latin typeface="+mn-lt"/>
              </a:rPr>
              <a:t>Источники</a:t>
            </a:r>
            <a:r>
              <a:rPr lang="ru-RU" sz="1600" dirty="0" smtClean="0">
                <a:latin typeface="+mn-lt"/>
              </a:rPr>
              <a:t>: ДРОНД-2010, Калининградстат, </a:t>
            </a:r>
            <a:r>
              <a:rPr lang="ru-RU" sz="1600" dirty="0">
                <a:latin typeface="+mn-lt"/>
              </a:rPr>
              <a:t>http://www.gov39.ru</a:t>
            </a:r>
            <a:r>
              <a:rPr lang="ru-RU" sz="1600" dirty="0" smtClean="0">
                <a:latin typeface="+mn-lt"/>
              </a:rPr>
              <a:t>/ ,  ИНСС</a:t>
            </a: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21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712968" cy="1439863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Отраслевая структура доходов области </a:t>
            </a:r>
            <a:r>
              <a:rPr lang="ru-RU" sz="2000" b="1" dirty="0" smtClean="0">
                <a:solidFill>
                  <a:schemeClr val="accent1"/>
                </a:solidFill>
                <a:latin typeface="Georgia" pitchFamily="18" charset="0"/>
              </a:rPr>
              <a:t>также  отражает ее критическую зависимость от федеральных ассигнований  при остром дефиците собственных  инвестиционных средств</a:t>
            </a:r>
            <a:r>
              <a:rPr lang="en-US" sz="2000" dirty="0" smtClean="0">
                <a:latin typeface="Arial Narrow" pitchFamily="34" charset="0"/>
              </a:rPr>
              <a:t/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1800" i="1" dirty="0" smtClean="0">
                <a:solidFill>
                  <a:schemeClr val="tx1"/>
                </a:solidFill>
                <a:latin typeface="Arial Narrow" pitchFamily="34" charset="0"/>
              </a:rPr>
              <a:t>(</a:t>
            </a:r>
            <a:r>
              <a:rPr lang="ru-RU" sz="1800" i="1" dirty="0" smtClean="0">
                <a:solidFill>
                  <a:schemeClr val="tx1"/>
                </a:solidFill>
                <a:latin typeface="Arial Narrow" pitchFamily="34" charset="0"/>
              </a:rPr>
              <a:t>рассчитано  по данным Калининградстата  за  январь-февраль  </a:t>
            </a:r>
            <a:r>
              <a:rPr lang="en-US" sz="1800" i="1" dirty="0" smtClean="0">
                <a:solidFill>
                  <a:schemeClr val="tx1"/>
                </a:solidFill>
                <a:latin typeface="Arial Narrow" pitchFamily="34" charset="0"/>
              </a:rPr>
              <a:t>2011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)</a:t>
            </a:r>
            <a:endParaRPr lang="ru-RU" sz="20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16113"/>
            <a:ext cx="8569325" cy="4248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Убыточные сектора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: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все старые  советские промотрасли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, каждое третье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аграрное предприятие,  весь сектор здравоохранения и социальных услуг</a:t>
            </a:r>
            <a:endParaRPr lang="en-US" sz="2000" b="1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Сектора с падающей доходностью</a:t>
            </a:r>
            <a:r>
              <a:rPr lang="en-US" sz="2200" dirty="0" smtClean="0">
                <a:latin typeface="Arial Narrow" pitchFamily="34" charset="0"/>
              </a:rPr>
              <a:t>: </a:t>
            </a:r>
            <a:r>
              <a:rPr lang="ru-RU" sz="2000" dirty="0" smtClean="0">
                <a:latin typeface="Arial Narrow" pitchFamily="34" charset="0"/>
              </a:rPr>
              <a:t>нефтяная  промышленность </a:t>
            </a:r>
            <a:r>
              <a:rPr lang="ru-RU" sz="2000" i="1" dirty="0" smtClean="0">
                <a:latin typeface="Arial Narrow" pitchFamily="34" charset="0"/>
              </a:rPr>
              <a:t>(дает только </a:t>
            </a:r>
            <a:r>
              <a:rPr lang="en-US" sz="2000" b="1" i="1" dirty="0" smtClean="0">
                <a:latin typeface="Arial Narrow" pitchFamily="34" charset="0"/>
              </a:rPr>
              <a:t>23</a:t>
            </a:r>
            <a:r>
              <a:rPr lang="ru-RU" sz="2000" b="1" i="1" dirty="0" smtClean="0">
                <a:latin typeface="Arial Narrow" pitchFamily="34" charset="0"/>
              </a:rPr>
              <a:t>,</a:t>
            </a:r>
            <a:r>
              <a:rPr lang="en-US" sz="2000" b="1" i="1" dirty="0" smtClean="0">
                <a:latin typeface="Arial Narrow" pitchFamily="34" charset="0"/>
              </a:rPr>
              <a:t>7%</a:t>
            </a:r>
            <a:r>
              <a:rPr lang="ru-RU" sz="2000" i="1" dirty="0" smtClean="0">
                <a:latin typeface="Arial Narrow" pitchFamily="34" charset="0"/>
              </a:rPr>
              <a:t> дохода</a:t>
            </a:r>
            <a:r>
              <a:rPr lang="en-US" sz="2000" b="1" dirty="0" smtClean="0">
                <a:latin typeface="Arial Narrow" pitchFamily="34" charset="0"/>
              </a:rPr>
              <a:t>)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 и торговля </a:t>
            </a:r>
            <a:r>
              <a:rPr lang="en-US" sz="2000" b="1" dirty="0" smtClean="0">
                <a:latin typeface="Arial Narrow" pitchFamily="34" charset="0"/>
              </a:rPr>
              <a:t>(9</a:t>
            </a:r>
            <a:r>
              <a:rPr lang="ru-RU" sz="2000" b="1" dirty="0" smtClean="0">
                <a:latin typeface="Arial Narrow" pitchFamily="34" charset="0"/>
              </a:rPr>
              <a:t>,</a:t>
            </a:r>
            <a:r>
              <a:rPr lang="en-US" sz="2000" b="1" dirty="0" smtClean="0">
                <a:latin typeface="Arial Narrow" pitchFamily="34" charset="0"/>
              </a:rPr>
              <a:t>5%</a:t>
            </a:r>
            <a:r>
              <a:rPr lang="en-US" sz="2000" dirty="0" smtClean="0">
                <a:latin typeface="Arial Narrow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Основной генератор дохода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:  </a:t>
            </a:r>
            <a:r>
              <a:rPr lang="ru-RU" sz="2000" dirty="0" smtClean="0">
                <a:latin typeface="Arial Narrow" pitchFamily="34" charset="0"/>
              </a:rPr>
              <a:t>обрабатывающие  промпредприятия </a:t>
            </a:r>
            <a:r>
              <a:rPr lang="en-US" sz="2000" b="1" dirty="0" smtClean="0">
                <a:latin typeface="Arial Narrow" pitchFamily="34" charset="0"/>
              </a:rPr>
              <a:t>(47%), </a:t>
            </a:r>
            <a:r>
              <a:rPr lang="ru-RU" sz="2000" dirty="0" smtClean="0">
                <a:latin typeface="Arial Narrow" pitchFamily="34" charset="0"/>
              </a:rPr>
              <a:t>но подавляющую часть прибылей </a:t>
            </a:r>
            <a:r>
              <a:rPr lang="en-US" sz="2000" dirty="0" smtClean="0">
                <a:latin typeface="Arial Narrow" pitchFamily="34" charset="0"/>
              </a:rPr>
              <a:t>(83%)</a:t>
            </a:r>
            <a:r>
              <a:rPr lang="en-US" sz="20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здесь приносит  производство продовольствия, напитков и табака, а не электроника </a:t>
            </a:r>
            <a:r>
              <a:rPr lang="ru-RU" sz="2000" b="1" dirty="0" smtClean="0">
                <a:latin typeface="Arial Narrow" pitchFamily="34" charset="0"/>
              </a:rPr>
              <a:t> (13%) </a:t>
            </a:r>
            <a:r>
              <a:rPr lang="ru-RU" sz="2000" dirty="0" smtClean="0">
                <a:latin typeface="Arial Narrow" pitchFamily="34" charset="0"/>
              </a:rPr>
              <a:t>и не автосборка (всего </a:t>
            </a:r>
            <a:r>
              <a:rPr lang="en-US" sz="2000" dirty="0" smtClean="0">
                <a:latin typeface="Arial Narrow" pitchFamily="34" charset="0"/>
              </a:rPr>
              <a:t>1</a:t>
            </a:r>
            <a:r>
              <a:rPr lang="ru-RU" sz="2000" dirty="0" smtClean="0">
                <a:latin typeface="Arial Narrow" pitchFamily="34" charset="0"/>
              </a:rPr>
              <a:t>,</a:t>
            </a:r>
            <a:r>
              <a:rPr lang="en-US" sz="2000" dirty="0" smtClean="0">
                <a:latin typeface="Arial Narrow" pitchFamily="34" charset="0"/>
              </a:rPr>
              <a:t>5%</a:t>
            </a:r>
            <a:r>
              <a:rPr lang="ru-RU" sz="2000" dirty="0" smtClean="0">
                <a:latin typeface="Arial Narrow" pitchFamily="34" charset="0"/>
              </a:rPr>
              <a:t>),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На грани убыточности</a:t>
            </a:r>
            <a:r>
              <a:rPr lang="ru-RU" sz="2000" b="1" dirty="0" smtClean="0">
                <a:solidFill>
                  <a:schemeClr val="accent1"/>
                </a:solidFill>
                <a:latin typeface="Arial Narrow" pitchFamily="34" charset="0"/>
              </a:rPr>
              <a:t>: </a:t>
            </a:r>
            <a:r>
              <a:rPr lang="ru-RU" sz="2000" dirty="0" smtClean="0">
                <a:latin typeface="Arial Narrow" pitchFamily="34" charset="0"/>
              </a:rPr>
              <a:t>образование и ЖКХ (держатся только за счет бюджетных субсидий)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ru-RU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ru-RU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Инвестиционные расходы местных компаний </a:t>
            </a:r>
            <a:r>
              <a:rPr lang="ru-RU" sz="2000" b="1" dirty="0" smtClean="0">
                <a:latin typeface="Arial Narrow" pitchFamily="34" charset="0"/>
              </a:rPr>
              <a:t>на 56%  покрываются из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 smtClean="0">
                <a:latin typeface="Arial Narrow" pitchFamily="34" charset="0"/>
              </a:rPr>
              <a:t> бюджетных источников. </a:t>
            </a:r>
          </a:p>
        </p:txBody>
      </p:sp>
    </p:spTree>
    <p:extLst>
      <p:ext uri="{BB962C8B-B14F-4D97-AF65-F5344CB8AC3E}">
        <p14:creationId xmlns:p14="http://schemas.microsoft.com/office/powerpoint/2010/main" val="4334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640960" cy="1584176"/>
          </a:xfrm>
        </p:spPr>
        <p:txBody>
          <a:bodyPr/>
          <a:lstStyle/>
          <a:p>
            <a:pPr algn="l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Калининградские власти (как и вся Россия)  попадают  сегодня в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классическую макроэкономическую ловушку: 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либо господдержка роста и макроэкономической стабильности, </a:t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либо рост бюджетных вложений в убыточную социальную сферу.</a:t>
            </a:r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05147" y="1988840"/>
            <a:ext cx="8659341" cy="136815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г. – выбор в РФ сделан в </a:t>
            </a: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пользу социалки 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ущерб </a:t>
            </a: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макростабильности </a:t>
            </a:r>
            <a:endParaRPr lang="ru-RU" sz="2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ct val="10000"/>
              </a:spcBef>
              <a:buNone/>
            </a:pPr>
            <a:r>
              <a: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расходов бюджета  РФ  на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2013-2015 гг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 5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 -  в  бюджете КО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None/>
            </a:pP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такой курс  не поможет  улучшить социальные услуги и опасен в условиях глобальных потрясений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(риски для  КО – возможный  секвестр   Центром  многих  ФЦП)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1667" y="3645024"/>
            <a:ext cx="87849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tabLst>
                <a:tab pos="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реально поможет Калининграду  в повышении  макроустойчивости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ü"/>
              <a:tabLst>
                <a:tab pos="0" algn="l"/>
              </a:tabLst>
            </a:pP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«внешний локомотив»</a:t>
            </a:r>
            <a:r>
              <a:rPr lang="ru-RU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(внутри  местной  и  рос. экономики  импульсов уст. роста  нет)</a:t>
            </a:r>
          </a:p>
          <a:p>
            <a:pPr>
              <a:buFont typeface="Wingdings" pitchFamily="2" charset="2"/>
              <a:buChar char="ü"/>
              <a:tabLst>
                <a:tab pos="0" algn="l"/>
              </a:tabLst>
            </a:pP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межотраслевой проект кооперации с соседями в Балтийском макрорегионе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который с одной стороны мог бы консолидировать местное сообщество, а с другой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создать импульсы для одновременной динамизации социальной и производственной сфер при минимальных  бюджетных затратах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805264"/>
            <a:ext cx="86442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Вариант:</a:t>
            </a:r>
            <a:r>
              <a:rPr lang="ru-RU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 улучшения системы эксплуатации водных ресурсов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построенный на началах трансграничной сетевой кооперации  с соседями</a:t>
            </a:r>
          </a:p>
        </p:txBody>
      </p:sp>
    </p:spTree>
    <p:extLst>
      <p:ext uri="{BB962C8B-B14F-4D97-AF65-F5344CB8AC3E}">
        <p14:creationId xmlns:p14="http://schemas.microsoft.com/office/powerpoint/2010/main" val="18599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268" y="174080"/>
            <a:ext cx="878497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Калининградская область 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 часть единой экосистемы бассейна Балтийского моря </a:t>
            </a:r>
            <a:r>
              <a:rPr lang="ru-RU" b="1" dirty="0" smtClean="0">
                <a:latin typeface="+mn-lt"/>
              </a:rPr>
              <a:t>(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1,7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млн. кв.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км,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14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стран, из них 9 приморских, 85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млн.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чел</a:t>
            </a:r>
            <a:r>
              <a:rPr lang="ru-RU" sz="2000" b="1" dirty="0" smtClean="0">
                <a:latin typeface="Arial Narrow" pitchFamily="34" charset="0"/>
              </a:rPr>
              <a:t>)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06913" y="1124744"/>
            <a:ext cx="482453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Нужна кооперация всех 14 стран!</a:t>
            </a:r>
          </a:p>
          <a:p>
            <a:pPr algn="l"/>
            <a:endParaRPr lang="ru-RU" sz="2000" b="1" dirty="0" smtClean="0">
              <a:latin typeface="+mn-lt"/>
            </a:endParaRPr>
          </a:p>
          <a:p>
            <a:pPr algn="l"/>
            <a:r>
              <a:rPr lang="ru-RU" sz="2000" b="1" dirty="0" smtClean="0">
                <a:latin typeface="+mn-lt"/>
              </a:rPr>
              <a:t>Страны БМР реализуют Планы управления трансграничными водными бассейнами на  основе согласованных эко- стандартов и технологий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(Рамочная  Директива  ЕС 2010 г.)</a:t>
            </a:r>
          </a:p>
          <a:p>
            <a:pPr algn="l"/>
            <a:endParaRPr lang="ru-RU" sz="2000" b="1" dirty="0">
              <a:latin typeface="+mn-lt"/>
            </a:endParaRPr>
          </a:p>
          <a:p>
            <a:pPr algn="l"/>
            <a:r>
              <a:rPr lang="ru-RU" sz="2000" b="1" dirty="0" smtClean="0">
                <a:latin typeface="+mn-lt"/>
              </a:rPr>
              <a:t>Но  Калининград выпадает из кооперации </a:t>
            </a:r>
          </a:p>
          <a:p>
            <a:pPr algn="l"/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(</a:t>
            </a:r>
            <a:r>
              <a:rPr lang="ru-RU" sz="2000" b="1" i="1" dirty="0" smtClean="0">
                <a:solidFill>
                  <a:schemeClr val="tx2"/>
                </a:solidFill>
                <a:latin typeface="+mn-lt"/>
              </a:rPr>
              <a:t>Водный кодекс РФ не учитывает  проблемы   трансграничности</a:t>
            </a:r>
            <a:r>
              <a:rPr lang="ru-RU" sz="2000" b="1" dirty="0" smtClean="0">
                <a:solidFill>
                  <a:schemeClr val="tx2"/>
                </a:solidFill>
                <a:latin typeface="+mn-lt"/>
              </a:rPr>
              <a:t>)</a:t>
            </a:r>
          </a:p>
          <a:p>
            <a:pPr algn="l"/>
            <a:endParaRPr lang="ru-RU" sz="2000" b="1" dirty="0">
              <a:latin typeface="+mn-lt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Проект </a:t>
            </a:r>
            <a:r>
              <a:rPr lang="ru-RU" sz="2200" b="1" dirty="0">
                <a:solidFill>
                  <a:srgbClr val="FF0000"/>
                </a:solidFill>
                <a:latin typeface="+mn-lt"/>
              </a:rPr>
              <a:t>SIWI  </a:t>
            </a:r>
            <a:r>
              <a:rPr lang="ru-RU" sz="2200" b="1" dirty="0" smtClean="0">
                <a:latin typeface="+mn-lt"/>
              </a:rPr>
              <a:t>(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2011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., 2013-2015 гг.): </a:t>
            </a:r>
            <a:r>
              <a:rPr lang="ru-RU" sz="2000" dirty="0" smtClean="0">
                <a:latin typeface="+mn-lt"/>
              </a:rPr>
              <a:t>кооперация КО с  </a:t>
            </a:r>
            <a:r>
              <a:rPr lang="ru-RU" sz="2000" dirty="0">
                <a:latin typeface="+mn-lt"/>
              </a:rPr>
              <a:t>Польшей и  </a:t>
            </a:r>
            <a:r>
              <a:rPr lang="ru-RU" sz="2000" dirty="0" smtClean="0">
                <a:latin typeface="+mn-lt"/>
              </a:rPr>
              <a:t>Литвой для </a:t>
            </a:r>
            <a:endParaRPr lang="ru-RU" sz="2000" dirty="0">
              <a:latin typeface="+mn-lt"/>
            </a:endParaRPr>
          </a:p>
          <a:p>
            <a:pPr algn="l"/>
            <a:r>
              <a:rPr lang="ru-RU" sz="2000" dirty="0" smtClean="0">
                <a:latin typeface="+mn-lt"/>
              </a:rPr>
              <a:t>согласованного </a:t>
            </a:r>
            <a:r>
              <a:rPr lang="ru-RU" sz="2000" dirty="0">
                <a:latin typeface="+mn-lt"/>
              </a:rPr>
              <a:t>управления бассейнами </a:t>
            </a:r>
            <a:r>
              <a:rPr lang="ru-RU" sz="2000" b="1" dirty="0">
                <a:latin typeface="+mn-lt"/>
              </a:rPr>
              <a:t>рек  Неман и </a:t>
            </a:r>
            <a:r>
              <a:rPr lang="ru-RU" sz="2000" b="1" dirty="0" err="1">
                <a:latin typeface="Arial Narrow" pitchFamily="34" charset="0"/>
              </a:rPr>
              <a:t>Преголя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+mn-lt"/>
              </a:rPr>
              <a:t>на базе инновационных технологий эксплуатации  водных ресурсов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68" y="1124744"/>
            <a:ext cx="3360887" cy="47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3" y="260648"/>
            <a:ext cx="8856983" cy="1295400"/>
          </a:xfrm>
        </p:spPr>
        <p:txBody>
          <a:bodyPr/>
          <a:lstStyle/>
          <a:p>
            <a:pPr algn="l"/>
            <a:r>
              <a:rPr lang="ru-RU" sz="2200" b="1" dirty="0" smtClean="0">
                <a:solidFill>
                  <a:schemeClr val="tx1"/>
                </a:solidFill>
                <a:latin typeface="Arial Narrow" pitchFamily="34" charset="0"/>
              </a:rPr>
              <a:t>Передовые </a:t>
            </a:r>
            <a:r>
              <a:rPr lang="ru-RU" sz="2200" b="1" dirty="0">
                <a:solidFill>
                  <a:schemeClr val="tx1"/>
                </a:solidFill>
                <a:latin typeface="Arial Narrow" pitchFamily="34" charset="0"/>
              </a:rPr>
              <a:t>технологии </a:t>
            </a:r>
            <a:r>
              <a:rPr lang="ru-RU" sz="2200" b="1" dirty="0" smtClean="0">
                <a:solidFill>
                  <a:schemeClr val="tx1"/>
                </a:solidFill>
                <a:latin typeface="Arial Narrow" pitchFamily="34" charset="0"/>
              </a:rPr>
              <a:t>и согласованные  стандарты управления трансграничными речными бассейнами  </a:t>
            </a:r>
            <a:r>
              <a:rPr lang="ru-RU" sz="2200" b="1" dirty="0" err="1" smtClean="0">
                <a:solidFill>
                  <a:schemeClr val="tx1"/>
                </a:solidFill>
                <a:latin typeface="Arial Narrow" pitchFamily="34" charset="0"/>
              </a:rPr>
              <a:t>Преголи</a:t>
            </a:r>
            <a:r>
              <a:rPr lang="ru-RU" sz="2200" b="1" dirty="0" smtClean="0">
                <a:solidFill>
                  <a:schemeClr val="tx1"/>
                </a:solidFill>
                <a:latin typeface="Arial Narrow" pitchFamily="34" charset="0"/>
              </a:rPr>
              <a:t> и Немана   -  это не только решение экологических проблем, но и зарожден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ие </a:t>
            </a:r>
            <a:r>
              <a:rPr lang="ru-RU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КО  </a:t>
            </a:r>
            <a:r>
              <a:rPr lang="ru-RU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мощного кластера комплементарных отраслей, включая </a:t>
            </a:r>
            <a:r>
              <a:rPr lang="ru-RU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</a:t>
            </a:r>
            <a:r>
              <a:rPr lang="ru-RU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оциальные услуги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90574" y="1844824"/>
            <a:ext cx="7229628" cy="3442770"/>
            <a:chOff x="150683" y="1839113"/>
            <a:chExt cx="7229628" cy="3442770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150683" y="1863523"/>
              <a:ext cx="2200074" cy="125470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ru-RU" b="1" dirty="0" smtClean="0">
                  <a:solidFill>
                    <a:srgbClr val="0000A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Здравоохранение</a:t>
              </a:r>
              <a:endParaRPr lang="en-US" b="1" dirty="0">
                <a:solidFill>
                  <a:srgbClr val="0000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r>
                <a:rPr lang="ru-RU" b="1" dirty="0" smtClean="0">
                  <a:solidFill>
                    <a:srgbClr val="0000A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и среда жизнедеятельности человека</a:t>
              </a:r>
              <a:endParaRPr lang="en-US" b="1" dirty="0">
                <a:solidFill>
                  <a:srgbClr val="0000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257640" y="4126013"/>
              <a:ext cx="2125612" cy="112489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90000"/>
                </a:lnSpc>
              </a:pPr>
              <a:r>
                <a:rPr lang="ru-RU" b="1" dirty="0" smtClean="0">
                  <a:solidFill>
                    <a:srgbClr val="0000A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Агробизнес</a:t>
              </a:r>
              <a:r>
                <a:rPr lang="en-US" b="1" dirty="0" smtClean="0">
                  <a:solidFill>
                    <a:srgbClr val="0000A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, </a:t>
              </a:r>
              <a:endParaRPr lang="ru-RU" b="1" dirty="0" smtClean="0">
                <a:solidFill>
                  <a:srgbClr val="0000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ru-RU" b="1" dirty="0" smtClean="0">
                  <a:solidFill>
                    <a:srgbClr val="0000A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пищевая промышленность,</a:t>
              </a:r>
              <a:r>
                <a:rPr lang="en-US" b="1" dirty="0" smtClean="0">
                  <a:solidFill>
                    <a:srgbClr val="0000A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 </a:t>
              </a:r>
              <a:r>
                <a:rPr lang="ru-RU" b="1" dirty="0" smtClean="0">
                  <a:solidFill>
                    <a:srgbClr val="0000A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рыболовство</a:t>
              </a:r>
              <a:endParaRPr lang="en-US" b="1" dirty="0">
                <a:solidFill>
                  <a:srgbClr val="0000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5254982" y="4095043"/>
              <a:ext cx="2125329" cy="11868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90000"/>
                </a:lnSpc>
              </a:pPr>
              <a:r>
                <a:rPr lang="ru-RU" b="1" dirty="0" smtClean="0">
                  <a:solidFill>
                    <a:srgbClr val="0000A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ЖКХ и обновление</a:t>
              </a:r>
            </a:p>
            <a:p>
              <a:pPr>
                <a:lnSpc>
                  <a:spcPct val="90000"/>
                </a:lnSpc>
              </a:pPr>
              <a:r>
                <a:rPr lang="ru-RU" b="1" dirty="0" smtClean="0">
                  <a:solidFill>
                    <a:srgbClr val="0000A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инфраструктуры</a:t>
              </a:r>
              <a:endParaRPr lang="en-US" b="1" dirty="0">
                <a:solidFill>
                  <a:srgbClr val="0000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2663701" y="2804589"/>
              <a:ext cx="2182367" cy="150980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90000"/>
                </a:lnSpc>
              </a:pPr>
              <a:r>
                <a:rPr lang="ru-RU" sz="2000" b="1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«Умные» технологии  эксплуатации </a:t>
              </a:r>
            </a:p>
            <a:p>
              <a:pPr>
                <a:lnSpc>
                  <a:spcPct val="90000"/>
                </a:lnSpc>
              </a:pPr>
              <a:r>
                <a:rPr lang="ru-RU" sz="2000" b="1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водных ресурсов</a:t>
              </a:r>
              <a:endParaRPr lang="en-US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5121213" y="1839113"/>
              <a:ext cx="2051458" cy="125470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80000"/>
                </a:lnSpc>
              </a:pPr>
              <a:r>
                <a:rPr lang="ru-RU" b="1" dirty="0" smtClean="0">
                  <a:solidFill>
                    <a:srgbClr val="0000A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Туризм,</a:t>
              </a:r>
              <a:endParaRPr lang="en-US" b="1" dirty="0">
                <a:solidFill>
                  <a:srgbClr val="0000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ru-RU" b="1" dirty="0" smtClean="0">
                  <a:solidFill>
                    <a:srgbClr val="0000A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рекреация</a:t>
              </a:r>
              <a:r>
                <a:rPr lang="en-US" b="1" dirty="0" smtClean="0">
                  <a:solidFill>
                    <a:srgbClr val="0000A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,</a:t>
              </a:r>
              <a:endParaRPr lang="en-US" b="1" dirty="0">
                <a:solidFill>
                  <a:srgbClr val="0000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ru-RU" b="1" dirty="0" smtClean="0">
                  <a:solidFill>
                    <a:srgbClr val="0000A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гостиничный</a:t>
              </a:r>
              <a:endParaRPr lang="en-US" b="1" dirty="0">
                <a:solidFill>
                  <a:srgbClr val="0000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ru-RU" b="1" dirty="0" smtClean="0">
                  <a:solidFill>
                    <a:srgbClr val="0000A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бизнес</a:t>
              </a:r>
              <a:endParaRPr lang="en-US" b="1" dirty="0">
                <a:solidFill>
                  <a:srgbClr val="0000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6" name="Right Arrow 5"/>
            <p:cNvSpPr>
              <a:spLocks noChangeArrowheads="1"/>
            </p:cNvSpPr>
            <p:nvPr/>
          </p:nvSpPr>
          <p:spPr bwMode="auto">
            <a:xfrm rot="2700000">
              <a:off x="2099859" y="2628846"/>
              <a:ext cx="720238" cy="365535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vert="eaVert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ight Arrow 18"/>
            <p:cNvSpPr>
              <a:spLocks noChangeArrowheads="1"/>
            </p:cNvSpPr>
            <p:nvPr/>
          </p:nvSpPr>
          <p:spPr bwMode="auto">
            <a:xfrm rot="13500000">
              <a:off x="2233038" y="2419728"/>
              <a:ext cx="720238" cy="365535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eaVert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Right Arrow 19"/>
            <p:cNvSpPr>
              <a:spLocks noChangeArrowheads="1"/>
            </p:cNvSpPr>
            <p:nvPr/>
          </p:nvSpPr>
          <p:spPr bwMode="auto">
            <a:xfrm rot="18900000" flipH="1">
              <a:off x="4761094" y="2667577"/>
              <a:ext cx="720238" cy="365535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eaVert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Right Arrow 20"/>
            <p:cNvSpPr>
              <a:spLocks noChangeArrowheads="1"/>
            </p:cNvSpPr>
            <p:nvPr/>
          </p:nvSpPr>
          <p:spPr bwMode="auto">
            <a:xfrm rot="8100000" flipH="1">
              <a:off x="4606060" y="2422208"/>
              <a:ext cx="720238" cy="365535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vert="eaVert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Right Arrow 25"/>
            <p:cNvSpPr>
              <a:spLocks noChangeArrowheads="1"/>
            </p:cNvSpPr>
            <p:nvPr/>
          </p:nvSpPr>
          <p:spPr bwMode="auto">
            <a:xfrm rot="18900000" flipH="1">
              <a:off x="2187837" y="4340739"/>
              <a:ext cx="720238" cy="365535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eaVert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Right Arrow 26"/>
            <p:cNvSpPr>
              <a:spLocks noChangeArrowheads="1"/>
            </p:cNvSpPr>
            <p:nvPr/>
          </p:nvSpPr>
          <p:spPr bwMode="auto">
            <a:xfrm rot="8100000" flipH="1">
              <a:off x="2054660" y="4131624"/>
              <a:ext cx="720238" cy="365535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vert="eaVert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ight Arrow 27"/>
            <p:cNvSpPr>
              <a:spLocks noChangeArrowheads="1"/>
            </p:cNvSpPr>
            <p:nvPr/>
          </p:nvSpPr>
          <p:spPr bwMode="auto">
            <a:xfrm rot="2700000">
              <a:off x="4603979" y="4329752"/>
              <a:ext cx="720238" cy="365535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 vert="eaVert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Right Arrow 28"/>
            <p:cNvSpPr>
              <a:spLocks noChangeArrowheads="1"/>
            </p:cNvSpPr>
            <p:nvPr/>
          </p:nvSpPr>
          <p:spPr bwMode="auto">
            <a:xfrm rot="13500000">
              <a:off x="4761094" y="4121816"/>
              <a:ext cx="720238" cy="365535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BCBCBC"/>
                </a:gs>
                <a:gs pos="35001">
                  <a:srgbClr val="D0D0D0"/>
                </a:gs>
                <a:gs pos="100000">
                  <a:srgbClr val="EDEDED"/>
                </a:gs>
              </a:gsLst>
              <a:lin ang="1620000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eaVert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1763" name="Text Box 19"/>
          <p:cNvSpPr txBox="1">
            <a:spLocks noChangeArrowheads="1"/>
          </p:cNvSpPr>
          <p:nvPr/>
        </p:nvSpPr>
        <p:spPr bwMode="auto">
          <a:xfrm flipH="1" flipV="1">
            <a:off x="179511" y="5373215"/>
            <a:ext cx="8789593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wrap="square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 сетевой кооперации  с  Польшей и Литвой (под эгидой Швеции) </a:t>
            </a:r>
            <a:r>
              <a:rPr lang="ru-RU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привлечет  в КО  стратегических  инвесторов и запустит реструктуризацию</a:t>
            </a:r>
            <a:endParaRPr lang="ru-RU" sz="21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6122505"/>
            <a:ext cx="5026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latin typeface="+mn-lt"/>
              </a:rPr>
              <a:t>Источник:  </a:t>
            </a:r>
            <a:r>
              <a:rPr lang="ru-RU" sz="1600" dirty="0" smtClean="0">
                <a:latin typeface="+mn-lt"/>
              </a:rPr>
              <a:t>разработка  автора  в рамках  проекта  </a:t>
            </a:r>
            <a:r>
              <a:rPr lang="en-US" sz="1600" dirty="0" smtClean="0">
                <a:latin typeface="+mn-lt"/>
              </a:rPr>
              <a:t>SIWI</a:t>
            </a:r>
            <a:r>
              <a:rPr lang="ru-RU" sz="1600" dirty="0" smtClean="0">
                <a:latin typeface="+mn-lt"/>
              </a:rPr>
              <a:t>,  2011</a:t>
            </a: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74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187624" y="4920843"/>
            <a:ext cx="7344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</a:rPr>
              <a:t>СПАСИБО </a:t>
            </a: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 за </a:t>
            </a:r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</a:rPr>
              <a:t>внимание!</a:t>
            </a:r>
            <a:r>
              <a:rPr lang="ru-RU" sz="3600" b="1" u="sng" dirty="0">
                <a:latin typeface="Georgia" pitchFamily="18" charset="0"/>
              </a:rPr>
              <a:t> </a:t>
            </a:r>
          </a:p>
        </p:txBody>
      </p:sp>
      <p:pic>
        <p:nvPicPr>
          <p:cNvPr id="43013" name="Picture 4" descr="C:\Documents and Settings\Admin\Рабочий стол\Безимени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852935"/>
            <a:ext cx="1224136" cy="112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99792" y="2924944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Georgia" pitchFamily="18" charset="0"/>
              </a:rPr>
              <a:t>Институт экономики РАН</a:t>
            </a:r>
            <a:endParaRPr lang="en-US" sz="2400" dirty="0" smtClean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Georgia" pitchFamily="18" charset="0"/>
              </a:rPr>
              <a:t>smorodinskaya@gmail.com</a:t>
            </a:r>
            <a:endParaRPr lang="ru-RU" sz="2400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33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1500" autoRev="1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6" dur="1500" autoRev="1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43370"/>
            <a:ext cx="5837449" cy="35841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4812" y="208980"/>
            <a:ext cx="8438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Балтийский  макрорегион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(территории 11 стран,  2,5 %  мирового ВВП)  </a:t>
            </a:r>
          </a:p>
          <a:p>
            <a:pPr algn="l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уже  20 лет развивается по особой, скандинавской экономической модели.  </a:t>
            </a:r>
          </a:p>
          <a:p>
            <a:pPr algn="l"/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итоге, несмотря на небольшие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размеры входящих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сюда экономикк,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он оказался 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хорошо подготовлен  к глобальной нестабильност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-  </a:t>
            </a:r>
            <a:r>
              <a:rPr lang="ru-RU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лучше чем </a:t>
            </a:r>
            <a:r>
              <a:rPr 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EC-15  </a:t>
            </a:r>
            <a:r>
              <a:rPr lang="ru-RU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  почти на уровне мощной Северной Америки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0688" y="5465911"/>
            <a:ext cx="2872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dirty="0" smtClean="0">
                <a:latin typeface="Arial Narrow" pitchFamily="34" charset="0"/>
              </a:rPr>
              <a:t>State  of the Region Report -2012</a:t>
            </a:r>
            <a:endParaRPr lang="ru-RU" sz="1500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792" y="5807973"/>
            <a:ext cx="879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>
                <a:latin typeface="+mn-lt"/>
              </a:rPr>
              <a:t>Регион  быстро  </a:t>
            </a:r>
            <a:r>
              <a:rPr lang="ru-RU" dirty="0">
                <a:latin typeface="+mn-lt"/>
              </a:rPr>
              <a:t>восстановился </a:t>
            </a:r>
            <a:r>
              <a:rPr lang="ru-RU" dirty="0" smtClean="0">
                <a:latin typeface="+mn-lt"/>
              </a:rPr>
              <a:t> после </a:t>
            </a:r>
            <a:r>
              <a:rPr lang="ru-RU" dirty="0">
                <a:latin typeface="+mn-lt"/>
              </a:rPr>
              <a:t>1-й волны  кризиса ,  </a:t>
            </a:r>
            <a:r>
              <a:rPr lang="ru-RU" dirty="0" smtClean="0">
                <a:latin typeface="+mn-lt"/>
              </a:rPr>
              <a:t>рос </a:t>
            </a:r>
            <a:r>
              <a:rPr lang="en-US" dirty="0" smtClean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быстрее других ареалов (темпы выше 3% в 2010-2011 гг.) и </a:t>
            </a:r>
            <a:r>
              <a:rPr lang="en-US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внутренне достаточно устойчив </a:t>
            </a:r>
            <a:r>
              <a:rPr lang="en-US" b="1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перед  ударами 2-й волны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187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401269"/>
              </p:ext>
            </p:extLst>
          </p:nvPr>
        </p:nvGraphicFramePr>
        <p:xfrm>
          <a:off x="2555776" y="2098080"/>
          <a:ext cx="6096000" cy="40741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bg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Baltic Sea Region</a:t>
                      </a:r>
                      <a:endParaRPr lang="ru-RU" dirty="0">
                        <a:solidFill>
                          <a:schemeClr val="bg1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EU-27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OECD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2012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Потребительский спрос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/>
                          </a:solidFill>
                        </a:rPr>
                        <a:t>1.8%</a:t>
                      </a:r>
                      <a:endParaRPr lang="ru-RU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-0.5%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1.1%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/>
                          </a:solidFill>
                        </a:rPr>
                        <a:t>1.1%</a:t>
                      </a:r>
                      <a:endParaRPr lang="ru-RU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-0.4%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-0.1%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-0.1%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Инвестиционный спрос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/>
                          </a:solidFill>
                        </a:rPr>
                        <a:t>2.8%</a:t>
                      </a:r>
                      <a:endParaRPr lang="ru-RU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-0.7%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2.2%</a:t>
                      </a:r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Внешнеторговый спрос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5.9%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1.8%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8.0%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3.3%</a:t>
                      </a:r>
                      <a:endParaRPr lang="ru-RU" b="1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2.0%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260648"/>
            <a:ext cx="871296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300" dirty="0" smtClean="0">
                <a:latin typeface="Arial Narrow" pitchFamily="34" charset="0"/>
              </a:rPr>
              <a:t>Регион работает на экспорт и поэтому страдает от падения мирового спроса. Но  </a:t>
            </a:r>
            <a:r>
              <a:rPr lang="ru-RU" sz="2300" dirty="0" smtClean="0">
                <a:solidFill>
                  <a:schemeClr val="accent1"/>
                </a:solidFill>
                <a:latin typeface="Arial Narrow" pitchFamily="34" charset="0"/>
              </a:rPr>
              <a:t>по динамизму внутреннего спроса, отражающего  качество  роста, он </a:t>
            </a:r>
            <a:r>
              <a:rPr lang="ru-RU" sz="23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превосходит  и весь ЕС, и всю совокупность развитых стран</a:t>
            </a:r>
            <a:endParaRPr lang="ru-RU" sz="23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744" y="3283535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 Narrow" pitchFamily="34" charset="0"/>
              </a:rPr>
              <a:t>Частный</a:t>
            </a:r>
          </a:p>
          <a:p>
            <a:pPr algn="r"/>
            <a:r>
              <a:rPr lang="ru-RU" dirty="0" smtClean="0">
                <a:latin typeface="Arial Narrow" pitchFamily="34" charset="0"/>
              </a:rPr>
              <a:t>Государственный 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5373216"/>
            <a:ext cx="108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 Narrow" pitchFamily="34" charset="0"/>
              </a:rPr>
              <a:t>Экспорт</a:t>
            </a:r>
          </a:p>
          <a:p>
            <a:pPr algn="r"/>
            <a:r>
              <a:rPr lang="ru-RU" dirty="0" smtClean="0">
                <a:latin typeface="Arial Narrow" pitchFamily="34" charset="0"/>
              </a:rPr>
              <a:t>Импорт 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1628800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Динамика ВВП по факторам спроса: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2011 г. и оценка за 2012 г. 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6116" y="6247555"/>
            <a:ext cx="29523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i="1" dirty="0" smtClean="0">
                <a:latin typeface="Arial Narrow" pitchFamily="34" charset="0"/>
              </a:rPr>
              <a:t>Источник</a:t>
            </a:r>
            <a:r>
              <a:rPr lang="ru-RU" sz="1500" dirty="0" smtClean="0">
                <a:latin typeface="Arial Narrow" pitchFamily="34" charset="0"/>
              </a:rPr>
              <a:t>:  данные Еврокомиссии</a:t>
            </a:r>
            <a:endParaRPr lang="ru-RU" sz="15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58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54719" y="188640"/>
            <a:ext cx="8637551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Благодаря  скандинавской  модели  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Балтийский макрорегион </a:t>
            </a: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сохраняет </a:t>
            </a:r>
            <a:r>
              <a:rPr lang="ru-RU" sz="23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высокие  р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ейтинги 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глобальной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конкурентоспособности</a:t>
            </a: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itchFamily="34" charset="0"/>
              </a:rPr>
              <a:t> </a:t>
            </a:r>
          </a:p>
          <a:p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itchFamily="34" charset="0"/>
              </a:rPr>
              <a:t>(Б</a:t>
            </a:r>
            <a:r>
              <a:rPr lang="ru-RU" sz="2000" dirty="0" smtClean="0">
                <a:latin typeface="Arial Narrow" pitchFamily="34" charset="0"/>
              </a:rPr>
              <a:t>МР  интегрально  среди </a:t>
            </a:r>
            <a:r>
              <a:rPr lang="ru-RU" sz="2000" dirty="0">
                <a:latin typeface="Arial Narrow" pitchFamily="34" charset="0"/>
              </a:rPr>
              <a:t>142 стран </a:t>
            </a:r>
            <a:r>
              <a:rPr lang="ru-RU" sz="2000" dirty="0" smtClean="0">
                <a:latin typeface="Arial Narrow" pitchFamily="34" charset="0"/>
              </a:rPr>
              <a:t>мира, 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ru-RU" sz="2000" b="1" dirty="0" smtClean="0">
                <a:latin typeface="Arial Narrow" pitchFamily="34" charset="0"/>
              </a:rPr>
              <a:t>2012 г.</a:t>
            </a:r>
            <a:r>
              <a:rPr lang="ru-RU" sz="2000" dirty="0" smtClean="0">
                <a:latin typeface="Arial Narrow" pitchFamily="34" charset="0"/>
              </a:rPr>
              <a:t>, </a:t>
            </a:r>
            <a:r>
              <a:rPr lang="ru-RU" dirty="0" smtClean="0">
                <a:latin typeface="Arial Narrow" pitchFamily="34" charset="0"/>
              </a:rPr>
              <a:t>расчеты  </a:t>
            </a:r>
            <a:r>
              <a:rPr lang="en-US" dirty="0" smtClean="0">
                <a:latin typeface="Arial Narrow" pitchFamily="34" charset="0"/>
              </a:rPr>
              <a:t>C. Ketels  </a:t>
            </a:r>
            <a:r>
              <a:rPr lang="ru-RU" dirty="0" smtClean="0">
                <a:latin typeface="Arial Narrow" pitchFamily="34" charset="0"/>
              </a:rPr>
              <a:t>по данным 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itchFamily="34" charset="0"/>
              </a:rPr>
              <a:t>GCI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itchFamily="34" charset="0"/>
              </a:rPr>
              <a:t>)</a:t>
            </a:r>
            <a:endParaRPr lang="ru-RU" sz="2000" b="1" dirty="0"/>
          </a:p>
        </p:txBody>
      </p:sp>
      <p:grpSp>
        <p:nvGrpSpPr>
          <p:cNvPr id="22" name="Group 4"/>
          <p:cNvGrpSpPr/>
          <p:nvPr/>
        </p:nvGrpSpPr>
        <p:grpSpPr>
          <a:xfrm>
            <a:off x="116056" y="1442929"/>
            <a:ext cx="8756157" cy="2676931"/>
            <a:chOff x="136115" y="2034867"/>
            <a:chExt cx="8756157" cy="2519167"/>
          </a:xfrm>
        </p:grpSpPr>
        <p:sp>
          <p:nvSpPr>
            <p:cNvPr id="23" name="Rectangle 2"/>
            <p:cNvSpPr/>
            <p:nvPr/>
          </p:nvSpPr>
          <p:spPr bwMode="auto">
            <a:xfrm>
              <a:off x="3374618" y="2034867"/>
              <a:ext cx="2448000" cy="12240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ВВП на душу </a:t>
              </a:r>
              <a:r>
                <a:rPr lang="ru-RU" sz="2000" b="1" dirty="0" smtClean="0">
                  <a:latin typeface="+mn-lt"/>
                </a:rPr>
                <a:t>(22)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Индекс глобальной 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конкурентоспособности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(24)</a:t>
              </a:r>
            </a:p>
          </p:txBody>
        </p:sp>
        <p:sp>
          <p:nvSpPr>
            <p:cNvPr id="24" name="Rectangle 5"/>
            <p:cNvSpPr/>
            <p:nvPr/>
          </p:nvSpPr>
          <p:spPr bwMode="auto">
            <a:xfrm>
              <a:off x="876966" y="2366768"/>
              <a:ext cx="2448000" cy="7200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b="1" dirty="0" smtClean="0">
                  <a:latin typeface="+mn-lt"/>
                </a:rPr>
                <a:t>Микроэкономические факторы 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</a:rPr>
                <a:t>(28)</a:t>
              </a:r>
            </a:p>
          </p:txBody>
        </p:sp>
        <p:sp>
          <p:nvSpPr>
            <p:cNvPr id="25" name="Rectangle 6"/>
            <p:cNvSpPr/>
            <p:nvPr/>
          </p:nvSpPr>
          <p:spPr bwMode="auto">
            <a:xfrm>
              <a:off x="5879494" y="2366768"/>
              <a:ext cx="2448000" cy="7200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b="1" dirty="0" smtClean="0">
                  <a:latin typeface="+mn-lt"/>
                </a:rPr>
                <a:t>Макроэкономические факторы 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</a:rPr>
                <a:t>(23)</a:t>
              </a:r>
            </a:p>
          </p:txBody>
        </p:sp>
        <p:sp>
          <p:nvSpPr>
            <p:cNvPr id="26" name="Rectangle 7"/>
            <p:cNvSpPr/>
            <p:nvPr/>
          </p:nvSpPr>
          <p:spPr bwMode="auto">
            <a:xfrm>
              <a:off x="136115" y="3398057"/>
              <a:ext cx="1872000" cy="9000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Качество деловой среды 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(29)</a:t>
              </a:r>
            </a:p>
          </p:txBody>
        </p:sp>
        <p:sp>
          <p:nvSpPr>
            <p:cNvPr id="27" name="Rectangle 8"/>
            <p:cNvSpPr/>
            <p:nvPr/>
          </p:nvSpPr>
          <p:spPr bwMode="auto">
            <a:xfrm>
              <a:off x="2074975" y="3399304"/>
              <a:ext cx="2052000" cy="11520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b="1" dirty="0" smtClean="0">
                  <a:latin typeface="+mn-lt"/>
                </a:rPr>
                <a:t>Эффективность управленческих стратегий бизнеса 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(27)</a:t>
              </a:r>
            </a:p>
          </p:txBody>
        </p:sp>
        <p:sp>
          <p:nvSpPr>
            <p:cNvPr id="28" name="Rectangle 9"/>
            <p:cNvSpPr/>
            <p:nvPr/>
          </p:nvSpPr>
          <p:spPr bwMode="auto">
            <a:xfrm>
              <a:off x="7020272" y="3400551"/>
              <a:ext cx="1872000" cy="9360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Макроэкономи</a:t>
              </a:r>
              <a:r>
                <a:rPr lang="en-US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-</a:t>
              </a:r>
              <a:r>
                <a:rPr lang="ru-RU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ческая политика 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(25)</a:t>
              </a:r>
            </a:p>
          </p:txBody>
        </p:sp>
        <p:sp>
          <p:nvSpPr>
            <p:cNvPr id="29" name="Rectangle 10"/>
            <p:cNvSpPr/>
            <p:nvPr/>
          </p:nvSpPr>
          <p:spPr bwMode="auto">
            <a:xfrm>
              <a:off x="4932040" y="3402034"/>
              <a:ext cx="2016000" cy="11520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b="1" dirty="0" smtClean="0">
                  <a:latin typeface="+mn-lt"/>
                </a:rPr>
                <a:t>Социальная инфраструктура и качество институтов 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(24)</a:t>
              </a:r>
            </a:p>
          </p:txBody>
        </p:sp>
        <p:grpSp>
          <p:nvGrpSpPr>
            <p:cNvPr id="30" name="Group 1"/>
            <p:cNvGrpSpPr/>
            <p:nvPr/>
          </p:nvGrpSpPr>
          <p:grpSpPr>
            <a:xfrm>
              <a:off x="6189729" y="3097293"/>
              <a:ext cx="1827530" cy="300533"/>
              <a:chOff x="5879494" y="3325334"/>
              <a:chExt cx="1827530" cy="300533"/>
            </a:xfrm>
          </p:grpSpPr>
          <p:cxnSp>
            <p:nvCxnSpPr>
              <p:cNvPr id="37" name="Straight Connector 25"/>
              <p:cNvCxnSpPr/>
              <p:nvPr/>
            </p:nvCxnSpPr>
            <p:spPr bwMode="auto">
              <a:xfrm>
                <a:off x="6793259" y="3325334"/>
                <a:ext cx="0" cy="144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Connector 26"/>
              <p:cNvCxnSpPr/>
              <p:nvPr/>
            </p:nvCxnSpPr>
            <p:spPr bwMode="auto">
              <a:xfrm>
                <a:off x="7707024" y="3470319"/>
                <a:ext cx="0" cy="144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Straight Connector 27"/>
              <p:cNvCxnSpPr/>
              <p:nvPr/>
            </p:nvCxnSpPr>
            <p:spPr bwMode="auto">
              <a:xfrm>
                <a:off x="5879494" y="3480882"/>
                <a:ext cx="0" cy="144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Connector 28"/>
              <p:cNvCxnSpPr/>
              <p:nvPr/>
            </p:nvCxnSpPr>
            <p:spPr bwMode="auto">
              <a:xfrm flipH="1">
                <a:off x="5879494" y="3470319"/>
                <a:ext cx="913765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29"/>
              <p:cNvCxnSpPr/>
              <p:nvPr/>
            </p:nvCxnSpPr>
            <p:spPr bwMode="auto">
              <a:xfrm flipH="1">
                <a:off x="6793259" y="3470319"/>
                <a:ext cx="913765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1" name="Group 21"/>
            <p:cNvGrpSpPr/>
            <p:nvPr/>
          </p:nvGrpSpPr>
          <p:grpSpPr>
            <a:xfrm>
              <a:off x="1161210" y="3086768"/>
              <a:ext cx="1827530" cy="300533"/>
              <a:chOff x="5879494" y="3325334"/>
              <a:chExt cx="1827530" cy="300533"/>
            </a:xfrm>
          </p:grpSpPr>
          <p:cxnSp>
            <p:nvCxnSpPr>
              <p:cNvPr id="32" name="Straight Connector 30"/>
              <p:cNvCxnSpPr/>
              <p:nvPr/>
            </p:nvCxnSpPr>
            <p:spPr bwMode="auto">
              <a:xfrm>
                <a:off x="6793259" y="3325334"/>
                <a:ext cx="0" cy="144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Straight Connector 31"/>
              <p:cNvCxnSpPr/>
              <p:nvPr/>
            </p:nvCxnSpPr>
            <p:spPr bwMode="auto">
              <a:xfrm>
                <a:off x="7707024" y="3470319"/>
                <a:ext cx="0" cy="144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2"/>
              <p:cNvCxnSpPr/>
              <p:nvPr/>
            </p:nvCxnSpPr>
            <p:spPr bwMode="auto">
              <a:xfrm>
                <a:off x="5879494" y="3480882"/>
                <a:ext cx="0" cy="144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33"/>
              <p:cNvCxnSpPr/>
              <p:nvPr/>
            </p:nvCxnSpPr>
            <p:spPr bwMode="auto">
              <a:xfrm flipH="1">
                <a:off x="5879494" y="3470319"/>
                <a:ext cx="913765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Connector 34"/>
              <p:cNvCxnSpPr/>
              <p:nvPr/>
            </p:nvCxnSpPr>
            <p:spPr bwMode="auto">
              <a:xfrm flipH="1">
                <a:off x="6793259" y="3470319"/>
                <a:ext cx="913765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42" name="TextBox 41"/>
          <p:cNvSpPr txBox="1"/>
          <p:nvPr/>
        </p:nvSpPr>
        <p:spPr>
          <a:xfrm>
            <a:off x="202657" y="4304526"/>
            <a:ext cx="863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latin typeface="+mn-lt"/>
              </a:rPr>
              <a:t>Неоднородность </a:t>
            </a:r>
            <a:r>
              <a:rPr lang="en-US" b="1" dirty="0" smtClean="0">
                <a:latin typeface="+mn-lt"/>
              </a:rPr>
              <a:t>GC</a:t>
            </a:r>
            <a:r>
              <a:rPr lang="en-US" dirty="0" smtClean="0">
                <a:latin typeface="+mn-lt"/>
              </a:rPr>
              <a:t>I</a:t>
            </a:r>
            <a:r>
              <a:rPr lang="ru-RU" dirty="0" smtClean="0">
                <a:latin typeface="+mn-lt"/>
              </a:rPr>
              <a:t>:  Скандинавия</a:t>
            </a:r>
            <a:r>
              <a:rPr lang="ru-RU" dirty="0">
                <a:latin typeface="+mn-lt"/>
              </a:rPr>
              <a:t>:</a:t>
            </a:r>
            <a:r>
              <a:rPr lang="ru-RU" dirty="0" smtClean="0">
                <a:latin typeface="+mn-lt"/>
              </a:rPr>
              <a:t>  3 (</a:t>
            </a:r>
            <a:r>
              <a:rPr lang="en-US" dirty="0" smtClean="0">
                <a:latin typeface="+mn-lt"/>
              </a:rPr>
              <a:t>SE</a:t>
            </a:r>
            <a:r>
              <a:rPr lang="ru-RU" dirty="0" smtClean="0">
                <a:latin typeface="+mn-lt"/>
              </a:rPr>
              <a:t>) -16 (</a:t>
            </a:r>
            <a:r>
              <a:rPr lang="en-US" dirty="0" smtClean="0">
                <a:latin typeface="+mn-lt"/>
              </a:rPr>
              <a:t>NO</a:t>
            </a:r>
            <a:r>
              <a:rPr lang="ru-RU" dirty="0" smtClean="0">
                <a:latin typeface="+mn-lt"/>
              </a:rPr>
              <a:t>), Балтия</a:t>
            </a:r>
            <a:r>
              <a:rPr lang="ru-RU" dirty="0">
                <a:latin typeface="+mn-lt"/>
              </a:rPr>
              <a:t>:</a:t>
            </a:r>
            <a:r>
              <a:rPr lang="ru-RU" dirty="0" smtClean="0">
                <a:latin typeface="+mn-lt"/>
              </a:rPr>
              <a:t> 33</a:t>
            </a:r>
            <a:r>
              <a:rPr lang="en-US" dirty="0" smtClean="0">
                <a:latin typeface="+mn-lt"/>
              </a:rPr>
              <a:t> (EE)</a:t>
            </a:r>
            <a:r>
              <a:rPr lang="ru-RU" dirty="0" smtClean="0">
                <a:latin typeface="+mn-lt"/>
              </a:rPr>
              <a:t> - 64 (</a:t>
            </a:r>
            <a:r>
              <a:rPr lang="en-US" dirty="0" smtClean="0">
                <a:latin typeface="+mn-lt"/>
              </a:rPr>
              <a:t>LT</a:t>
            </a:r>
            <a:r>
              <a:rPr lang="ru-RU" dirty="0" smtClean="0">
                <a:latin typeface="+mn-lt"/>
              </a:rPr>
              <a:t>), </a:t>
            </a:r>
            <a:r>
              <a:rPr lang="ru-RU" dirty="0">
                <a:solidFill>
                  <a:schemeClr val="tx2"/>
                </a:solidFill>
                <a:latin typeface="+mn-lt"/>
              </a:rPr>
              <a:t>Россия – </a:t>
            </a:r>
            <a:r>
              <a:rPr lang="ru-RU" dirty="0" smtClean="0">
                <a:solidFill>
                  <a:schemeClr val="tx2"/>
                </a:solidFill>
                <a:latin typeface="+mn-lt"/>
              </a:rPr>
              <a:t>66</a:t>
            </a:r>
            <a:r>
              <a:rPr lang="ru-RU" dirty="0">
                <a:solidFill>
                  <a:schemeClr val="tx2"/>
                </a:solidFill>
                <a:latin typeface="+mn-lt"/>
              </a:rPr>
              <a:t> 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2016" y="4803923"/>
            <a:ext cx="8558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ru-RU" sz="2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Скандинавская модель  соответствует  посткризисной модели  21 века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Финансовая  макростабильность  как  оперативный  принцип  (а  не  просто как контрольный ориентир) 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Институциональные стимуляторы  роста на микроуровне  (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совершенствование качества  деловой  среды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 – вместо классических  денежно-кредитных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3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716" y="260648"/>
            <a:ext cx="8713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Мировой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рейтинг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Балтийского 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макрорегиона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 качеству деловой среды 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itchFamily="34" charset="0"/>
              </a:rPr>
              <a:t>(</a:t>
            </a:r>
            <a:r>
              <a:rPr lang="en-US" sz="2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itchFamily="34" charset="0"/>
              </a:rPr>
              <a:t>GCI- </a:t>
            </a:r>
            <a:r>
              <a:rPr lang="ru-RU" sz="2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2012 </a:t>
            </a: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itchFamily="34" charset="0"/>
              </a:rPr>
              <a:t>, </a:t>
            </a:r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itchFamily="34" charset="0"/>
              </a:rPr>
              <a:t>142 </a:t>
            </a: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itchFamily="34" charset="0"/>
              </a:rPr>
              <a:t>страны, </a:t>
            </a:r>
            <a:r>
              <a:rPr lang="ru-RU" sz="2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  граням «Модели </a:t>
            </a:r>
            <a:r>
              <a:rPr lang="ru-RU" sz="22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алмаза</a:t>
            </a:r>
            <a:r>
              <a:rPr lang="ru-RU" sz="2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» Майкла Портера)</a:t>
            </a:r>
            <a:endParaRPr lang="en-US" sz="22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7" y="1352367"/>
            <a:ext cx="35768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chemeClr val="accent1"/>
                </a:solidFill>
                <a:latin typeface="Arial Narrow" pitchFamily="34" charset="0"/>
              </a:rPr>
              <a:t>Качество бизнес-климата - 2013</a:t>
            </a:r>
          </a:p>
          <a:p>
            <a:pPr lvl="0"/>
            <a:r>
              <a:rPr lang="ru-RU" sz="2000" b="1" dirty="0" smtClean="0">
                <a:solidFill>
                  <a:schemeClr val="accent1"/>
                </a:solidFill>
                <a:latin typeface="Arial Narrow" pitchFamily="34" charset="0"/>
              </a:rPr>
              <a:t>(индекс </a:t>
            </a:r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</a:rPr>
              <a:t>“Doing business “ </a:t>
            </a:r>
            <a:r>
              <a:rPr lang="ru-RU" sz="2000" b="1" dirty="0">
                <a:solidFill>
                  <a:schemeClr val="accent1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latin typeface="Arial Narrow" pitchFamily="34" charset="0"/>
              </a:rPr>
              <a:t>WB</a:t>
            </a:r>
            <a:r>
              <a:rPr lang="ru-RU" sz="2000" b="1" dirty="0" smtClean="0">
                <a:solidFill>
                  <a:schemeClr val="accent1"/>
                </a:solidFill>
                <a:latin typeface="Arial Narrow" pitchFamily="34" charset="0"/>
              </a:rPr>
              <a:t>)</a:t>
            </a:r>
            <a:r>
              <a:rPr lang="ru-RU" sz="2000" b="1" i="1" dirty="0" smtClean="0">
                <a:solidFill>
                  <a:schemeClr val="accent1"/>
                </a:solidFill>
                <a:latin typeface="Arial Narrow" pitchFamily="34" charset="0"/>
              </a:rPr>
              <a:t>:</a:t>
            </a:r>
          </a:p>
          <a:p>
            <a:pPr lvl="0"/>
            <a:r>
              <a:rPr lang="ru-RU" sz="2000" b="1" dirty="0" smtClean="0">
                <a:latin typeface="Arial Narrow" pitchFamily="34" charset="0"/>
              </a:rPr>
              <a:t>Россия - 112</a:t>
            </a:r>
          </a:p>
          <a:p>
            <a:pPr lvl="0"/>
            <a:r>
              <a:rPr lang="ru-RU" sz="2000" dirty="0" smtClean="0">
                <a:latin typeface="Arial Narrow" pitchFamily="34" charset="0"/>
              </a:rPr>
              <a:t>Дания </a:t>
            </a:r>
            <a:r>
              <a:rPr lang="ru-RU" sz="2000" dirty="0">
                <a:latin typeface="Arial Narrow" pitchFamily="34" charset="0"/>
              </a:rPr>
              <a:t>– </a:t>
            </a:r>
            <a:r>
              <a:rPr lang="ru-RU" sz="2000" dirty="0" smtClean="0">
                <a:latin typeface="Arial Narrow" pitchFamily="34" charset="0"/>
              </a:rPr>
              <a:t>5, Финляндия </a:t>
            </a:r>
            <a:r>
              <a:rPr lang="ru-RU" sz="2000" dirty="0">
                <a:latin typeface="Arial Narrow" pitchFamily="34" charset="0"/>
              </a:rPr>
              <a:t>– </a:t>
            </a:r>
            <a:r>
              <a:rPr lang="ru-RU" sz="2000" dirty="0" smtClean="0">
                <a:latin typeface="Arial Narrow" pitchFamily="34" charset="0"/>
              </a:rPr>
              <a:t>11,</a:t>
            </a:r>
          </a:p>
          <a:p>
            <a:pPr lvl="0"/>
            <a:r>
              <a:rPr lang="ru-RU" sz="2000" dirty="0" smtClean="0">
                <a:latin typeface="Arial Narrow" pitchFamily="34" charset="0"/>
              </a:rPr>
              <a:t>Швеция </a:t>
            </a:r>
            <a:r>
              <a:rPr lang="ru-RU" sz="2000" dirty="0">
                <a:latin typeface="Arial Narrow" pitchFamily="34" charset="0"/>
              </a:rPr>
              <a:t>– </a:t>
            </a:r>
            <a:r>
              <a:rPr lang="ru-RU" sz="2000" dirty="0" smtClean="0">
                <a:latin typeface="Arial Narrow" pitchFamily="34" charset="0"/>
              </a:rPr>
              <a:t>14, Германия </a:t>
            </a:r>
            <a:r>
              <a:rPr lang="ru-RU" sz="2000" dirty="0">
                <a:latin typeface="Arial Narrow" pitchFamily="34" charset="0"/>
              </a:rPr>
              <a:t>– </a:t>
            </a:r>
            <a:r>
              <a:rPr lang="ru-RU" sz="2000" dirty="0" smtClean="0">
                <a:latin typeface="Arial Narrow" pitchFamily="34" charset="0"/>
              </a:rPr>
              <a:t>19,</a:t>
            </a:r>
          </a:p>
          <a:p>
            <a:pPr lvl="0"/>
            <a:r>
              <a:rPr lang="ru-RU" sz="2000" dirty="0" smtClean="0">
                <a:latin typeface="Arial Narrow" pitchFamily="34" charset="0"/>
              </a:rPr>
              <a:t>Эстония </a:t>
            </a:r>
            <a:r>
              <a:rPr lang="ru-RU" sz="2000" dirty="0">
                <a:latin typeface="Arial Narrow" pitchFamily="34" charset="0"/>
              </a:rPr>
              <a:t>– </a:t>
            </a:r>
            <a:r>
              <a:rPr lang="ru-RU" sz="2000" dirty="0" smtClean="0">
                <a:latin typeface="Arial Narrow" pitchFamily="34" charset="0"/>
              </a:rPr>
              <a:t>24, Польша </a:t>
            </a:r>
            <a:r>
              <a:rPr lang="ru-RU" sz="2000" dirty="0">
                <a:latin typeface="Arial Narrow" pitchFamily="34" charset="0"/>
              </a:rPr>
              <a:t>– </a:t>
            </a:r>
            <a:r>
              <a:rPr lang="ru-RU" sz="2000" dirty="0" smtClean="0">
                <a:latin typeface="Arial Narrow" pitchFamily="34" charset="0"/>
              </a:rPr>
              <a:t>62</a:t>
            </a:r>
          </a:p>
          <a:p>
            <a:pPr lvl="0" algn="l"/>
            <a:endParaRPr lang="ru-RU" sz="2000" b="1" dirty="0" smtClean="0">
              <a:solidFill>
                <a:schemeClr val="accent1"/>
              </a:solidFill>
              <a:latin typeface="Arial Narrow" pitchFamily="34" charset="0"/>
            </a:endParaRPr>
          </a:p>
          <a:p>
            <a:pPr lvl="0" algn="l"/>
            <a:r>
              <a:rPr lang="ru-RU" sz="2000" b="1" dirty="0" smtClean="0">
                <a:latin typeface="Arial Narrow" pitchFamily="34" charset="0"/>
              </a:rPr>
              <a:t>Россия  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GCI-2012)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 </a:t>
            </a:r>
          </a:p>
          <a:p>
            <a:pPr lvl="0" algn="l"/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ru-RU" sz="2000" b="1" dirty="0" smtClean="0">
                <a:latin typeface="Arial Narrow" pitchFamily="34" charset="0"/>
              </a:rPr>
              <a:t>- 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110-117</a:t>
            </a:r>
            <a:r>
              <a:rPr lang="ru-RU" sz="2000" b="1" dirty="0" smtClean="0">
                <a:latin typeface="Arial Narrow" pitchFamily="34" charset="0"/>
              </a:rPr>
              <a:t>,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 </a:t>
            </a:r>
            <a:r>
              <a:rPr lang="ru-RU" sz="2000" dirty="0" smtClean="0">
                <a:latin typeface="Arial Narrow" pitchFamily="34" charset="0"/>
              </a:rPr>
              <a:t>– 110-121,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</a:t>
            </a:r>
            <a:r>
              <a:rPr lang="ru-RU" sz="2000" dirty="0" smtClean="0">
                <a:latin typeface="Arial Narrow" pitchFamily="34" charset="0"/>
              </a:rPr>
              <a:t>  - 102, 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</a:t>
            </a:r>
            <a:r>
              <a:rPr lang="ru-RU" sz="2000" dirty="0" smtClean="0">
                <a:latin typeface="Arial Narrow" pitchFamily="34" charset="0"/>
              </a:rPr>
              <a:t> -  </a:t>
            </a:r>
            <a:r>
              <a:rPr lang="ru-RU" sz="2000" b="1" dirty="0" smtClean="0">
                <a:latin typeface="Arial Narrow" pitchFamily="34" charset="0"/>
              </a:rPr>
              <a:t>97  ( </a:t>
            </a:r>
            <a:r>
              <a:rPr lang="ru-RU" sz="2000" dirty="0" smtClean="0">
                <a:latin typeface="Arial Narrow" pitchFamily="34" charset="0"/>
              </a:rPr>
              <a:t>Китай -17, Бразилия -25, Индия – 31)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975" y="5354625"/>
            <a:ext cx="8877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>
                <a:latin typeface="Arial Narrow" pitchFamily="34" charset="0"/>
              </a:rPr>
              <a:t> </a:t>
            </a:r>
            <a:r>
              <a:rPr 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 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 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идея  Портера  об особых  конкурентных  преимуществах  территорий,  где появляются  транс-отраслевые кластеры  (</a:t>
            </a:r>
            <a:r>
              <a:rPr lang="ru-RU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новое базовое  звено  экономики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6304217"/>
            <a:ext cx="7085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Источники: </a:t>
            </a:r>
            <a:r>
              <a:rPr lang="en-US" sz="1600" dirty="0" smtClean="0"/>
              <a:t>Global Competitiveness Index, 2012;</a:t>
            </a:r>
            <a:r>
              <a:rPr lang="ru-RU" sz="1600" dirty="0" smtClean="0"/>
              <a:t> </a:t>
            </a:r>
            <a:r>
              <a:rPr lang="en-US" sz="1600" dirty="0"/>
              <a:t>State of the Region Report, </a:t>
            </a:r>
            <a:r>
              <a:rPr lang="en-US" sz="1600" dirty="0" smtClean="0"/>
              <a:t>2012</a:t>
            </a:r>
            <a:endParaRPr lang="en-US" sz="1600" dirty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0" y="1307734"/>
            <a:ext cx="4880700" cy="37113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067" y="2380238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2176" y="983035"/>
            <a:ext cx="387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3614" y="2386608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9024" y="4918402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3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603876"/>
              </p:ext>
            </p:extLst>
          </p:nvPr>
        </p:nvGraphicFramePr>
        <p:xfrm>
          <a:off x="243848" y="1124744"/>
          <a:ext cx="8576624" cy="4222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5092"/>
                <a:gridCol w="495140"/>
                <a:gridCol w="495140"/>
                <a:gridCol w="495140"/>
                <a:gridCol w="495764"/>
                <a:gridCol w="495764"/>
                <a:gridCol w="495764"/>
                <a:gridCol w="495764"/>
                <a:gridCol w="495764"/>
                <a:gridCol w="495764"/>
                <a:gridCol w="495764"/>
                <a:gridCol w="495764"/>
              </a:tblGrid>
              <a:tr h="288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EE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LV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LT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DK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FI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IS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NO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SE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GE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PO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2"/>
                          </a:solidFill>
                          <a:effectLst/>
                        </a:rPr>
                        <a:t>РФ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</a:tr>
              <a:tr h="479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</a:rPr>
                        <a:t>Интегральный индекс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41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75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69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12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37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24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56</a:t>
                      </a:r>
                      <a:endParaRPr lang="en-US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97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</a:tr>
              <a:tr h="512143">
                <a:tc>
                  <a:txBody>
                    <a:bodyPr/>
                    <a:lstStyle/>
                    <a:p>
                      <a:pPr marL="266700" indent="-26670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</a:rPr>
                        <a:t>Наличие  местных  научных и образовательных учреждений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38</a:t>
                      </a:r>
                      <a:endParaRPr lang="en-US" sz="17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60</a:t>
                      </a:r>
                      <a:endParaRPr lang="en-US" sz="17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56</a:t>
                      </a:r>
                      <a:endParaRPr lang="en-US" sz="17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US" sz="17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US" sz="17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29</a:t>
                      </a:r>
                      <a:endParaRPr lang="en-US" sz="17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20</a:t>
                      </a:r>
                      <a:endParaRPr lang="en-US" sz="17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US" sz="17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US" sz="17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28</a:t>
                      </a:r>
                      <a:endParaRPr lang="en-US" sz="17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77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</a:tr>
              <a:tr h="461453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>
                          <a:solidFill>
                            <a:schemeClr val="bg2"/>
                          </a:solidFill>
                          <a:effectLst/>
                        </a:rPr>
                        <a:t>Доступ </a:t>
                      </a: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</a:rPr>
                        <a:t>фирм</a:t>
                      </a:r>
                      <a:r>
                        <a:rPr lang="ru-RU" sz="1600" b="1" baseline="0" dirty="0" smtClean="0">
                          <a:solidFill>
                            <a:schemeClr val="bg2"/>
                          </a:solidFill>
                          <a:effectLst/>
                        </a:rPr>
                        <a:t> и организаций </a:t>
                      </a: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</a:rPr>
                        <a:t>к  новейшему оборудованию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43</a:t>
                      </a:r>
                      <a:endParaRPr lang="en-US" sz="17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47</a:t>
                      </a:r>
                      <a:endParaRPr lang="en-US" sz="17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50</a:t>
                      </a:r>
                      <a:endParaRPr lang="en-US" sz="17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17</a:t>
                      </a:r>
                      <a:endParaRPr lang="en-US" sz="17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US" sz="17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46</a:t>
                      </a:r>
                      <a:endParaRPr lang="en-US" sz="17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38</a:t>
                      </a:r>
                      <a:endParaRPr lang="en-US" sz="1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11</a:t>
                      </a:r>
                      <a:endParaRPr lang="en-US" sz="17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sz="17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27</a:t>
                      </a:r>
                      <a:endParaRPr lang="en-US" sz="1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62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</a:tr>
              <a:tr h="448424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</a:rPr>
                        <a:t>Доступность новейших технологий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33</a:t>
                      </a:r>
                      <a:endParaRPr lang="en-US" sz="1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72</a:t>
                      </a:r>
                      <a:endParaRPr lang="en-US" sz="17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37</a:t>
                      </a:r>
                      <a:endParaRPr lang="en-US" sz="1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17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17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en-US" sz="17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US" sz="17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7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24</a:t>
                      </a:r>
                      <a:endParaRPr lang="en-US" sz="17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87</a:t>
                      </a:r>
                      <a:endParaRPr lang="en-US" sz="1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115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</a:tr>
              <a:tr h="419301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>
                          <a:solidFill>
                            <a:schemeClr val="bg2"/>
                          </a:solidFill>
                          <a:effectLst/>
                        </a:rPr>
                        <a:t>Качество </a:t>
                      </a: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</a:rPr>
                        <a:t>(технологичность) местных фирм-поставщиков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33</a:t>
                      </a:r>
                      <a:endParaRPr lang="en-US" sz="1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58</a:t>
                      </a:r>
                      <a:endParaRPr lang="en-US" sz="1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45</a:t>
                      </a:r>
                      <a:endParaRPr lang="en-US" sz="1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en-US" sz="17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16</a:t>
                      </a:r>
                      <a:endParaRPr lang="en-US" sz="17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27</a:t>
                      </a:r>
                      <a:endParaRPr lang="en-US" sz="1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32</a:t>
                      </a:r>
                      <a:endParaRPr lang="en-US" sz="1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17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US" sz="17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41</a:t>
                      </a:r>
                      <a:endParaRPr lang="en-US" sz="17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115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</a:tr>
              <a:tr h="461453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</a:rPr>
                        <a:t>Кластеризация экономики (ареалы сильных бизнес-связей)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66</a:t>
                      </a:r>
                      <a:endParaRPr lang="en-US" sz="1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84</a:t>
                      </a:r>
                      <a:endParaRPr lang="en-US" sz="1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102</a:t>
                      </a:r>
                      <a:endParaRPr lang="en-US" sz="1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13</a:t>
                      </a:r>
                      <a:endParaRPr lang="en-US" sz="1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sz="17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44</a:t>
                      </a:r>
                      <a:endParaRPr lang="en-US" sz="1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20</a:t>
                      </a:r>
                      <a:endParaRPr lang="en-US" sz="1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en-US" sz="17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16</a:t>
                      </a:r>
                      <a:endParaRPr lang="en-US" sz="17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98</a:t>
                      </a:r>
                      <a:endParaRPr lang="en-US" sz="17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97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</a:tr>
              <a:tr h="461453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</a:rPr>
                        <a:t>Развитость сетевой кооперации </a:t>
                      </a:r>
                      <a:r>
                        <a:rPr lang="ru-RU" sz="1600" b="1" dirty="0">
                          <a:solidFill>
                            <a:schemeClr val="bg2"/>
                          </a:solidFill>
                          <a:effectLst/>
                        </a:rPr>
                        <a:t>в </a:t>
                      </a: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</a:rPr>
                        <a:t>кластерах</a:t>
                      </a:r>
                      <a:r>
                        <a:rPr lang="en-US" sz="1600" b="1" dirty="0" smtClean="0">
                          <a:solidFill>
                            <a:schemeClr val="bg2"/>
                          </a:solidFill>
                          <a:effectLst/>
                        </a:rPr>
                        <a:t>  (</a:t>
                      </a: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</a:rPr>
                        <a:t>тройная</a:t>
                      </a:r>
                      <a:r>
                        <a:rPr lang="ru-RU" sz="1600" b="1" baseline="0" dirty="0" smtClean="0">
                          <a:solidFill>
                            <a:schemeClr val="bg2"/>
                          </a:solidFill>
                          <a:effectLst/>
                        </a:rPr>
                        <a:t>  спираль)</a:t>
                      </a:r>
                      <a:r>
                        <a:rPr lang="en-US" sz="1600" b="1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72</a:t>
                      </a:r>
                      <a:endParaRPr lang="en-US" sz="1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88</a:t>
                      </a:r>
                      <a:endParaRPr lang="en-US" sz="1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110</a:t>
                      </a:r>
                      <a:endParaRPr lang="en-US" sz="1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US" sz="17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sz="17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42</a:t>
                      </a:r>
                      <a:endParaRPr lang="en-US" sz="1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30</a:t>
                      </a:r>
                      <a:endParaRPr lang="en-US" sz="1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US" sz="17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11</a:t>
                      </a:r>
                      <a:endParaRPr lang="en-US" sz="1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100</a:t>
                      </a:r>
                      <a:endParaRPr lang="en-US" sz="17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97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</a:tr>
              <a:tr h="479201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</a:rPr>
                        <a:t>Число местных поставщиков (уровень конкуренции)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79</a:t>
                      </a:r>
                      <a:endParaRPr lang="en-US" sz="17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98</a:t>
                      </a:r>
                      <a:endParaRPr lang="en-US" sz="17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52</a:t>
                      </a:r>
                      <a:endParaRPr lang="en-US" sz="17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29</a:t>
                      </a:r>
                      <a:endParaRPr lang="en-US" sz="1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85</a:t>
                      </a:r>
                      <a:endParaRPr lang="en-US" sz="17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101</a:t>
                      </a:r>
                      <a:endParaRPr lang="en-US" sz="17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62</a:t>
                      </a:r>
                      <a:endParaRPr lang="en-US" sz="17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18</a:t>
                      </a:r>
                      <a:endParaRPr lang="en-US" sz="17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17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20</a:t>
                      </a:r>
                      <a:endParaRPr lang="en-US" sz="17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116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739" marR="23739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88639"/>
            <a:ext cx="859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 smtClean="0">
                <a:solidFill>
                  <a:schemeClr val="accent1"/>
                </a:solidFill>
                <a:latin typeface="Arial Narrow" pitchFamily="34" charset="0"/>
              </a:rPr>
              <a:t>Условия для сетевой кооперации и образования инновационных кластеров </a:t>
            </a:r>
            <a:r>
              <a:rPr lang="ru-RU" sz="2400" b="1" dirty="0" smtClean="0">
                <a:latin typeface="Arial Narrow" pitchFamily="34" charset="0"/>
              </a:rPr>
              <a:t>в Балтийском макрорегионе  </a:t>
            </a:r>
            <a:r>
              <a:rPr lang="en-US" sz="2000" b="1" dirty="0" smtClean="0">
                <a:latin typeface="Arial Narrow" pitchFamily="34" charset="0"/>
              </a:rPr>
              <a:t>(</a:t>
            </a:r>
            <a:r>
              <a:rPr lang="en-US" sz="2000" dirty="0" smtClean="0">
                <a:latin typeface="Arial Narrow" pitchFamily="34" charset="0"/>
              </a:rPr>
              <a:t>GCI-20</a:t>
            </a:r>
            <a:r>
              <a:rPr lang="ru-RU" sz="2000" dirty="0" smtClean="0">
                <a:latin typeface="Arial Narrow" pitchFamily="34" charset="0"/>
              </a:rPr>
              <a:t>12, среди 142 стран мира</a:t>
            </a:r>
            <a:r>
              <a:rPr lang="en-US" sz="2400" dirty="0" smtClean="0">
                <a:latin typeface="Arial Narrow" pitchFamily="34" charset="0"/>
              </a:rPr>
              <a:t>)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5380770"/>
            <a:ext cx="3882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cs typeface="Times New Roman" pitchFamily="18" charset="0"/>
              </a:rPr>
              <a:t>Источник</a:t>
            </a:r>
            <a:r>
              <a:rPr lang="ru-RU" sz="1600" dirty="0" smtClean="0">
                <a:cs typeface="Times New Roman" pitchFamily="18" charset="0"/>
              </a:rPr>
              <a:t>: </a:t>
            </a:r>
            <a:r>
              <a:rPr lang="en-US" sz="1600" dirty="0" smtClean="0">
                <a:cs typeface="Times New Roman" pitchFamily="18" charset="0"/>
              </a:rPr>
              <a:t>State of the Region Report, 2012</a:t>
            </a:r>
            <a:endParaRPr lang="en-US" sz="16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612" y="5386252"/>
            <a:ext cx="3457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♦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600" b="1" dirty="0" smtClean="0">
                <a:solidFill>
                  <a:schemeClr val="accent5">
                    <a:lumMod val="90000"/>
                  </a:schemeClr>
                </a:solidFill>
                <a:latin typeface="+mn-lt"/>
              </a:rPr>
              <a:t>Кто и  где в первой  десятке</a:t>
            </a:r>
            <a:r>
              <a:rPr lang="en-US" sz="1600" b="1" dirty="0" smtClean="0">
                <a:solidFill>
                  <a:schemeClr val="accent5">
                    <a:lumMod val="90000"/>
                  </a:schemeClr>
                </a:solidFill>
                <a:latin typeface="+mn-lt"/>
              </a:rPr>
              <a:t> </a:t>
            </a:r>
            <a:r>
              <a:rPr lang="ru-RU" sz="1600" b="1" dirty="0" smtClean="0">
                <a:solidFill>
                  <a:schemeClr val="accent5">
                    <a:lumMod val="90000"/>
                  </a:schemeClr>
                </a:solidFill>
                <a:latin typeface="+mn-lt"/>
              </a:rPr>
              <a:t> в  мире </a:t>
            </a:r>
            <a:endParaRPr lang="ru-RU" sz="1600" b="1" dirty="0">
              <a:solidFill>
                <a:schemeClr val="accent5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162" y="5719324"/>
            <a:ext cx="879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>
                <a:latin typeface="+mn-lt"/>
              </a:rPr>
              <a:t>Лидирует Швеция, Сканд. страны </a:t>
            </a:r>
            <a:r>
              <a:rPr lang="en-US" dirty="0" smtClean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и Германия – в 1-й десятке, Россия – замыкает список БМР.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2162" y="6045874"/>
            <a:ext cx="879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>
                <a:latin typeface="+mn-lt"/>
              </a:rPr>
              <a:t>В БМР образовано 50 сильных  (</a:t>
            </a:r>
            <a:r>
              <a:rPr lang="en-US" dirty="0" smtClean="0">
                <a:latin typeface="+mn-lt"/>
              </a:rPr>
              <a:t>strong) </a:t>
            </a:r>
            <a:r>
              <a:rPr lang="ru-RU" dirty="0" smtClean="0">
                <a:latin typeface="+mn-lt"/>
              </a:rPr>
              <a:t> кластеров мирового класса и ряд мега-кластеров, приближающихся по мощности к американским </a:t>
            </a:r>
            <a:r>
              <a:rPr lang="en-US" sz="1700" dirty="0" smtClean="0">
                <a:latin typeface="+mn-lt"/>
              </a:rPr>
              <a:t>(ScanBalt Bioregion)</a:t>
            </a:r>
            <a:r>
              <a:rPr lang="ru-RU" sz="1700" dirty="0" smtClean="0">
                <a:latin typeface="+mn-lt"/>
              </a:rPr>
              <a:t> . Сильный разброс  по  странам.</a:t>
            </a:r>
            <a:endParaRPr lang="ru-RU" sz="1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228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1"/>
          <p:cNvSpPr>
            <a:spLocks noChangeArrowheads="1"/>
          </p:cNvSpPr>
          <p:nvPr/>
        </p:nvSpPr>
        <p:spPr bwMode="auto">
          <a:xfrm>
            <a:off x="278878" y="214480"/>
            <a:ext cx="8729661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В основе образования  реальных  инновационных кластеров (и инновационной экономики в целом)  лежит</a:t>
            </a:r>
            <a:r>
              <a:rPr lang="ru-RU" sz="2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 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институциональная матрица «тройной спирали»  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-  </a:t>
            </a: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результат </a:t>
            </a:r>
            <a:r>
              <a:rPr lang="ru-RU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эволюции  </a:t>
            </a: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экономики и </a:t>
            </a:r>
            <a:r>
              <a:rPr lang="ru-RU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общества</a:t>
            </a:r>
            <a:endParaRPr lang="ru-RU" sz="2200" b="1" i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908" y="5085184"/>
            <a:ext cx="892435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Triple Helix Model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 </a:t>
            </a:r>
            <a:r>
              <a:rPr lang="ru-RU" dirty="0" smtClean="0">
                <a:latin typeface="+mn-lt"/>
              </a:rPr>
              <a:t>интерактивная  сетевая кооперация  трех секторов:  снижает проектные риски  и  все виды издержек,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создает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механизм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непрерывных  обновлений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основу инновацион-ного роста. 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Спонтанно  возникла в Кремниевой долине,  формализована  в  1995  г.  как модель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+mn-lt"/>
              </a:rPr>
              <a:t>(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Etzkowitz </a:t>
            </a:r>
            <a:r>
              <a:rPr lang="en-US" dirty="0" smtClean="0">
                <a:solidFill>
                  <a:schemeClr val="accent1"/>
                </a:solidFill>
                <a:latin typeface="+mn-lt"/>
              </a:rPr>
              <a:t>&amp;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Leydesdorff</a:t>
            </a:r>
            <a:r>
              <a:rPr lang="ru-RU" sz="19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),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доведена  до  кластерной политики  в 2000-е  гг.  </a:t>
            </a:r>
            <a:r>
              <a:rPr lang="ru-RU" sz="17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VINNOVA</a:t>
            </a:r>
            <a:r>
              <a:rPr lang="en-US" sz="1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ru-RU" sz="17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1649634" y="6350055"/>
            <a:ext cx="72570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ru-RU" sz="1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См.</a:t>
            </a:r>
            <a:r>
              <a:rPr lang="ru-RU" sz="1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статьи  автора  в ж. </a:t>
            </a:r>
            <a:r>
              <a:rPr lang="en-US" sz="1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</a:t>
            </a:r>
            <a:r>
              <a:rPr lang="ru-RU" sz="1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Инновации</a:t>
            </a:r>
            <a:r>
              <a:rPr lang="en-US" sz="1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 </a:t>
            </a:r>
            <a:r>
              <a:rPr lang="ru-RU" sz="1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 </a:t>
            </a:r>
            <a:r>
              <a:rPr lang="en-US" sz="1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2011  </a:t>
            </a:r>
            <a:r>
              <a:rPr lang="ru-RU" sz="1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  </a:t>
            </a:r>
            <a:r>
              <a:rPr lang="en-US" sz="1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</a:t>
            </a:r>
            <a:r>
              <a:rPr lang="ru-RU" sz="1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Экономическая  социология</a:t>
            </a:r>
            <a:r>
              <a:rPr lang="en-US" sz="1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 </a:t>
            </a:r>
            <a:r>
              <a:rPr lang="ru-RU" sz="1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2012</a:t>
            </a:r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22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58" y="1412776"/>
            <a:ext cx="863917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95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07504" y="2996952"/>
            <a:ext cx="8856984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 typeface="Wingdings" pitchFamily="2" charset="2"/>
              <a:buChar char="Ø"/>
              <a:defRPr/>
            </a:pPr>
            <a:r>
              <a:rPr lang="ru-RU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опирается  на идеи  Стратегии  ЕС </a:t>
            </a:r>
            <a:r>
              <a:rPr lang="en-US" sz="21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“Europe 2020”</a:t>
            </a:r>
            <a:r>
              <a:rPr lang="ru-RU" sz="21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 посткризисная  модель  развития  мира  = </a:t>
            </a:r>
            <a:r>
              <a:rPr lang="en-US" sz="2100" dirty="0" smtClean="0">
                <a:latin typeface="+mn-lt"/>
              </a:rPr>
              <a:t>Green</a:t>
            </a:r>
            <a:r>
              <a:rPr lang="ru-RU" sz="2100" dirty="0" smtClean="0">
                <a:latin typeface="+mn-lt"/>
              </a:rPr>
              <a:t> +</a:t>
            </a:r>
            <a:r>
              <a:rPr lang="en-US" sz="2100" dirty="0" smtClean="0">
                <a:latin typeface="+mn-lt"/>
              </a:rPr>
              <a:t>Smart </a:t>
            </a:r>
            <a:r>
              <a:rPr lang="ru-RU" sz="2100" dirty="0" smtClean="0">
                <a:latin typeface="+mn-lt"/>
              </a:rPr>
              <a:t>+ </a:t>
            </a:r>
            <a:r>
              <a:rPr lang="en-US" sz="2100" dirty="0" smtClean="0">
                <a:latin typeface="+mn-lt"/>
              </a:rPr>
              <a:t>Inclusive Growth</a:t>
            </a:r>
            <a:endParaRPr lang="en-US" sz="2100" dirty="0" smtClean="0">
              <a:solidFill>
                <a:schemeClr val="accent1"/>
              </a:solidFill>
              <a:latin typeface="+mn-lt"/>
            </a:endParaRP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en-US" sz="21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статус «макрорегион»</a:t>
            </a:r>
            <a:r>
              <a:rPr lang="ru-RU" sz="2100" dirty="0" smtClean="0">
                <a:solidFill>
                  <a:schemeClr val="accent1"/>
                </a:solidFill>
                <a:latin typeface="+mn-lt"/>
              </a:rPr>
              <a:t> – как проектное,  а не административное образование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ru-RU" sz="2100" dirty="0" smtClean="0">
                <a:solidFill>
                  <a:schemeClr val="accent1"/>
                </a:solidFill>
                <a:latin typeface="+mn-lt"/>
              </a:rPr>
              <a:t>три  ключевых  направления  развития БМР :  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экономика + экология + консолидация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повышение  динамизма  и  инновативности  роста   БМР  за счет  кластеризации </a:t>
            </a:r>
            <a:r>
              <a:rPr lang="ru-RU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ru-RU" sz="2100" dirty="0">
                <a:latin typeface="Arial Narrow" pitchFamily="34" charset="0"/>
              </a:rPr>
              <a:t>без  </a:t>
            </a:r>
            <a:r>
              <a:rPr lang="ru-RU" sz="2100" dirty="0" smtClean="0">
                <a:latin typeface="Arial Narrow" pitchFamily="34" charset="0"/>
              </a:rPr>
              <a:t>расширения бюджетных  ассигнований  </a:t>
            </a:r>
            <a:r>
              <a:rPr lang="ru-RU" sz="2100" dirty="0">
                <a:latin typeface="Arial Narrow" pitchFamily="34" charset="0"/>
              </a:rPr>
              <a:t>и  </a:t>
            </a:r>
            <a:r>
              <a:rPr lang="ru-RU" sz="2100" dirty="0" smtClean="0">
                <a:latin typeface="Arial Narrow" pitchFamily="34" charset="0"/>
              </a:rPr>
              <a:t>без создания новых бюрократических институтов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r>
              <a:rPr lang="ru-RU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БМР –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модельный регион  </a:t>
            </a:r>
            <a:r>
              <a:rPr lang="ru-RU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для  остальных  макрорегионов  Европы</a:t>
            </a:r>
            <a:endParaRPr lang="ru-RU" sz="21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530" y="476672"/>
            <a:ext cx="8388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100" dirty="0" smtClean="0">
                <a:latin typeface="Arial Narrow" pitchFamily="34" charset="0"/>
              </a:rPr>
              <a:t>В обстановке глобальной  нестабильности Балтийский  макрорегион  будет обеспечивать  устойчивость роста за счет  институциональных факторов  - культивирования  тройных   спиралей  и  развития кластерной  среды. </a:t>
            </a:r>
            <a:r>
              <a:rPr lang="en-US" sz="2100" dirty="0" smtClean="0">
                <a:latin typeface="Arial Narrow" pitchFamily="34" charset="0"/>
              </a:rPr>
              <a:t> </a:t>
            </a:r>
            <a:endParaRPr lang="ru-RU" sz="2100" dirty="0" smtClean="0">
              <a:latin typeface="Arial Narrow" pitchFamily="34" charset="0"/>
            </a:endParaRPr>
          </a:p>
          <a:p>
            <a:pPr algn="l"/>
            <a:r>
              <a:rPr lang="ru-RU" sz="2100" dirty="0" smtClean="0">
                <a:latin typeface="Arial Narrow" pitchFamily="34" charset="0"/>
              </a:rPr>
              <a:t>Этот подход  лег в основу Балтийской Стратегии ЕС </a:t>
            </a:r>
            <a:endParaRPr lang="ru-RU" sz="2100" dirty="0">
              <a:latin typeface="Arial Narrow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97299"/>
            <a:ext cx="1362190" cy="954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3230" y="2258869"/>
            <a:ext cx="6870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>
                <a:solidFill>
                  <a:schemeClr val="accent1"/>
                </a:solidFill>
                <a:latin typeface="Arial Narrow" pitchFamily="34" charset="0"/>
              </a:rPr>
              <a:t>The EU Strategy for the Baltic Sea </a:t>
            </a:r>
            <a:r>
              <a:rPr lang="en-US" sz="2200" b="1" dirty="0" smtClean="0">
                <a:solidFill>
                  <a:schemeClr val="accent1"/>
                </a:solidFill>
                <a:latin typeface="Arial Narrow" pitchFamily="34" charset="0"/>
              </a:rPr>
              <a:t>Region</a:t>
            </a:r>
            <a:r>
              <a:rPr lang="ru-RU" sz="2200" b="1" dirty="0" smtClean="0">
                <a:solidFill>
                  <a:schemeClr val="accent1"/>
                </a:solidFill>
                <a:latin typeface="Arial Narrow" pitchFamily="34" charset="0"/>
              </a:rPr>
              <a:t>  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(с </a:t>
            </a:r>
            <a:r>
              <a:rPr lang="ru-RU" sz="2100" dirty="0" smtClean="0">
                <a:latin typeface="Arial Narrow" pitchFamily="34" charset="0"/>
              </a:rPr>
              <a:t>ноября  2009 г.)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2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2160" y="2173927"/>
            <a:ext cx="30243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Oresund  food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- </a:t>
            </a:r>
            <a:r>
              <a:rPr lang="ru-RU" dirty="0" smtClean="0">
                <a:latin typeface="Arial Narrow" pitchFamily="34" charset="0"/>
              </a:rPr>
              <a:t>один  из  входящих   сюда  кластеров:  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ru-RU" dirty="0" smtClean="0">
                <a:latin typeface="Arial Narrow" pitchFamily="34" charset="0"/>
              </a:rPr>
              <a:t>25-30</a:t>
            </a:r>
            <a:r>
              <a:rPr lang="ru-RU" dirty="0">
                <a:latin typeface="Arial Narrow" pitchFamily="34" charset="0"/>
              </a:rPr>
              <a:t>% занятых </a:t>
            </a:r>
            <a:r>
              <a:rPr lang="ru-RU" dirty="0" smtClean="0">
                <a:latin typeface="Arial Narrow" pitchFamily="34" charset="0"/>
              </a:rPr>
              <a:t>региона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ru-RU" dirty="0" smtClean="0">
                <a:latin typeface="Arial Narrow" pitchFamily="34" charset="0"/>
              </a:rPr>
              <a:t>оборот  </a:t>
            </a:r>
            <a:r>
              <a:rPr lang="ru-RU" dirty="0">
                <a:latin typeface="Arial Narrow" pitchFamily="34" charset="0"/>
              </a:rPr>
              <a:t>75 млрд </a:t>
            </a:r>
            <a:r>
              <a:rPr lang="ru-RU" dirty="0" smtClean="0">
                <a:latin typeface="Arial Narrow" pitchFamily="34" charset="0"/>
              </a:rPr>
              <a:t>евро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ru-RU" dirty="0" smtClean="0">
                <a:latin typeface="Arial Narrow" pitchFamily="34" charset="0"/>
              </a:rPr>
              <a:t>70</a:t>
            </a:r>
            <a:r>
              <a:rPr lang="ru-RU" dirty="0">
                <a:latin typeface="Arial Narrow" pitchFamily="34" charset="0"/>
              </a:rPr>
              <a:t>% </a:t>
            </a:r>
            <a:r>
              <a:rPr lang="ru-RU" dirty="0" smtClean="0">
                <a:latin typeface="Arial Narrow" pitchFamily="34" charset="0"/>
              </a:rPr>
              <a:t>выпуска экспортируется</a:t>
            </a:r>
            <a:endParaRPr lang="en-US" dirty="0" smtClean="0">
              <a:latin typeface="Arial Narrow" pitchFamily="34" charset="0"/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ru-RU" dirty="0" smtClean="0">
                <a:latin typeface="Arial Narrow" pitchFamily="34" charset="0"/>
              </a:rPr>
              <a:t>400</a:t>
            </a:r>
            <a:r>
              <a:rPr lang="ru-RU" dirty="0">
                <a:latin typeface="Arial Narrow" pitchFamily="34" charset="0"/>
              </a:rPr>
              <a:t> </a:t>
            </a:r>
            <a:r>
              <a:rPr lang="ru-RU" dirty="0" smtClean="0">
                <a:latin typeface="Arial Narrow" pitchFamily="34" charset="0"/>
              </a:rPr>
              <a:t> компаний, 3 крупных научных центра, 6 универ-ситетов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/>
                </a:solidFill>
                <a:latin typeface="Arial Narrow" pitchFamily="34" charset="0"/>
              </a:rPr>
              <a:t>15 сетевых  координирующих организаций</a:t>
            </a:r>
            <a:endParaRPr lang="ru-RU" b="1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60648"/>
            <a:ext cx="88569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300" b="1" dirty="0" smtClean="0">
                <a:latin typeface="Arial Narrow" pitchFamily="34" charset="0"/>
              </a:rPr>
              <a:t>План действий Балтийской Стратегии ЕС </a:t>
            </a:r>
            <a:r>
              <a:rPr lang="ru-RU" sz="2300" b="1" dirty="0" smtClean="0">
                <a:solidFill>
                  <a:schemeClr val="accent1"/>
                </a:solidFill>
                <a:latin typeface="Arial Narrow" pitchFamily="34" charset="0"/>
              </a:rPr>
              <a:t>построен  на образовании  тройных спиралей</a:t>
            </a:r>
            <a:r>
              <a:rPr lang="ru-RU" sz="2300" b="1" dirty="0" smtClean="0">
                <a:latin typeface="Arial Narrow" pitchFamily="34" charset="0"/>
              </a:rPr>
              <a:t> -  </a:t>
            </a:r>
            <a:r>
              <a:rPr lang="ru-RU" sz="2100" b="1" dirty="0" smtClean="0">
                <a:latin typeface="Arial Narrow" pitchFamily="34" charset="0"/>
              </a:rPr>
              <a:t>удвоенных, утроенных, удесятеренных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(РФ  не участвует)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5713872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Все 80  проектов  Стратегии   реализуются  путем  сетевой  координации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(через  узловые платформы):  многофункциональная  и многоуровневая взаимосвязанность 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3" y="2015015"/>
            <a:ext cx="5413672" cy="34571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964" y="1196752"/>
            <a:ext cx="871951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1"/>
                </a:solidFill>
                <a:latin typeface="Arial Narrow" pitchFamily="34" charset="0"/>
              </a:rPr>
              <a:t>Матрица попарных сетевых </a:t>
            </a:r>
            <a:r>
              <a:rPr lang="ru-RU" sz="2200" b="1" dirty="0">
                <a:solidFill>
                  <a:schemeClr val="accent1"/>
                </a:solidFill>
                <a:latin typeface="Arial Narrow" pitchFamily="34" charset="0"/>
              </a:rPr>
              <a:t>взаимодействий </a:t>
            </a:r>
            <a:r>
              <a:rPr lang="ru-RU" sz="2200" b="1" dirty="0" smtClean="0">
                <a:solidFill>
                  <a:schemeClr val="accent1"/>
                </a:solidFill>
                <a:latin typeface="Arial Narrow" pitchFamily="34" charset="0"/>
              </a:rPr>
              <a:t>в проектах Стратегии </a:t>
            </a:r>
            <a:endParaRPr lang="ru-RU" sz="2200" b="1" dirty="0">
              <a:solidFill>
                <a:schemeClr val="accent1"/>
              </a:solidFill>
              <a:latin typeface="Arial Narrow" pitchFamily="34" charset="0"/>
            </a:endParaRPr>
          </a:p>
          <a:p>
            <a:r>
              <a:rPr lang="ru-RU" sz="2000" b="1" dirty="0">
                <a:latin typeface="Arial Narrow" pitchFamily="34" charset="0"/>
              </a:rPr>
              <a:t>(инновационный датско-шведский мега-кластер в Эресунне</a:t>
            </a:r>
            <a:r>
              <a:rPr lang="ru-RU" sz="2000" b="1" dirty="0" smtClean="0">
                <a:latin typeface="Arial Narrow" pitchFamily="34" charset="0"/>
              </a:rPr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59362742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оформления «Пульсация»">
  <a:themeElements>
    <a:clrScheme name="Шаблон оформления «Пульсация»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Другая 1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Шаблон оформления «Пульсация»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Пульсация»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Пульсация»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Пульсация»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Пульсация»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Пульсация»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Шаблон оформления «Пульсация» 2">
    <a:dk1>
      <a:srgbClr val="000000"/>
    </a:dk1>
    <a:lt1>
      <a:srgbClr val="FFFFFF"/>
    </a:lt1>
    <a:dk2>
      <a:srgbClr val="000066"/>
    </a:dk2>
    <a:lt2>
      <a:srgbClr val="FFCC66"/>
    </a:lt2>
    <a:accent1>
      <a:srgbClr val="FF9900"/>
    </a:accent1>
    <a:accent2>
      <a:srgbClr val="000044"/>
    </a:accent2>
    <a:accent3>
      <a:srgbClr val="AAAAB8"/>
    </a:accent3>
    <a:accent4>
      <a:srgbClr val="DADADA"/>
    </a:accent4>
    <a:accent5>
      <a:srgbClr val="FFCAAA"/>
    </a:accent5>
    <a:accent6>
      <a:srgbClr val="00003D"/>
    </a:accent6>
    <a:hlink>
      <a:srgbClr val="3366FF"/>
    </a:hlink>
    <a:folHlink>
      <a:srgbClr val="FFFF00"/>
    </a:folHlink>
  </a:clrScheme>
  <a:fontScheme name="Шаблон оформления «Пульсация»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31920</TotalTime>
  <Words>2226</Words>
  <Application>Microsoft Office PowerPoint</Application>
  <PresentationFormat>Экран (4:3)</PresentationFormat>
  <Paragraphs>338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Шаблон оформления «Пульсация»</vt:lpstr>
      <vt:lpstr>Балтийский макрорегион:  в чем секрет конкурентных преимуществ?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“Модельность” Балтийского макрорегиона  для других ареалов ЕС: отработка совместного перехода 10 территорий к экономике знаний через координацию кластерных инициатив  -  создание инновационной экосистемы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Отраслевая структура доходов области также  отражает ее критическую зависимость от федеральных ассигнований  при остром дефиците собственных  инвестиционных средств (рассчитано  по данным Калининградстата  за  январь-февраль  2011)</vt:lpstr>
      <vt:lpstr>Калининградские власти (как и вся Россия)  попадают  сегодня в  классическую макроэкономическую ловушку:  либо господдержка роста и макроэкономической стабильности,  либо рост бюджетных вложений в убыточную социальную сферу.</vt:lpstr>
      <vt:lpstr>Презентация PowerPoint</vt:lpstr>
      <vt:lpstr>Передовые технологии и согласованные  стандарты управления трансграничными речными бассейнами  Преголи и Немана   -  это не только решение экологических проблем, но и зарождение  в КО  мощного кластера комплементарных отраслей, включая социальные услуги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IBM</dc:creator>
  <cp:lastModifiedBy>Smorodinskaya</cp:lastModifiedBy>
  <cp:revision>478</cp:revision>
  <dcterms:created xsi:type="dcterms:W3CDTF">2009-12-05T05:43:42Z</dcterms:created>
  <dcterms:modified xsi:type="dcterms:W3CDTF">2012-10-31T08:20:49Z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TC010690581049</vt:lpwstr>
  </property>
</Properties>
</file>