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1"/>
    <p:sldMasterId id="2147484177" r:id="rId2"/>
    <p:sldMasterId id="2147484201" r:id="rId3"/>
  </p:sldMasterIdLst>
  <p:notesMasterIdLst>
    <p:notesMasterId r:id="rId34"/>
  </p:notesMasterIdLst>
  <p:sldIdLst>
    <p:sldId id="907" r:id="rId4"/>
    <p:sldId id="839" r:id="rId5"/>
    <p:sldId id="853" r:id="rId6"/>
    <p:sldId id="898" r:id="rId7"/>
    <p:sldId id="815" r:id="rId8"/>
    <p:sldId id="812" r:id="rId9"/>
    <p:sldId id="908" r:id="rId10"/>
    <p:sldId id="879" r:id="rId11"/>
    <p:sldId id="881" r:id="rId12"/>
    <p:sldId id="882" r:id="rId13"/>
    <p:sldId id="885" r:id="rId14"/>
    <p:sldId id="833" r:id="rId15"/>
    <p:sldId id="887" r:id="rId16"/>
    <p:sldId id="894" r:id="rId17"/>
    <p:sldId id="895" r:id="rId18"/>
    <p:sldId id="859" r:id="rId19"/>
    <p:sldId id="897" r:id="rId20"/>
    <p:sldId id="896" r:id="rId21"/>
    <p:sldId id="913" r:id="rId22"/>
    <p:sldId id="783" r:id="rId23"/>
    <p:sldId id="845" r:id="rId24"/>
    <p:sldId id="819" r:id="rId25"/>
    <p:sldId id="909" r:id="rId26"/>
    <p:sldId id="910" r:id="rId27"/>
    <p:sldId id="911" r:id="rId28"/>
    <p:sldId id="912" r:id="rId29"/>
    <p:sldId id="821" r:id="rId30"/>
    <p:sldId id="852" r:id="rId31"/>
    <p:sldId id="824" r:id="rId32"/>
    <p:sldId id="782" r:id="rId33"/>
  </p:sldIdLst>
  <p:sldSz cx="9144000" cy="6858000" type="screen4x3"/>
  <p:notesSz cx="6858000" cy="9144000"/>
  <p:custDataLst>
    <p:tags r:id="rId35"/>
  </p:custData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66FF33"/>
    <a:srgbClr val="EE0000"/>
    <a:srgbClr val="FF5050"/>
    <a:srgbClr val="FFFFCC"/>
    <a:srgbClr val="CCFFFF"/>
    <a:srgbClr val="CC3300"/>
    <a:srgbClr val="33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8852" autoAdjust="0"/>
  </p:normalViewPr>
  <p:slideViewPr>
    <p:cSldViewPr>
      <p:cViewPr varScale="1">
        <p:scale>
          <a:sx n="112" d="100"/>
          <a:sy n="112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73165073115861E-2"/>
          <c:y val="0.10896920635344975"/>
          <c:w val="0.90089930164979382"/>
          <c:h val="0.702352829822645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'[922014011P1G037.XLS]Fig5.2 Gov_fund_BERD_e'!$E$12</c:f>
              <c:strCache>
                <c:ptCount val="1"/>
                <c:pt idx="0">
                  <c:v>Direct funding (grants, loans, procurement)
 as a % of GDP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'[922014011P1G037.XLS]Fig5.2 Gov_fund_BERD_e'!$B$15:$B$53</c:f>
              <c:strCache>
                <c:ptCount val="39"/>
                <c:pt idx="0">
                  <c:v>Russian Fed.</c:v>
                </c:pt>
                <c:pt idx="1">
                  <c:v>Slovenia</c:v>
                </c:pt>
                <c:pt idx="2">
                  <c:v>Korea</c:v>
                </c:pt>
                <c:pt idx="3">
                  <c:v>France</c:v>
                </c:pt>
                <c:pt idx="4">
                  <c:v>Belgium</c:v>
                </c:pt>
                <c:pt idx="5">
                  <c:v>United States</c:v>
                </c:pt>
                <c:pt idx="6">
                  <c:v>Austria</c:v>
                </c:pt>
                <c:pt idx="7">
                  <c:v>Canada</c:v>
                </c:pt>
                <c:pt idx="8">
                  <c:v>Netherlands</c:v>
                </c:pt>
                <c:pt idx="9">
                  <c:v>Hungary</c:v>
                </c:pt>
                <c:pt idx="10">
                  <c:v>Czech Republic</c:v>
                </c:pt>
                <c:pt idx="11">
                  <c:v>Ireland</c:v>
                </c:pt>
                <c:pt idx="12">
                  <c:v>United Kingdom</c:v>
                </c:pt>
                <c:pt idx="13">
                  <c:v>Spain</c:v>
                </c:pt>
                <c:pt idx="14">
                  <c:v>Brazil</c:v>
                </c:pt>
                <c:pt idx="15">
                  <c:v>Iceland</c:v>
                </c:pt>
                <c:pt idx="16">
                  <c:v>Norway</c:v>
                </c:pt>
                <c:pt idx="17">
                  <c:v>Australia</c:v>
                </c:pt>
                <c:pt idx="18">
                  <c:v>Portugal</c:v>
                </c:pt>
                <c:pt idx="19">
                  <c:v>Sweden</c:v>
                </c:pt>
                <c:pt idx="20">
                  <c:v>Estonia</c:v>
                </c:pt>
                <c:pt idx="21">
                  <c:v>Israel</c:v>
                </c:pt>
                <c:pt idx="22">
                  <c:v>China</c:v>
                </c:pt>
                <c:pt idx="23">
                  <c:v>Denmark</c:v>
                </c:pt>
                <c:pt idx="24">
                  <c:v>Japan</c:v>
                </c:pt>
                <c:pt idx="25">
                  <c:v>Germany</c:v>
                </c:pt>
                <c:pt idx="26">
                  <c:v>Finland</c:v>
                </c:pt>
                <c:pt idx="27">
                  <c:v>New Zealand</c:v>
                </c:pt>
                <c:pt idx="28">
                  <c:v>Turkey</c:v>
                </c:pt>
                <c:pt idx="29">
                  <c:v>Italy</c:v>
                </c:pt>
                <c:pt idx="30">
                  <c:v>Luxembourg</c:v>
                </c:pt>
                <c:pt idx="31">
                  <c:v>Poland</c:v>
                </c:pt>
                <c:pt idx="32">
                  <c:v>South Africa</c:v>
                </c:pt>
                <c:pt idx="33">
                  <c:v>Chile</c:v>
                </c:pt>
                <c:pt idx="34">
                  <c:v>Slovak Republic</c:v>
                </c:pt>
                <c:pt idx="35">
                  <c:v>Greece</c:v>
                </c:pt>
                <c:pt idx="36">
                  <c:v>Switzerland</c:v>
                </c:pt>
                <c:pt idx="37">
                  <c:v>Mexico</c:v>
                </c:pt>
                <c:pt idx="38">
                  <c:v>Argentina</c:v>
                </c:pt>
              </c:strCache>
            </c:strRef>
          </c:cat>
          <c:val>
            <c:numRef>
              <c:f>'[922014011P1G037.XLS]Fig5.2 Gov_fund_BERD_e'!$E$15:$E$53</c:f>
              <c:numCache>
                <c:formatCode>0,000</c:formatCode>
                <c:ptCount val="39"/>
                <c:pt idx="0">
                  <c:v>0.39</c:v>
                </c:pt>
                <c:pt idx="1">
                  <c:v>0.30811112499999999</c:v>
                </c:pt>
                <c:pt idx="2">
                  <c:v>0.1872120112</c:v>
                </c:pt>
                <c:pt idx="3">
                  <c:v>0.1092668784</c:v>
                </c:pt>
                <c:pt idx="4">
                  <c:v>0.1095769388</c:v>
                </c:pt>
                <c:pt idx="5">
                  <c:v>0.22345887249999999</c:v>
                </c:pt>
                <c:pt idx="6">
                  <c:v>0.1474373108</c:v>
                </c:pt>
                <c:pt idx="7">
                  <c:v>3.4716748899999997E-2</c:v>
                </c:pt>
                <c:pt idx="8">
                  <c:v>4.4338237400000001E-2</c:v>
                </c:pt>
                <c:pt idx="9">
                  <c:v>0.11042740669999999</c:v>
                </c:pt>
                <c:pt idx="10">
                  <c:v>0.14256612799999999</c:v>
                </c:pt>
                <c:pt idx="11">
                  <c:v>4.8353385300000003E-2</c:v>
                </c:pt>
                <c:pt idx="12">
                  <c:v>8.6040460799999996E-2</c:v>
                </c:pt>
                <c:pt idx="13">
                  <c:v>0.1190650457</c:v>
                </c:pt>
                <c:pt idx="14">
                  <c:v>0.1</c:v>
                </c:pt>
                <c:pt idx="15">
                  <c:v>0.103370134</c:v>
                </c:pt>
                <c:pt idx="16">
                  <c:v>8.3943373000000002E-2</c:v>
                </c:pt>
                <c:pt idx="17">
                  <c:v>2.2366449399999998E-2</c:v>
                </c:pt>
                <c:pt idx="18">
                  <c:v>2.8620933899999999E-2</c:v>
                </c:pt>
                <c:pt idx="19">
                  <c:v>0.1174528529</c:v>
                </c:pt>
                <c:pt idx="20">
                  <c:v>0.11579966899999999</c:v>
                </c:pt>
                <c:pt idx="21">
                  <c:v>0.1086336866</c:v>
                </c:pt>
                <c:pt idx="22">
                  <c:v>5.39434627E-2</c:v>
                </c:pt>
                <c:pt idx="23">
                  <c:v>5.5659920799999998E-2</c:v>
                </c:pt>
                <c:pt idx="24">
                  <c:v>2.7360539E-2</c:v>
                </c:pt>
                <c:pt idx="25">
                  <c:v>8.4945995799999993E-2</c:v>
                </c:pt>
                <c:pt idx="26">
                  <c:v>7.3179267899999997E-2</c:v>
                </c:pt>
                <c:pt idx="27">
                  <c:v>7.0686451799999994E-2</c:v>
                </c:pt>
                <c:pt idx="28">
                  <c:v>3.3081766700000001E-2</c:v>
                </c:pt>
                <c:pt idx="29">
                  <c:v>4.7278858200000003E-2</c:v>
                </c:pt>
                <c:pt idx="30">
                  <c:v>4.3008525700000001E-2</c:v>
                </c:pt>
                <c:pt idx="31">
                  <c:v>3.7050406600000002E-2</c:v>
                </c:pt>
                <c:pt idx="32">
                  <c:v>8.9506426000000028E-3</c:v>
                </c:pt>
                <c:pt idx="33">
                  <c:v>2.4175696E-2</c:v>
                </c:pt>
                <c:pt idx="34">
                  <c:v>2.6146191900000001E-2</c:v>
                </c:pt>
                <c:pt idx="35">
                  <c:v>0.02</c:v>
                </c:pt>
                <c:pt idx="36">
                  <c:v>1.78790884E-2</c:v>
                </c:pt>
                <c:pt idx="37">
                  <c:v>1.31306607E-2</c:v>
                </c:pt>
                <c:pt idx="38">
                  <c:v>7.2606585999999999E-3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B3-45F4-95D1-E5B3B1C832FE}"/>
            </c:ext>
          </c:extLst>
        </c:ser>
        <c:ser>
          <c:idx val="1"/>
          <c:order val="1"/>
          <c:tx>
            <c:strRef>
              <c:f>'[922014011P1G037.XLS]Fig5.2 Gov_fund_BERD_e'!$F$12</c:f>
              <c:strCache>
                <c:ptCount val="1"/>
                <c:pt idx="0">
                  <c:v>Indirect funding (R&amp;D tax incentives)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'[922014011P1G037.XLS]Fig5.2 Gov_fund_BERD_e'!$B$15:$B$53</c:f>
              <c:strCache>
                <c:ptCount val="39"/>
                <c:pt idx="0">
                  <c:v>Russian Fed.</c:v>
                </c:pt>
                <c:pt idx="1">
                  <c:v>Slovenia</c:v>
                </c:pt>
                <c:pt idx="2">
                  <c:v>Korea</c:v>
                </c:pt>
                <c:pt idx="3">
                  <c:v>France</c:v>
                </c:pt>
                <c:pt idx="4">
                  <c:v>Belgium</c:v>
                </c:pt>
                <c:pt idx="5">
                  <c:v>United States</c:v>
                </c:pt>
                <c:pt idx="6">
                  <c:v>Austria</c:v>
                </c:pt>
                <c:pt idx="7">
                  <c:v>Canada</c:v>
                </c:pt>
                <c:pt idx="8">
                  <c:v>Netherlands</c:v>
                </c:pt>
                <c:pt idx="9">
                  <c:v>Hungary</c:v>
                </c:pt>
                <c:pt idx="10">
                  <c:v>Czech Republic</c:v>
                </c:pt>
                <c:pt idx="11">
                  <c:v>Ireland</c:v>
                </c:pt>
                <c:pt idx="12">
                  <c:v>United Kingdom</c:v>
                </c:pt>
                <c:pt idx="13">
                  <c:v>Spain</c:v>
                </c:pt>
                <c:pt idx="14">
                  <c:v>Brazil</c:v>
                </c:pt>
                <c:pt idx="15">
                  <c:v>Iceland</c:v>
                </c:pt>
                <c:pt idx="16">
                  <c:v>Norway</c:v>
                </c:pt>
                <c:pt idx="17">
                  <c:v>Australia</c:v>
                </c:pt>
                <c:pt idx="18">
                  <c:v>Portugal</c:v>
                </c:pt>
                <c:pt idx="19">
                  <c:v>Sweden</c:v>
                </c:pt>
                <c:pt idx="20">
                  <c:v>Estonia</c:v>
                </c:pt>
                <c:pt idx="21">
                  <c:v>Israel</c:v>
                </c:pt>
                <c:pt idx="22">
                  <c:v>China</c:v>
                </c:pt>
                <c:pt idx="23">
                  <c:v>Denmark</c:v>
                </c:pt>
                <c:pt idx="24">
                  <c:v>Japan</c:v>
                </c:pt>
                <c:pt idx="25">
                  <c:v>Germany</c:v>
                </c:pt>
                <c:pt idx="26">
                  <c:v>Finland</c:v>
                </c:pt>
                <c:pt idx="27">
                  <c:v>New Zealand</c:v>
                </c:pt>
                <c:pt idx="28">
                  <c:v>Turkey</c:v>
                </c:pt>
                <c:pt idx="29">
                  <c:v>Italy</c:v>
                </c:pt>
                <c:pt idx="30">
                  <c:v>Luxembourg</c:v>
                </c:pt>
                <c:pt idx="31">
                  <c:v>Poland</c:v>
                </c:pt>
                <c:pt idx="32">
                  <c:v>South Africa</c:v>
                </c:pt>
                <c:pt idx="33">
                  <c:v>Chile</c:v>
                </c:pt>
                <c:pt idx="34">
                  <c:v>Slovak Republic</c:v>
                </c:pt>
                <c:pt idx="35">
                  <c:v>Greece</c:v>
                </c:pt>
                <c:pt idx="36">
                  <c:v>Switzerland</c:v>
                </c:pt>
                <c:pt idx="37">
                  <c:v>Mexico</c:v>
                </c:pt>
                <c:pt idx="38">
                  <c:v>Argentina</c:v>
                </c:pt>
              </c:strCache>
            </c:strRef>
          </c:cat>
          <c:val>
            <c:numRef>
              <c:f>'[922014011P1G037.XLS]Fig5.2 Gov_fund_BERD_e'!$F$15:$F$53</c:f>
              <c:numCache>
                <c:formatCode>0,000</c:formatCode>
                <c:ptCount val="39"/>
                <c:pt idx="0">
                  <c:v>1.9655074299999999E-2</c:v>
                </c:pt>
                <c:pt idx="1">
                  <c:v>9.90978936E-2</c:v>
                </c:pt>
                <c:pt idx="2">
                  <c:v>0.19762613849999999</c:v>
                </c:pt>
                <c:pt idx="3">
                  <c:v>0.262566466</c:v>
                </c:pt>
                <c:pt idx="4">
                  <c:v>0.1785851806</c:v>
                </c:pt>
                <c:pt idx="5">
                  <c:v>5.0478312800000001E-2</c:v>
                </c:pt>
                <c:pt idx="6">
                  <c:v>0.10503694230000001</c:v>
                </c:pt>
                <c:pt idx="7">
                  <c:v>0.2014191957</c:v>
                </c:pt>
                <c:pt idx="8">
                  <c:v>0.15391112879999999</c:v>
                </c:pt>
                <c:pt idx="9">
                  <c:v>8.5596626199999998E-2</c:v>
                </c:pt>
                <c:pt idx="10">
                  <c:v>4.8292083399999998E-2</c:v>
                </c:pt>
                <c:pt idx="11">
                  <c:v>0.14168539969999999</c:v>
                </c:pt>
                <c:pt idx="12">
                  <c:v>7.7001312200000005E-2</c:v>
                </c:pt>
                <c:pt idx="13">
                  <c:v>2.7935578900000001E-2</c:v>
                </c:pt>
                <c:pt idx="14">
                  <c:v>4.5811667399999999E-2</c:v>
                </c:pt>
                <c:pt idx="15">
                  <c:v>3.8229595499999998E-2</c:v>
                </c:pt>
                <c:pt idx="16">
                  <c:v>4.7077556200000002E-2</c:v>
                </c:pt>
                <c:pt idx="17">
                  <c:v>0.1034357003</c:v>
                </c:pt>
                <c:pt idx="18">
                  <c:v>9.1633542999999998E-2</c:v>
                </c:pt>
                <c:pt idx="19">
                  <c:v>0</c:v>
                </c:pt>
                <c:pt idx="20">
                  <c:v>0</c:v>
                </c:pt>
                <c:pt idx="21">
                  <c:v>#N/A</c:v>
                </c:pt>
                <c:pt idx="22">
                  <c:v>5.4285442400000002E-2</c:v>
                </c:pt>
                <c:pt idx="23">
                  <c:v>4.6880938599999998E-2</c:v>
                </c:pt>
                <c:pt idx="24">
                  <c:v>7.2027417999999996E-2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3.6525789900000001E-2</c:v>
                </c:pt>
                <c:pt idx="29">
                  <c:v>3.4811307000000001E-3</c:v>
                </c:pt>
                <c:pt idx="30">
                  <c:v>0</c:v>
                </c:pt>
                <c:pt idx="31">
                  <c:v>3.926375E-4</c:v>
                </c:pt>
                <c:pt idx="32">
                  <c:v>2.2341496799999999E-2</c:v>
                </c:pt>
                <c:pt idx="33">
                  <c:v>3.2961622000000001E-3</c:v>
                </c:pt>
                <c:pt idx="34">
                  <c:v>2.1950250000000001E-4</c:v>
                </c:pt>
                <c:pt idx="35">
                  <c:v>#N/A</c:v>
                </c:pt>
                <c:pt idx="36">
                  <c:v>0</c:v>
                </c:pt>
                <c:pt idx="37">
                  <c:v>0</c:v>
                </c:pt>
                <c:pt idx="38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B3-45F4-95D1-E5B3B1C832FE}"/>
            </c:ext>
          </c:extLst>
        </c:ser>
        <c:ser>
          <c:idx val="2"/>
          <c:order val="2"/>
          <c:tx>
            <c:v>Indirect funding (no cost estimate)</c:v>
          </c:tx>
          <c:spPr>
            <a:solidFill>
              <a:srgbClr val="C00000"/>
            </a:solidFill>
          </c:spPr>
          <c:invertIfNegative val="0"/>
          <c:cat>
            <c:strRef>
              <c:f>'[922014011P1G037.XLS]Fig5.2 Gov_fund_BERD_e'!$B$15:$B$53</c:f>
              <c:strCache>
                <c:ptCount val="39"/>
                <c:pt idx="0">
                  <c:v>Russian Fed.</c:v>
                </c:pt>
                <c:pt idx="1">
                  <c:v>Slovenia</c:v>
                </c:pt>
                <c:pt idx="2">
                  <c:v>Korea</c:v>
                </c:pt>
                <c:pt idx="3">
                  <c:v>France</c:v>
                </c:pt>
                <c:pt idx="4">
                  <c:v>Belgium</c:v>
                </c:pt>
                <c:pt idx="5">
                  <c:v>United States</c:v>
                </c:pt>
                <c:pt idx="6">
                  <c:v>Austria</c:v>
                </c:pt>
                <c:pt idx="7">
                  <c:v>Canada</c:v>
                </c:pt>
                <c:pt idx="8">
                  <c:v>Netherlands</c:v>
                </c:pt>
                <c:pt idx="9">
                  <c:v>Hungary</c:v>
                </c:pt>
                <c:pt idx="10">
                  <c:v>Czech Republic</c:v>
                </c:pt>
                <c:pt idx="11">
                  <c:v>Ireland</c:v>
                </c:pt>
                <c:pt idx="12">
                  <c:v>United Kingdom</c:v>
                </c:pt>
                <c:pt idx="13">
                  <c:v>Spain</c:v>
                </c:pt>
                <c:pt idx="14">
                  <c:v>Brazil</c:v>
                </c:pt>
                <c:pt idx="15">
                  <c:v>Iceland</c:v>
                </c:pt>
                <c:pt idx="16">
                  <c:v>Norway</c:v>
                </c:pt>
                <c:pt idx="17">
                  <c:v>Australia</c:v>
                </c:pt>
                <c:pt idx="18">
                  <c:v>Portugal</c:v>
                </c:pt>
                <c:pt idx="19">
                  <c:v>Sweden</c:v>
                </c:pt>
                <c:pt idx="20">
                  <c:v>Estonia</c:v>
                </c:pt>
                <c:pt idx="21">
                  <c:v>Israel</c:v>
                </c:pt>
                <c:pt idx="22">
                  <c:v>China</c:v>
                </c:pt>
                <c:pt idx="23">
                  <c:v>Denmark</c:v>
                </c:pt>
                <c:pt idx="24">
                  <c:v>Japan</c:v>
                </c:pt>
                <c:pt idx="25">
                  <c:v>Germany</c:v>
                </c:pt>
                <c:pt idx="26">
                  <c:v>Finland</c:v>
                </c:pt>
                <c:pt idx="27">
                  <c:v>New Zealand</c:v>
                </c:pt>
                <c:pt idx="28">
                  <c:v>Turkey</c:v>
                </c:pt>
                <c:pt idx="29">
                  <c:v>Italy</c:v>
                </c:pt>
                <c:pt idx="30">
                  <c:v>Luxembourg</c:v>
                </c:pt>
                <c:pt idx="31">
                  <c:v>Poland</c:v>
                </c:pt>
                <c:pt idx="32">
                  <c:v>South Africa</c:v>
                </c:pt>
                <c:pt idx="33">
                  <c:v>Chile</c:v>
                </c:pt>
                <c:pt idx="34">
                  <c:v>Slovak Republic</c:v>
                </c:pt>
                <c:pt idx="35">
                  <c:v>Greece</c:v>
                </c:pt>
                <c:pt idx="36">
                  <c:v>Switzerland</c:v>
                </c:pt>
                <c:pt idx="37">
                  <c:v>Mexico</c:v>
                </c:pt>
                <c:pt idx="38">
                  <c:v>Argentina</c:v>
                </c:pt>
              </c:strCache>
            </c:strRef>
          </c:cat>
          <c:val>
            <c:numRef>
              <c:f>'[922014011P1G037.XLS]Fig5.2 Gov_fund_BERD_e'!$G$15:$G$53</c:f>
              <c:numCache>
                <c:formatCode>General</c:formatCode>
                <c:ptCount val="39"/>
                <c:pt idx="21" formatCode="#\ ##0">
                  <c:v>7.4999999999999997E-3</c:v>
                </c:pt>
                <c:pt idx="35" formatCode="#\ ##0">
                  <c:v>7.4999999999999997E-3</c:v>
                </c:pt>
                <c:pt idx="38" formatCode="#\ ##0">
                  <c:v>7.4999999999999997E-3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B3-45F4-95D1-E5B3B1C83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94167199"/>
        <c:axId val="1"/>
      </c:barChart>
      <c:lineChart>
        <c:grouping val="standard"/>
        <c:varyColors val="0"/>
        <c:ser>
          <c:idx val="3"/>
          <c:order val="3"/>
          <c:tx>
            <c:strRef>
              <c:f>'[922014011P1G037.XLS]Fig5.2 Gov_fund_BERD_e'!$I$12</c:f>
              <c:strCache>
                <c:ptCount val="1"/>
                <c:pt idx="0">
                  <c:v>Total financial support, 2007
as a % of GDP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11"/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'[922014011P1G037.XLS]Fig5.2 Gov_fund_BERD_e'!$B$15:$B$53</c:f>
              <c:strCache>
                <c:ptCount val="39"/>
                <c:pt idx="0">
                  <c:v>Russian Fed.</c:v>
                </c:pt>
                <c:pt idx="1">
                  <c:v>Slovenia</c:v>
                </c:pt>
                <c:pt idx="2">
                  <c:v>Korea</c:v>
                </c:pt>
                <c:pt idx="3">
                  <c:v>France</c:v>
                </c:pt>
                <c:pt idx="4">
                  <c:v>Belgium</c:v>
                </c:pt>
                <c:pt idx="5">
                  <c:v>United States</c:v>
                </c:pt>
                <c:pt idx="6">
                  <c:v>Austria</c:v>
                </c:pt>
                <c:pt idx="7">
                  <c:v>Canada</c:v>
                </c:pt>
                <c:pt idx="8">
                  <c:v>Netherlands</c:v>
                </c:pt>
                <c:pt idx="9">
                  <c:v>Hungary</c:v>
                </c:pt>
                <c:pt idx="10">
                  <c:v>Czech Republic</c:v>
                </c:pt>
                <c:pt idx="11">
                  <c:v>Ireland</c:v>
                </c:pt>
                <c:pt idx="12">
                  <c:v>United Kingdom</c:v>
                </c:pt>
                <c:pt idx="13">
                  <c:v>Spain</c:v>
                </c:pt>
                <c:pt idx="14">
                  <c:v>Brazil</c:v>
                </c:pt>
                <c:pt idx="15">
                  <c:v>Iceland</c:v>
                </c:pt>
                <c:pt idx="16">
                  <c:v>Norway</c:v>
                </c:pt>
                <c:pt idx="17">
                  <c:v>Australia</c:v>
                </c:pt>
                <c:pt idx="18">
                  <c:v>Portugal</c:v>
                </c:pt>
                <c:pt idx="19">
                  <c:v>Sweden</c:v>
                </c:pt>
                <c:pt idx="20">
                  <c:v>Estonia</c:v>
                </c:pt>
                <c:pt idx="21">
                  <c:v>Israel</c:v>
                </c:pt>
                <c:pt idx="22">
                  <c:v>China</c:v>
                </c:pt>
                <c:pt idx="23">
                  <c:v>Denmark</c:v>
                </c:pt>
                <c:pt idx="24">
                  <c:v>Japan</c:v>
                </c:pt>
                <c:pt idx="25">
                  <c:v>Germany</c:v>
                </c:pt>
                <c:pt idx="26">
                  <c:v>Finland</c:v>
                </c:pt>
                <c:pt idx="27">
                  <c:v>New Zealand</c:v>
                </c:pt>
                <c:pt idx="28">
                  <c:v>Turkey</c:v>
                </c:pt>
                <c:pt idx="29">
                  <c:v>Italy</c:v>
                </c:pt>
                <c:pt idx="30">
                  <c:v>Luxembourg</c:v>
                </c:pt>
                <c:pt idx="31">
                  <c:v>Poland</c:v>
                </c:pt>
                <c:pt idx="32">
                  <c:v>South Africa</c:v>
                </c:pt>
                <c:pt idx="33">
                  <c:v>Chile</c:v>
                </c:pt>
                <c:pt idx="34">
                  <c:v>Slovak Republic</c:v>
                </c:pt>
                <c:pt idx="35">
                  <c:v>Greece</c:v>
                </c:pt>
                <c:pt idx="36">
                  <c:v>Switzerland</c:v>
                </c:pt>
                <c:pt idx="37">
                  <c:v>Mexico</c:v>
                </c:pt>
                <c:pt idx="38">
                  <c:v>Argentina</c:v>
                </c:pt>
              </c:strCache>
            </c:strRef>
          </c:cat>
          <c:val>
            <c:numRef>
              <c:f>'[922014011P1G037.XLS]Fig5.2 Gov_fund_BERD_e'!$I$15:$I$53</c:f>
              <c:numCache>
                <c:formatCode>0,000</c:formatCode>
                <c:ptCount val="39"/>
                <c:pt idx="0">
                  <c:v>#N/A</c:v>
                </c:pt>
                <c:pt idx="1">
                  <c:v>0.1094131535</c:v>
                </c:pt>
                <c:pt idx="2">
                  <c:v>0.30168506309999998</c:v>
                </c:pt>
                <c:pt idx="3">
                  <c:v>0.24022861870000001</c:v>
                </c:pt>
                <c:pt idx="4">
                  <c:v>0.1261953754</c:v>
                </c:pt>
                <c:pt idx="5">
                  <c:v>0.22813791410000001</c:v>
                </c:pt>
                <c:pt idx="6">
                  <c:v>0.181760967</c:v>
                </c:pt>
                <c:pt idx="7">
                  <c:v>0.21722784980000001</c:v>
                </c:pt>
                <c:pt idx="8">
                  <c:v>#N/A</c:v>
                </c:pt>
                <c:pt idx="9">
                  <c:v>0.1129201894</c:v>
                </c:pt>
                <c:pt idx="10">
                  <c:v>0.1574377371</c:v>
                </c:pt>
                <c:pt idx="11">
                  <c:v>8.20505542E-2</c:v>
                </c:pt>
                <c:pt idx="12">
                  <c:v>0.131279905</c:v>
                </c:pt>
                <c:pt idx="13">
                  <c:v>0.1282244277</c:v>
                </c:pt>
                <c:pt idx="14">
                  <c:v>#N/A</c:v>
                </c:pt>
                <c:pt idx="15">
                  <c:v>7.9216040000000001E-2</c:v>
                </c:pt>
                <c:pt idx="16">
                  <c:v>0.1156917573</c:v>
                </c:pt>
                <c:pt idx="17">
                  <c:v>0.1273222963</c:v>
                </c:pt>
                <c:pt idx="18">
                  <c:v>7.3400457799999999E-2</c:v>
                </c:pt>
                <c:pt idx="19">
                  <c:v>0.1154184013</c:v>
                </c:pt>
                <c:pt idx="20">
                  <c:v>4.7487762900000001E-2</c:v>
                </c:pt>
                <c:pt idx="21">
                  <c:v>0.18050733869999999</c:v>
                </c:pt>
                <c:pt idx="22">
                  <c:v>#N/A</c:v>
                </c:pt>
                <c:pt idx="23">
                  <c:v>9.1578656800000005E-2</c:v>
                </c:pt>
                <c:pt idx="24">
                  <c:v>0.14202594499999999</c:v>
                </c:pt>
                <c:pt idx="25">
                  <c:v>7.9719991800000001E-2</c:v>
                </c:pt>
                <c:pt idx="26">
                  <c:v>8.6759161400000007E-2</c:v>
                </c:pt>
                <c:pt idx="27">
                  <c:v>#N/A</c:v>
                </c:pt>
                <c:pt idx="28">
                  <c:v>4.2998766200000003E-2</c:v>
                </c:pt>
                <c:pt idx="29">
                  <c:v>6.1854667100000003E-2</c:v>
                </c:pt>
                <c:pt idx="30">
                  <c:v>5.3337884799999999E-2</c:v>
                </c:pt>
                <c:pt idx="31">
                  <c:v>2.0113075399999999E-2</c:v>
                </c:pt>
                <c:pt idx="32">
                  <c:v>0.11540250520000001</c:v>
                </c:pt>
                <c:pt idx="33">
                  <c:v>#N/A</c:v>
                </c:pt>
                <c:pt idx="34">
                  <c:v>#N/A</c:v>
                </c:pt>
                <c:pt idx="35">
                  <c:v>0.01</c:v>
                </c:pt>
                <c:pt idx="36">
                  <c:v>1.47627392E-2</c:v>
                </c:pt>
                <c:pt idx="37">
                  <c:v>5.26084541E-2</c:v>
                </c:pt>
                <c:pt idx="38">
                  <c:v>7.2217202000000001E-3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B3-45F4-95D1-E5B3B1C83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4167199"/>
        <c:axId val="1"/>
      </c:lineChart>
      <c:catAx>
        <c:axId val="1494167199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2.3945795838020246E-2"/>
              <c:y val="4.5521363555725378E-2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crossAx val="1494167199"/>
        <c:crosses val="autoZero"/>
        <c:crossBetween val="between"/>
      </c:valAx>
      <c:spPr>
        <a:solidFill>
          <a:schemeClr val="bg1">
            <a:lumMod val="75000"/>
          </a:schemeClr>
        </a:solidFill>
      </c:spPr>
    </c:plotArea>
    <c:legend>
      <c:legendPos val="t"/>
      <c:layout>
        <c:manualLayout>
          <c:xMode val="edge"/>
          <c:yMode val="edge"/>
          <c:x val="7.8707231908511435E-2"/>
          <c:y val="1.5296242215823543E-2"/>
          <c:w val="0.90359744094488192"/>
          <c:h val="6.846800129186624E-2"/>
        </c:manualLayout>
      </c:layout>
      <c:overlay val="0"/>
      <c:spPr>
        <a:solidFill>
          <a:schemeClr val="bg1">
            <a:lumMod val="75000"/>
          </a:schemeClr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625090696840647E-2"/>
          <c:y val="0.12146356988879201"/>
          <c:w val="0.93316610602644456"/>
          <c:h val="0.73655540236847405"/>
        </c:manualLayout>
      </c:layout>
      <c:barChart>
        <c:barDir val="col"/>
        <c:grouping val="stacked"/>
        <c:varyColors val="0"/>
        <c:ser>
          <c:idx val="7"/>
          <c:order val="0"/>
          <c:tx>
            <c:strRef>
              <c:f>'[922014011P1G023.XLS]Fig1.23 Most Innovative_e'!$D$12</c:f>
              <c:strCache>
                <c:ptCount val="1"/>
                <c:pt idx="0">
                  <c:v>Organisational and/or Marketing only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cat>
            <c:strRef>
              <c:f>'[922014011P1G023.XLS]Fig1.23 Most Innovative_e'!$B$14:$B$45</c:f>
              <c:strCache>
                <c:ptCount val="32"/>
                <c:pt idx="0">
                  <c:v>Germany</c:v>
                </c:pt>
                <c:pt idx="1">
                  <c:v>Canada</c:v>
                </c:pt>
                <c:pt idx="2">
                  <c:v>Israel</c:v>
                </c:pt>
                <c:pt idx="3">
                  <c:v>South Africa</c:v>
                </c:pt>
                <c:pt idx="4">
                  <c:v>Luxembourg</c:v>
                </c:pt>
                <c:pt idx="5">
                  <c:v>Australia</c:v>
                </c:pt>
                <c:pt idx="6">
                  <c:v>Iceland</c:v>
                </c:pt>
                <c:pt idx="7">
                  <c:v>Belgium</c:v>
                </c:pt>
                <c:pt idx="8">
                  <c:v>Portugal</c:v>
                </c:pt>
                <c:pt idx="9">
                  <c:v>Sweden</c:v>
                </c:pt>
                <c:pt idx="10">
                  <c:v>Ireland</c:v>
                </c:pt>
                <c:pt idx="11">
                  <c:v>Estonia</c:v>
                </c:pt>
                <c:pt idx="12">
                  <c:v>Netherlands</c:v>
                </c:pt>
                <c:pt idx="13">
                  <c:v>Austria</c:v>
                </c:pt>
                <c:pt idx="14">
                  <c:v>Italy</c:v>
                </c:pt>
                <c:pt idx="15">
                  <c:v>Finland</c:v>
                </c:pt>
                <c:pt idx="16">
                  <c:v>Denmark</c:v>
                </c:pt>
                <c:pt idx="17">
                  <c:v>France</c:v>
                </c:pt>
                <c:pt idx="18">
                  <c:v>Czech Republic</c:v>
                </c:pt>
                <c:pt idx="19">
                  <c:v>Turkey</c:v>
                </c:pt>
                <c:pt idx="20">
                  <c:v>Slovenia</c:v>
                </c:pt>
                <c:pt idx="21">
                  <c:v>New Zealand</c:v>
                </c:pt>
                <c:pt idx="22">
                  <c:v>Japan</c:v>
                </c:pt>
                <c:pt idx="23">
                  <c:v>United Kingdom</c:v>
                </c:pt>
                <c:pt idx="24">
                  <c:v>Norway</c:v>
                </c:pt>
                <c:pt idx="25">
                  <c:v>Spain</c:v>
                </c:pt>
                <c:pt idx="26">
                  <c:v>Korea</c:v>
                </c:pt>
                <c:pt idx="27">
                  <c:v>Slovak Republic</c:v>
                </c:pt>
                <c:pt idx="28">
                  <c:v>Hungary</c:v>
                </c:pt>
                <c:pt idx="29">
                  <c:v>Poland</c:v>
                </c:pt>
                <c:pt idx="30">
                  <c:v>Chile</c:v>
                </c:pt>
                <c:pt idx="31">
                  <c:v>Russian Federation</c:v>
                </c:pt>
              </c:strCache>
            </c:strRef>
          </c:cat>
          <c:val>
            <c:numRef>
              <c:f>'[922014011P1G023.XLS]Fig1.23 Most Innovative_e'!$D$14:$D$45</c:f>
              <c:numCache>
                <c:formatCode>#,000</c:formatCode>
                <c:ptCount val="32"/>
                <c:pt idx="0">
                  <c:v>15.067716982</c:v>
                </c:pt>
                <c:pt idx="1">
                  <c:v>17.801063695</c:v>
                </c:pt>
                <c:pt idx="2">
                  <c:v>28.872349445000001</c:v>
                </c:pt>
                <c:pt idx="3">
                  <c:v>8.5064252020000009</c:v>
                </c:pt>
                <c:pt idx="4">
                  <c:v>18.091451291999999</c:v>
                </c:pt>
                <c:pt idx="5">
                  <c:v>9.9</c:v>
                </c:pt>
                <c:pt idx="6">
                  <c:v>6.9461077839999996</c:v>
                </c:pt>
                <c:pt idx="7">
                  <c:v>9.2861148950000008</c:v>
                </c:pt>
                <c:pt idx="8">
                  <c:v>13.966868366</c:v>
                </c:pt>
                <c:pt idx="9">
                  <c:v>11.062107298000001</c:v>
                </c:pt>
                <c:pt idx="10">
                  <c:v>12.767495662</c:v>
                </c:pt>
                <c:pt idx="11">
                  <c:v>10.142238713999999</c:v>
                </c:pt>
                <c:pt idx="12">
                  <c:v>9.6118444239999992</c:v>
                </c:pt>
                <c:pt idx="13">
                  <c:v>12.556362725</c:v>
                </c:pt>
                <c:pt idx="14">
                  <c:v>15.880472643999999</c:v>
                </c:pt>
                <c:pt idx="15">
                  <c:v>9.7883925260000009</c:v>
                </c:pt>
                <c:pt idx="16">
                  <c:v>11.587516961</c:v>
                </c:pt>
                <c:pt idx="17">
                  <c:v>19.154840015000001</c:v>
                </c:pt>
                <c:pt idx="18">
                  <c:v>16.926969299</c:v>
                </c:pt>
                <c:pt idx="19">
                  <c:v>16.200143226000002</c:v>
                </c:pt>
                <c:pt idx="20">
                  <c:v>14.694564695</c:v>
                </c:pt>
                <c:pt idx="21">
                  <c:v>13.294168841999999</c:v>
                </c:pt>
                <c:pt idx="22">
                  <c:v>20.491668356000002</c:v>
                </c:pt>
                <c:pt idx="23">
                  <c:v>11.635572914999999</c:v>
                </c:pt>
                <c:pt idx="24">
                  <c:v>9.8128654970000007</c:v>
                </c:pt>
                <c:pt idx="25">
                  <c:v>12.166746171</c:v>
                </c:pt>
                <c:pt idx="26">
                  <c:v>1.1046840710000001</c:v>
                </c:pt>
                <c:pt idx="27">
                  <c:v>7.4639525019999997</c:v>
                </c:pt>
                <c:pt idx="28">
                  <c:v>12.646310433</c:v>
                </c:pt>
                <c:pt idx="29">
                  <c:v>11.952592593</c:v>
                </c:pt>
                <c:pt idx="30">
                  <c:v>4.923457999</c:v>
                </c:pt>
                <c:pt idx="31">
                  <c:v>1.6365973760000001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8-49C5-9F15-3C493A3AFD54}"/>
            </c:ext>
          </c:extLst>
        </c:ser>
        <c:ser>
          <c:idx val="20"/>
          <c:order val="1"/>
          <c:tx>
            <c:strRef>
              <c:f>'[922014011P1G023.XLS]Fig1.23 Most Innovative_e'!$E$12</c:f>
              <c:strCache>
                <c:ptCount val="1"/>
                <c:pt idx="0">
                  <c:v>Product and/or Process and Marketing and/or Organisational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c:spPr>
          <c:invertIfNegative val="0"/>
          <c:cat>
            <c:strRef>
              <c:f>'[922014011P1G023.XLS]Fig1.23 Most Innovative_e'!$B$14:$B$45</c:f>
              <c:strCache>
                <c:ptCount val="32"/>
                <c:pt idx="0">
                  <c:v>Germany</c:v>
                </c:pt>
                <c:pt idx="1">
                  <c:v>Canada</c:v>
                </c:pt>
                <c:pt idx="2">
                  <c:v>Israel</c:v>
                </c:pt>
                <c:pt idx="3">
                  <c:v>South Africa</c:v>
                </c:pt>
                <c:pt idx="4">
                  <c:v>Luxembourg</c:v>
                </c:pt>
                <c:pt idx="5">
                  <c:v>Australia</c:v>
                </c:pt>
                <c:pt idx="6">
                  <c:v>Iceland</c:v>
                </c:pt>
                <c:pt idx="7">
                  <c:v>Belgium</c:v>
                </c:pt>
                <c:pt idx="8">
                  <c:v>Portugal</c:v>
                </c:pt>
                <c:pt idx="9">
                  <c:v>Sweden</c:v>
                </c:pt>
                <c:pt idx="10">
                  <c:v>Ireland</c:v>
                </c:pt>
                <c:pt idx="11">
                  <c:v>Estonia</c:v>
                </c:pt>
                <c:pt idx="12">
                  <c:v>Netherlands</c:v>
                </c:pt>
                <c:pt idx="13">
                  <c:v>Austria</c:v>
                </c:pt>
                <c:pt idx="14">
                  <c:v>Italy</c:v>
                </c:pt>
                <c:pt idx="15">
                  <c:v>Finland</c:v>
                </c:pt>
                <c:pt idx="16">
                  <c:v>Denmark</c:v>
                </c:pt>
                <c:pt idx="17">
                  <c:v>France</c:v>
                </c:pt>
                <c:pt idx="18">
                  <c:v>Czech Republic</c:v>
                </c:pt>
                <c:pt idx="19">
                  <c:v>Turkey</c:v>
                </c:pt>
                <c:pt idx="20">
                  <c:v>Slovenia</c:v>
                </c:pt>
                <c:pt idx="21">
                  <c:v>New Zealand</c:v>
                </c:pt>
                <c:pt idx="22">
                  <c:v>Japan</c:v>
                </c:pt>
                <c:pt idx="23">
                  <c:v>United Kingdom</c:v>
                </c:pt>
                <c:pt idx="24">
                  <c:v>Norway</c:v>
                </c:pt>
                <c:pt idx="25">
                  <c:v>Spain</c:v>
                </c:pt>
                <c:pt idx="26">
                  <c:v>Korea</c:v>
                </c:pt>
                <c:pt idx="27">
                  <c:v>Slovak Republic</c:v>
                </c:pt>
                <c:pt idx="28">
                  <c:v>Hungary</c:v>
                </c:pt>
                <c:pt idx="29">
                  <c:v>Poland</c:v>
                </c:pt>
                <c:pt idx="30">
                  <c:v>Chile</c:v>
                </c:pt>
                <c:pt idx="31">
                  <c:v>Russian Federation</c:v>
                </c:pt>
              </c:strCache>
            </c:strRef>
          </c:cat>
          <c:val>
            <c:numRef>
              <c:f>'[922014011P1G023.XLS]Fig1.23 Most Innovative_e'!$E$14:$E$45</c:f>
              <c:numCache>
                <c:formatCode>#,000</c:formatCode>
                <c:ptCount val="32"/>
                <c:pt idx="0">
                  <c:v>46.548047185000001</c:v>
                </c:pt>
                <c:pt idx="1">
                  <c:v>44.700519184999997</c:v>
                </c:pt>
                <c:pt idx="2">
                  <c:v>41.269229195000001</c:v>
                </c:pt>
                <c:pt idx="3">
                  <c:v>46.792342376999997</c:v>
                </c:pt>
                <c:pt idx="4">
                  <c:v>41.882041086999998</c:v>
                </c:pt>
                <c:pt idx="5">
                  <c:v>40.700000000000003</c:v>
                </c:pt>
                <c:pt idx="6">
                  <c:v>40.119760479</c:v>
                </c:pt>
                <c:pt idx="7">
                  <c:v>33.707234997</c:v>
                </c:pt>
                <c:pt idx="8">
                  <c:v>34.004563038999997</c:v>
                </c:pt>
                <c:pt idx="9">
                  <c:v>32.032382794</c:v>
                </c:pt>
                <c:pt idx="10">
                  <c:v>33.588779641000002</c:v>
                </c:pt>
                <c:pt idx="11">
                  <c:v>26.623376622999999</c:v>
                </c:pt>
                <c:pt idx="12">
                  <c:v>28.451686185</c:v>
                </c:pt>
                <c:pt idx="13">
                  <c:v>31.300100199999999</c:v>
                </c:pt>
                <c:pt idx="14">
                  <c:v>27.760675399</c:v>
                </c:pt>
                <c:pt idx="15">
                  <c:v>30.577898775000001</c:v>
                </c:pt>
                <c:pt idx="16">
                  <c:v>31.981004071000001</c:v>
                </c:pt>
                <c:pt idx="17">
                  <c:v>24.851865769</c:v>
                </c:pt>
                <c:pt idx="18">
                  <c:v>25.504792488</c:v>
                </c:pt>
                <c:pt idx="19">
                  <c:v>26.255565588</c:v>
                </c:pt>
                <c:pt idx="20">
                  <c:v>24.482924483000001</c:v>
                </c:pt>
                <c:pt idx="21">
                  <c:v>20.169712793999999</c:v>
                </c:pt>
                <c:pt idx="22">
                  <c:v>18.100719932000001</c:v>
                </c:pt>
                <c:pt idx="23">
                  <c:v>23.909641141000002</c:v>
                </c:pt>
                <c:pt idx="24">
                  <c:v>20</c:v>
                </c:pt>
                <c:pt idx="25">
                  <c:v>16.300948746</c:v>
                </c:pt>
                <c:pt idx="26">
                  <c:v>15.955070133</c:v>
                </c:pt>
                <c:pt idx="27">
                  <c:v>21.645462255999998</c:v>
                </c:pt>
                <c:pt idx="28">
                  <c:v>10.916030534000001</c:v>
                </c:pt>
                <c:pt idx="29">
                  <c:v>9.3846913579999995</c:v>
                </c:pt>
                <c:pt idx="30">
                  <c:v>8.9178427520000003</c:v>
                </c:pt>
                <c:pt idx="31">
                  <c:v>4.7632936429999999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C8-49C5-9F15-3C493A3AFD54}"/>
            </c:ext>
          </c:extLst>
        </c:ser>
        <c:ser>
          <c:idx val="25"/>
          <c:order val="2"/>
          <c:tx>
            <c:strRef>
              <c:f>'[922014011P1G023.XLS]Fig1.23 Most Innovative_e'!$F$12</c:f>
              <c:strCache>
                <c:ptCount val="1"/>
                <c:pt idx="0">
                  <c:v>Product and/or Process only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</c:spPr>
          <c:invertIfNegative val="0"/>
          <c:cat>
            <c:strRef>
              <c:f>'[922014011P1G023.XLS]Fig1.23 Most Innovative_e'!$B$14:$B$45</c:f>
              <c:strCache>
                <c:ptCount val="32"/>
                <c:pt idx="0">
                  <c:v>Germany</c:v>
                </c:pt>
                <c:pt idx="1">
                  <c:v>Canada</c:v>
                </c:pt>
                <c:pt idx="2">
                  <c:v>Israel</c:v>
                </c:pt>
                <c:pt idx="3">
                  <c:v>South Africa</c:v>
                </c:pt>
                <c:pt idx="4">
                  <c:v>Luxembourg</c:v>
                </c:pt>
                <c:pt idx="5">
                  <c:v>Australia</c:v>
                </c:pt>
                <c:pt idx="6">
                  <c:v>Iceland</c:v>
                </c:pt>
                <c:pt idx="7">
                  <c:v>Belgium</c:v>
                </c:pt>
                <c:pt idx="8">
                  <c:v>Portugal</c:v>
                </c:pt>
                <c:pt idx="9">
                  <c:v>Sweden</c:v>
                </c:pt>
                <c:pt idx="10">
                  <c:v>Ireland</c:v>
                </c:pt>
                <c:pt idx="11">
                  <c:v>Estonia</c:v>
                </c:pt>
                <c:pt idx="12">
                  <c:v>Netherlands</c:v>
                </c:pt>
                <c:pt idx="13">
                  <c:v>Austria</c:v>
                </c:pt>
                <c:pt idx="14">
                  <c:v>Italy</c:v>
                </c:pt>
                <c:pt idx="15">
                  <c:v>Finland</c:v>
                </c:pt>
                <c:pt idx="16">
                  <c:v>Denmark</c:v>
                </c:pt>
                <c:pt idx="17">
                  <c:v>France</c:v>
                </c:pt>
                <c:pt idx="18">
                  <c:v>Czech Republic</c:v>
                </c:pt>
                <c:pt idx="19">
                  <c:v>Turkey</c:v>
                </c:pt>
                <c:pt idx="20">
                  <c:v>Slovenia</c:v>
                </c:pt>
                <c:pt idx="21">
                  <c:v>New Zealand</c:v>
                </c:pt>
                <c:pt idx="22">
                  <c:v>Japan</c:v>
                </c:pt>
                <c:pt idx="23">
                  <c:v>United Kingdom</c:v>
                </c:pt>
                <c:pt idx="24">
                  <c:v>Norway</c:v>
                </c:pt>
                <c:pt idx="25">
                  <c:v>Spain</c:v>
                </c:pt>
                <c:pt idx="26">
                  <c:v>Korea</c:v>
                </c:pt>
                <c:pt idx="27">
                  <c:v>Slovak Republic</c:v>
                </c:pt>
                <c:pt idx="28">
                  <c:v>Hungary</c:v>
                </c:pt>
                <c:pt idx="29">
                  <c:v>Poland</c:v>
                </c:pt>
                <c:pt idx="30">
                  <c:v>Chile</c:v>
                </c:pt>
                <c:pt idx="31">
                  <c:v>Russian Federation</c:v>
                </c:pt>
              </c:strCache>
            </c:strRef>
          </c:cat>
          <c:val>
            <c:numRef>
              <c:f>'[922014011P1G023.XLS]Fig1.23 Most Innovative_e'!$F$14:$F$45</c:f>
              <c:numCache>
                <c:formatCode>#,000</c:formatCode>
                <c:ptCount val="32"/>
                <c:pt idx="0">
                  <c:v>17.663862504000001</c:v>
                </c:pt>
                <c:pt idx="1">
                  <c:v>13.299354185</c:v>
                </c:pt>
                <c:pt idx="2">
                  <c:v>5.0957613569999998</c:v>
                </c:pt>
                <c:pt idx="3">
                  <c:v>18.568340855999999</c:v>
                </c:pt>
                <c:pt idx="4">
                  <c:v>8.0848243869999994</c:v>
                </c:pt>
                <c:pt idx="5">
                  <c:v>13.4</c:v>
                </c:pt>
                <c:pt idx="6">
                  <c:v>16.766467066000001</c:v>
                </c:pt>
                <c:pt idx="7">
                  <c:v>17.883182436999999</c:v>
                </c:pt>
                <c:pt idx="8">
                  <c:v>12.364844757</c:v>
                </c:pt>
                <c:pt idx="9">
                  <c:v>16.475350411000001</c:v>
                </c:pt>
                <c:pt idx="10">
                  <c:v>13.186813187</c:v>
                </c:pt>
                <c:pt idx="11">
                  <c:v>20.068027211</c:v>
                </c:pt>
                <c:pt idx="12">
                  <c:v>18.655751831</c:v>
                </c:pt>
                <c:pt idx="13">
                  <c:v>12.606462926000001</c:v>
                </c:pt>
                <c:pt idx="14">
                  <c:v>12.65613535</c:v>
                </c:pt>
                <c:pt idx="15">
                  <c:v>15.864373220999999</c:v>
                </c:pt>
                <c:pt idx="16">
                  <c:v>10.92265943</c:v>
                </c:pt>
                <c:pt idx="17">
                  <c:v>9.4690291070000008</c:v>
                </c:pt>
                <c:pt idx="18">
                  <c:v>9.2589889549999995</c:v>
                </c:pt>
                <c:pt idx="19">
                  <c:v>8.9018276919999995</c:v>
                </c:pt>
                <c:pt idx="20">
                  <c:v>10.221260221</c:v>
                </c:pt>
                <c:pt idx="21">
                  <c:v>15.01305483</c:v>
                </c:pt>
                <c:pt idx="22">
                  <c:v>9.8650238360000007</c:v>
                </c:pt>
                <c:pt idx="23">
                  <c:v>8.7478012770000007</c:v>
                </c:pt>
                <c:pt idx="24">
                  <c:v>13.730994151999999</c:v>
                </c:pt>
                <c:pt idx="25">
                  <c:v>12.910107594999999</c:v>
                </c:pt>
                <c:pt idx="26">
                  <c:v>21.218799584999999</c:v>
                </c:pt>
                <c:pt idx="27">
                  <c:v>6.4970313830000004</c:v>
                </c:pt>
                <c:pt idx="28">
                  <c:v>7.5</c:v>
                </c:pt>
                <c:pt idx="29">
                  <c:v>6.8069135799999998</c:v>
                </c:pt>
                <c:pt idx="30">
                  <c:v>5.3805332010000004</c:v>
                </c:pt>
                <c:pt idx="31">
                  <c:v>3.9701089810000001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C8-49C5-9F15-3C493A3AF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01989967"/>
        <c:axId val="1"/>
      </c:barChart>
      <c:catAx>
        <c:axId val="1501989967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5869506696278349E-2"/>
              <c:y val="6.8832614901239542E-2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501989967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t"/>
      <c:layout>
        <c:manualLayout>
          <c:xMode val="edge"/>
          <c:yMode val="edge"/>
          <c:x val="4.9404962200237788E-2"/>
          <c:y val="1.5441960265915666E-2"/>
          <c:w val="0.92532718666576941"/>
          <c:h val="7.1956932390750419E-2"/>
        </c:manualLayout>
      </c:layout>
      <c:overlay val="0"/>
      <c:spPr>
        <a:solidFill>
          <a:schemeClr val="bg1">
            <a:lumMod val="85000"/>
          </a:schemeClr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6D712-DF8E-48CC-93BB-31FEABE275FB}" type="doc">
      <dgm:prSet loTypeId="urn:microsoft.com/office/officeart/2005/8/layout/arrow2" loCatId="process" qsTypeId="urn:microsoft.com/office/officeart/2005/8/quickstyle/simple1" qsCatId="simple" csTypeId="urn:microsoft.com/office/officeart/2005/8/colors/accent0_1" csCatId="mainScheme" phldr="1"/>
      <dgm:spPr/>
    </dgm:pt>
    <dgm:pt modelId="{B8D60EF7-389F-499E-BA41-A63024C6E3BC}">
      <dgm:prSet phldrT="[Text]" custT="1"/>
      <dgm:spPr/>
      <dgm:t>
        <a:bodyPr/>
        <a:lstStyle/>
        <a:p>
          <a:r>
            <a:rPr lang="en-GB" sz="1600" b="1" dirty="0" smtClean="0"/>
            <a:t>producer innovation  </a:t>
          </a:r>
          <a:r>
            <a:rPr lang="en-GB" sz="1600" dirty="0" smtClean="0"/>
            <a:t>(Schumpeter </a:t>
          </a:r>
          <a:r>
            <a:rPr lang="ru-RU" sz="1600" dirty="0" smtClean="0"/>
            <a:t> </a:t>
          </a:r>
          <a:r>
            <a:rPr lang="en-GB" sz="1600" dirty="0" smtClean="0"/>
            <a:t>1934)</a:t>
          </a:r>
          <a:endParaRPr lang="en-US" sz="1600" dirty="0"/>
        </a:p>
      </dgm:t>
    </dgm:pt>
    <dgm:pt modelId="{13E4E5F1-3ED1-4F95-BE86-48A64435FC59}" type="parTrans" cxnId="{217BCE04-F643-42E0-850F-311D1677EAA5}">
      <dgm:prSet/>
      <dgm:spPr/>
      <dgm:t>
        <a:bodyPr/>
        <a:lstStyle/>
        <a:p>
          <a:endParaRPr lang="en-US"/>
        </a:p>
      </dgm:t>
    </dgm:pt>
    <dgm:pt modelId="{3C199F0E-5213-4C9B-8FDC-D4B46FF63A41}" type="sibTrans" cxnId="{217BCE04-F643-42E0-850F-311D1677EAA5}">
      <dgm:prSet/>
      <dgm:spPr/>
      <dgm:t>
        <a:bodyPr/>
        <a:lstStyle/>
        <a:p>
          <a:endParaRPr lang="en-US"/>
        </a:p>
      </dgm:t>
    </dgm:pt>
    <dgm:pt modelId="{32D42807-DDC3-4F05-9F74-143854903023}">
      <dgm:prSet phldrT="[Text]" custT="1"/>
      <dgm:spPr/>
      <dgm:t>
        <a:bodyPr/>
        <a:lstStyle/>
        <a:p>
          <a:r>
            <a:rPr lang="en-GB" sz="1600" b="1" dirty="0" smtClean="0"/>
            <a:t>user-driven innovation </a:t>
          </a:r>
          <a:endParaRPr lang="ru-RU" sz="1600" b="1" dirty="0" smtClean="0"/>
        </a:p>
        <a:p>
          <a:r>
            <a:rPr lang="en-GB" sz="1600" dirty="0" smtClean="0"/>
            <a:t>(von </a:t>
          </a:r>
          <a:r>
            <a:rPr lang="ru-RU" sz="1600" dirty="0" smtClean="0"/>
            <a:t> </a:t>
          </a:r>
          <a:r>
            <a:rPr lang="en-GB" sz="1600" dirty="0" err="1" smtClean="0"/>
            <a:t>Hippel</a:t>
          </a:r>
          <a:r>
            <a:rPr lang="en-GB" sz="1600" dirty="0" smtClean="0"/>
            <a:t> </a:t>
          </a:r>
          <a:r>
            <a:rPr lang="ru-RU" sz="1600" dirty="0" smtClean="0"/>
            <a:t> </a:t>
          </a:r>
          <a:r>
            <a:rPr lang="en-GB" sz="1600" dirty="0" smtClean="0"/>
            <a:t>1985)</a:t>
          </a:r>
        </a:p>
        <a:p>
          <a:endParaRPr lang="en-US" sz="1600" dirty="0"/>
        </a:p>
      </dgm:t>
    </dgm:pt>
    <dgm:pt modelId="{A123D2B4-C4DB-46E4-B0FD-1504A89CA40D}" type="parTrans" cxnId="{6322FD19-8426-4FB0-8026-67B2BB968101}">
      <dgm:prSet/>
      <dgm:spPr/>
      <dgm:t>
        <a:bodyPr/>
        <a:lstStyle/>
        <a:p>
          <a:endParaRPr lang="en-US"/>
        </a:p>
      </dgm:t>
    </dgm:pt>
    <dgm:pt modelId="{A0BEB955-CED4-45EB-9FA0-8D68D333036F}" type="sibTrans" cxnId="{6322FD19-8426-4FB0-8026-67B2BB968101}">
      <dgm:prSet/>
      <dgm:spPr/>
      <dgm:t>
        <a:bodyPr/>
        <a:lstStyle/>
        <a:p>
          <a:endParaRPr lang="en-US"/>
        </a:p>
      </dgm:t>
    </dgm:pt>
    <dgm:pt modelId="{621CA279-E37C-41B0-A8EB-E5310DDB2B2B}">
      <dgm:prSet phldrT="[Text]" custT="1"/>
      <dgm:spPr/>
      <dgm:t>
        <a:bodyPr/>
        <a:lstStyle/>
        <a:p>
          <a:r>
            <a:rPr lang="en-GB" sz="1600" b="1" dirty="0" smtClean="0"/>
            <a:t>strategic innovation </a:t>
          </a:r>
          <a:endParaRPr lang="ru-RU" sz="1600" b="1" dirty="0" smtClean="0"/>
        </a:p>
        <a:p>
          <a:r>
            <a:rPr lang="en-GB" sz="1600" dirty="0" smtClean="0"/>
            <a:t>(Hamel </a:t>
          </a:r>
          <a:r>
            <a:rPr lang="ru-RU" sz="1600" dirty="0" smtClean="0"/>
            <a:t> </a:t>
          </a:r>
          <a:r>
            <a:rPr lang="en-GB" sz="1600" dirty="0" smtClean="0"/>
            <a:t>&amp; </a:t>
          </a:r>
          <a:r>
            <a:rPr lang="en-GB" sz="1600" dirty="0" err="1" smtClean="0"/>
            <a:t>Prahalad</a:t>
          </a:r>
          <a:r>
            <a:rPr lang="en-GB" sz="1600" dirty="0" smtClean="0"/>
            <a:t> 1994)</a:t>
          </a:r>
        </a:p>
        <a:p>
          <a:endParaRPr lang="en-US" sz="1600" dirty="0"/>
        </a:p>
      </dgm:t>
    </dgm:pt>
    <dgm:pt modelId="{B192AF49-DA6B-4DC9-B33A-B783ACF68204}" type="parTrans" cxnId="{9083B006-D652-4B1A-8B65-986B4DD86AB8}">
      <dgm:prSet/>
      <dgm:spPr/>
      <dgm:t>
        <a:bodyPr/>
        <a:lstStyle/>
        <a:p>
          <a:endParaRPr lang="en-US"/>
        </a:p>
      </dgm:t>
    </dgm:pt>
    <dgm:pt modelId="{BB539E9F-84EB-4938-A1D4-973B710EC92B}" type="sibTrans" cxnId="{9083B006-D652-4B1A-8B65-986B4DD86AB8}">
      <dgm:prSet/>
      <dgm:spPr/>
      <dgm:t>
        <a:bodyPr/>
        <a:lstStyle/>
        <a:p>
          <a:endParaRPr lang="en-US"/>
        </a:p>
      </dgm:t>
    </dgm:pt>
    <dgm:pt modelId="{1494C55A-011D-4A7D-BDBD-69725C7929D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dirty="0" smtClean="0"/>
            <a:t>open innovation </a:t>
          </a:r>
          <a:r>
            <a:rPr lang="en-GB" sz="1600" dirty="0" smtClean="0"/>
            <a:t>(</a:t>
          </a:r>
          <a:r>
            <a:rPr lang="en-GB" sz="1600" dirty="0" err="1" smtClean="0"/>
            <a:t>Chesbrough</a:t>
          </a:r>
          <a:r>
            <a:rPr lang="en-GB" sz="1600" dirty="0" smtClean="0"/>
            <a:t> </a:t>
          </a:r>
          <a:r>
            <a:rPr lang="ru-RU" sz="1600" dirty="0" smtClean="0"/>
            <a:t> </a:t>
          </a:r>
          <a:r>
            <a:rPr lang="en-GB" sz="1600" dirty="0" smtClean="0"/>
            <a:t>2003)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gm:t>
    </dgm:pt>
    <dgm:pt modelId="{2A1DE0E5-E4E5-4E49-A5B2-5F3076B40107}" type="parTrans" cxnId="{53014625-C505-43D4-9BCE-0CC1D185CEBB}">
      <dgm:prSet/>
      <dgm:spPr/>
      <dgm:t>
        <a:bodyPr/>
        <a:lstStyle/>
        <a:p>
          <a:endParaRPr lang="en-US"/>
        </a:p>
      </dgm:t>
    </dgm:pt>
    <dgm:pt modelId="{3B9510AE-C6CC-43B5-AB99-BDB20F50A576}" type="sibTrans" cxnId="{53014625-C505-43D4-9BCE-0CC1D185CEBB}">
      <dgm:prSet/>
      <dgm:spPr/>
      <dgm:t>
        <a:bodyPr/>
        <a:lstStyle/>
        <a:p>
          <a:endParaRPr lang="en-US"/>
        </a:p>
      </dgm:t>
    </dgm:pt>
    <dgm:pt modelId="{4EC7C5B1-0AF1-4DE5-9B2B-F86F33CC32C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dirty="0" smtClean="0">
              <a:solidFill>
                <a:srgbClr val="FF0000"/>
              </a:solidFill>
            </a:rPr>
            <a:t>collaborative </a:t>
          </a:r>
          <a:r>
            <a:rPr lang="ru-RU" sz="1600" b="1" dirty="0" smtClean="0">
              <a:solidFill>
                <a:srgbClr val="FF0000"/>
              </a:solidFill>
            </a:rPr>
            <a:t> </a:t>
          </a:r>
          <a:r>
            <a:rPr lang="en-GB" sz="1600" b="1" dirty="0" smtClean="0">
              <a:solidFill>
                <a:srgbClr val="FF0000"/>
              </a:solidFill>
            </a:rPr>
            <a:t>innovation networks </a:t>
          </a:r>
          <a:r>
            <a:rPr lang="en-GB" sz="1600" dirty="0" smtClean="0">
              <a:solidFill>
                <a:schemeClr val="tx1"/>
              </a:solidFill>
            </a:rPr>
            <a:t>(</a:t>
          </a:r>
          <a:r>
            <a:rPr lang="en-GB" sz="1600" dirty="0" err="1" smtClean="0">
              <a:solidFill>
                <a:schemeClr val="tx1"/>
              </a:solidFill>
            </a:rPr>
            <a:t>Gloor</a:t>
          </a:r>
          <a:r>
            <a:rPr lang="en-GB" sz="1600" dirty="0" smtClean="0">
              <a:solidFill>
                <a:schemeClr val="tx1"/>
              </a:solidFill>
            </a:rPr>
            <a:t>  2006)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>
            <a:solidFill>
              <a:srgbClr val="FF0000"/>
            </a:solidFill>
          </a:endParaRPr>
        </a:p>
      </dgm:t>
    </dgm:pt>
    <dgm:pt modelId="{CB50363D-6E27-4B65-B913-2779847B14F8}" type="parTrans" cxnId="{5CA8C957-115F-4E31-990D-7C0E202C97EB}">
      <dgm:prSet/>
      <dgm:spPr/>
      <dgm:t>
        <a:bodyPr/>
        <a:lstStyle/>
        <a:p>
          <a:endParaRPr lang="en-US"/>
        </a:p>
      </dgm:t>
    </dgm:pt>
    <dgm:pt modelId="{2DDD8143-C715-463B-BC31-A3C585223944}" type="sibTrans" cxnId="{5CA8C957-115F-4E31-990D-7C0E202C97EB}">
      <dgm:prSet/>
      <dgm:spPr/>
      <dgm:t>
        <a:bodyPr/>
        <a:lstStyle/>
        <a:p>
          <a:endParaRPr lang="en-US"/>
        </a:p>
      </dgm:t>
    </dgm:pt>
    <dgm:pt modelId="{8EBF3D36-710A-4C6C-826E-8CE787AB7B0F}" type="pres">
      <dgm:prSet presAssocID="{B756D712-DF8E-48CC-93BB-31FEABE275FB}" presName="arrowDiagram" presStyleCnt="0">
        <dgm:presLayoutVars>
          <dgm:chMax val="5"/>
          <dgm:dir/>
          <dgm:resizeHandles val="exact"/>
        </dgm:presLayoutVars>
      </dgm:prSet>
      <dgm:spPr/>
    </dgm:pt>
    <dgm:pt modelId="{17D847CF-3A86-458B-8B7D-2C571619DF3A}" type="pres">
      <dgm:prSet presAssocID="{B756D712-DF8E-48CC-93BB-31FEABE275FB}" presName="arrow" presStyleLbl="bgShp" presStyleIdx="0" presStyleCnt="1" custLinFactNeighborX="-451" custLinFactNeighborY="-4753"/>
      <dgm:spPr>
        <a:solidFill>
          <a:schemeClr val="bg2">
            <a:lumMod val="65000"/>
            <a:lumOff val="35000"/>
          </a:schemeClr>
        </a:solidFill>
      </dgm:spPr>
    </dgm:pt>
    <dgm:pt modelId="{C6F62C83-1DF2-487E-857A-D52CF45C7F06}" type="pres">
      <dgm:prSet presAssocID="{B756D712-DF8E-48CC-93BB-31FEABE275FB}" presName="arrowDiagram5" presStyleCnt="0"/>
      <dgm:spPr/>
    </dgm:pt>
    <dgm:pt modelId="{151632EE-F8EA-4554-A45E-AC5490E79ABF}" type="pres">
      <dgm:prSet presAssocID="{B8D60EF7-389F-499E-BA41-A63024C6E3BC}" presName="bullet5a" presStyleLbl="node1" presStyleIdx="0" presStyleCnt="5"/>
      <dgm:spPr/>
    </dgm:pt>
    <dgm:pt modelId="{2C688FE1-54F0-43C9-BC5E-67F966AEBF23}" type="pres">
      <dgm:prSet presAssocID="{B8D60EF7-389F-499E-BA41-A63024C6E3BC}" presName="textBox5a" presStyleLbl="revTx" presStyleIdx="0" presStyleCnt="5" custScaleX="208768" custScaleY="52823" custLinFactNeighborX="-1268" custLinFactNeighborY="7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43479-E1FB-4117-AD7E-0498BA7E9630}" type="pres">
      <dgm:prSet presAssocID="{32D42807-DDC3-4F05-9F74-143854903023}" presName="bullet5b" presStyleLbl="node1" presStyleIdx="1" presStyleCnt="5"/>
      <dgm:spPr/>
    </dgm:pt>
    <dgm:pt modelId="{AC19E0C1-5A8A-4531-AC26-BA96FC0485A7}" type="pres">
      <dgm:prSet presAssocID="{32D42807-DDC3-4F05-9F74-143854903023}" presName="textBox5b" presStyleLbl="revTx" presStyleIdx="1" presStyleCnt="5" custScaleX="148849" custScaleY="45824" custLinFactNeighborX="-395" custLinFactNeighborY="-15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B6D26-98AB-4120-848D-8494D9D55A84}" type="pres">
      <dgm:prSet presAssocID="{621CA279-E37C-41B0-A8EB-E5310DDB2B2B}" presName="bullet5c" presStyleLbl="node1" presStyleIdx="2" presStyleCnt="5"/>
      <dgm:spPr/>
    </dgm:pt>
    <dgm:pt modelId="{E8C8797A-A715-4384-9A88-DFB4B7843F2D}" type="pres">
      <dgm:prSet presAssocID="{621CA279-E37C-41B0-A8EB-E5310DDB2B2B}" presName="textBox5c" presStyleLbl="revTx" presStyleIdx="2" presStyleCnt="5" custScaleY="36709" custLinFactNeighborX="-4092" custLinFactNeighborY="-26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0AD18-53EA-4EE8-AC1B-F6EAD6B15012}" type="pres">
      <dgm:prSet presAssocID="{1494C55A-011D-4A7D-BDBD-69725C7929D4}" presName="bullet5d" presStyleLbl="node1" presStyleIdx="3" presStyleCnt="5"/>
      <dgm:spPr/>
    </dgm:pt>
    <dgm:pt modelId="{CF04BF2F-0D6A-444E-ABE3-F877B647826B}" type="pres">
      <dgm:prSet presAssocID="{1494C55A-011D-4A7D-BDBD-69725C7929D4}" presName="textBox5d" presStyleLbl="revTx" presStyleIdx="3" presStyleCnt="5" custScaleX="122085" custScaleY="27671" custLinFactNeighborX="-8838" custLinFactNeighborY="-30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56318-6C7F-4D90-B29B-14A7F7A58211}" type="pres">
      <dgm:prSet presAssocID="{4EC7C5B1-0AF1-4DE5-9B2B-F86F33CC32CF}" presName="bullet5e" presStyleLbl="node1" presStyleIdx="4" presStyleCnt="5"/>
      <dgm:spPr/>
    </dgm:pt>
    <dgm:pt modelId="{4335C1CB-153B-49DE-B998-3E113E36FC54}" type="pres">
      <dgm:prSet presAssocID="{4EC7C5B1-0AF1-4DE5-9B2B-F86F33CC32CF}" presName="textBox5e" presStyleLbl="revTx" presStyleIdx="4" presStyleCnt="5" custScaleX="163789" custScaleY="34157" custLinFactNeighborX="13564" custLinFactNeighborY="-24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7E0F23-B995-49DB-8659-0F57B722052E}" type="presOf" srcId="{32D42807-DDC3-4F05-9F74-143854903023}" destId="{AC19E0C1-5A8A-4531-AC26-BA96FC0485A7}" srcOrd="0" destOrd="0" presId="urn:microsoft.com/office/officeart/2005/8/layout/arrow2"/>
    <dgm:cxn modelId="{8F72E3F7-4CB2-4FF2-8A15-D0C4F3138F7D}" type="presOf" srcId="{4EC7C5B1-0AF1-4DE5-9B2B-F86F33CC32CF}" destId="{4335C1CB-153B-49DE-B998-3E113E36FC54}" srcOrd="0" destOrd="0" presId="urn:microsoft.com/office/officeart/2005/8/layout/arrow2"/>
    <dgm:cxn modelId="{5CA8C957-115F-4E31-990D-7C0E202C97EB}" srcId="{B756D712-DF8E-48CC-93BB-31FEABE275FB}" destId="{4EC7C5B1-0AF1-4DE5-9B2B-F86F33CC32CF}" srcOrd="4" destOrd="0" parTransId="{CB50363D-6E27-4B65-B913-2779847B14F8}" sibTransId="{2DDD8143-C715-463B-BC31-A3C585223944}"/>
    <dgm:cxn modelId="{53014625-C505-43D4-9BCE-0CC1D185CEBB}" srcId="{B756D712-DF8E-48CC-93BB-31FEABE275FB}" destId="{1494C55A-011D-4A7D-BDBD-69725C7929D4}" srcOrd="3" destOrd="0" parTransId="{2A1DE0E5-E4E5-4E49-A5B2-5F3076B40107}" sibTransId="{3B9510AE-C6CC-43B5-AB99-BDB20F50A576}"/>
    <dgm:cxn modelId="{1DB137FA-F352-4454-9F13-F374A1309CD0}" type="presOf" srcId="{1494C55A-011D-4A7D-BDBD-69725C7929D4}" destId="{CF04BF2F-0D6A-444E-ABE3-F877B647826B}" srcOrd="0" destOrd="0" presId="urn:microsoft.com/office/officeart/2005/8/layout/arrow2"/>
    <dgm:cxn modelId="{9083B006-D652-4B1A-8B65-986B4DD86AB8}" srcId="{B756D712-DF8E-48CC-93BB-31FEABE275FB}" destId="{621CA279-E37C-41B0-A8EB-E5310DDB2B2B}" srcOrd="2" destOrd="0" parTransId="{B192AF49-DA6B-4DC9-B33A-B783ACF68204}" sibTransId="{BB539E9F-84EB-4938-A1D4-973B710EC92B}"/>
    <dgm:cxn modelId="{6322FD19-8426-4FB0-8026-67B2BB968101}" srcId="{B756D712-DF8E-48CC-93BB-31FEABE275FB}" destId="{32D42807-DDC3-4F05-9F74-143854903023}" srcOrd="1" destOrd="0" parTransId="{A123D2B4-C4DB-46E4-B0FD-1504A89CA40D}" sibTransId="{A0BEB955-CED4-45EB-9FA0-8D68D333036F}"/>
    <dgm:cxn modelId="{9E8C5B3A-B960-4A7D-B96E-75030A07D76D}" type="presOf" srcId="{B8D60EF7-389F-499E-BA41-A63024C6E3BC}" destId="{2C688FE1-54F0-43C9-BC5E-67F966AEBF23}" srcOrd="0" destOrd="0" presId="urn:microsoft.com/office/officeart/2005/8/layout/arrow2"/>
    <dgm:cxn modelId="{217BCE04-F643-42E0-850F-311D1677EAA5}" srcId="{B756D712-DF8E-48CC-93BB-31FEABE275FB}" destId="{B8D60EF7-389F-499E-BA41-A63024C6E3BC}" srcOrd="0" destOrd="0" parTransId="{13E4E5F1-3ED1-4F95-BE86-48A64435FC59}" sibTransId="{3C199F0E-5213-4C9B-8FDC-D4B46FF63A41}"/>
    <dgm:cxn modelId="{28E44186-B280-4BBE-87CB-167562AC6A3F}" type="presOf" srcId="{B756D712-DF8E-48CC-93BB-31FEABE275FB}" destId="{8EBF3D36-710A-4C6C-826E-8CE787AB7B0F}" srcOrd="0" destOrd="0" presId="urn:microsoft.com/office/officeart/2005/8/layout/arrow2"/>
    <dgm:cxn modelId="{CE7051C6-7499-44EF-969E-BBEE8C2E5B07}" type="presOf" srcId="{621CA279-E37C-41B0-A8EB-E5310DDB2B2B}" destId="{E8C8797A-A715-4384-9A88-DFB4B7843F2D}" srcOrd="0" destOrd="0" presId="urn:microsoft.com/office/officeart/2005/8/layout/arrow2"/>
    <dgm:cxn modelId="{5713526F-81C5-4147-AD49-3047CCD9D42C}" type="presParOf" srcId="{8EBF3D36-710A-4C6C-826E-8CE787AB7B0F}" destId="{17D847CF-3A86-458B-8B7D-2C571619DF3A}" srcOrd="0" destOrd="0" presId="urn:microsoft.com/office/officeart/2005/8/layout/arrow2"/>
    <dgm:cxn modelId="{EBC0DA3F-A640-4B97-9957-6BD5EE49F0F2}" type="presParOf" srcId="{8EBF3D36-710A-4C6C-826E-8CE787AB7B0F}" destId="{C6F62C83-1DF2-487E-857A-D52CF45C7F06}" srcOrd="1" destOrd="0" presId="urn:microsoft.com/office/officeart/2005/8/layout/arrow2"/>
    <dgm:cxn modelId="{59B1B22A-C8A5-470C-8DFC-EE597B73AB23}" type="presParOf" srcId="{C6F62C83-1DF2-487E-857A-D52CF45C7F06}" destId="{151632EE-F8EA-4554-A45E-AC5490E79ABF}" srcOrd="0" destOrd="0" presId="urn:microsoft.com/office/officeart/2005/8/layout/arrow2"/>
    <dgm:cxn modelId="{7AB2F989-5F23-42B5-906E-08CC6952796C}" type="presParOf" srcId="{C6F62C83-1DF2-487E-857A-D52CF45C7F06}" destId="{2C688FE1-54F0-43C9-BC5E-67F966AEBF23}" srcOrd="1" destOrd="0" presId="urn:microsoft.com/office/officeart/2005/8/layout/arrow2"/>
    <dgm:cxn modelId="{3853382B-0A7A-4704-B82C-57CBD5595E06}" type="presParOf" srcId="{C6F62C83-1DF2-487E-857A-D52CF45C7F06}" destId="{A0243479-E1FB-4117-AD7E-0498BA7E9630}" srcOrd="2" destOrd="0" presId="urn:microsoft.com/office/officeart/2005/8/layout/arrow2"/>
    <dgm:cxn modelId="{D8133DBC-1679-4909-BD3F-02D63A94E423}" type="presParOf" srcId="{C6F62C83-1DF2-487E-857A-D52CF45C7F06}" destId="{AC19E0C1-5A8A-4531-AC26-BA96FC0485A7}" srcOrd="3" destOrd="0" presId="urn:microsoft.com/office/officeart/2005/8/layout/arrow2"/>
    <dgm:cxn modelId="{6C9DE974-B62F-4593-A251-C073610BEE82}" type="presParOf" srcId="{C6F62C83-1DF2-487E-857A-D52CF45C7F06}" destId="{2F2B6D26-98AB-4120-848D-8494D9D55A84}" srcOrd="4" destOrd="0" presId="urn:microsoft.com/office/officeart/2005/8/layout/arrow2"/>
    <dgm:cxn modelId="{82778BBB-DD1A-4D9D-A97E-A3196E1A0217}" type="presParOf" srcId="{C6F62C83-1DF2-487E-857A-D52CF45C7F06}" destId="{E8C8797A-A715-4384-9A88-DFB4B7843F2D}" srcOrd="5" destOrd="0" presId="urn:microsoft.com/office/officeart/2005/8/layout/arrow2"/>
    <dgm:cxn modelId="{3A762477-2461-4E02-AE0A-4E5F2366454A}" type="presParOf" srcId="{C6F62C83-1DF2-487E-857A-D52CF45C7F06}" destId="{1600AD18-53EA-4EE8-AC1B-F6EAD6B15012}" srcOrd="6" destOrd="0" presId="urn:microsoft.com/office/officeart/2005/8/layout/arrow2"/>
    <dgm:cxn modelId="{465FA5EE-815B-4131-B8D5-AFB3DEFEFC2E}" type="presParOf" srcId="{C6F62C83-1DF2-487E-857A-D52CF45C7F06}" destId="{CF04BF2F-0D6A-444E-ABE3-F877B647826B}" srcOrd="7" destOrd="0" presId="urn:microsoft.com/office/officeart/2005/8/layout/arrow2"/>
    <dgm:cxn modelId="{EDA21ED7-C2FA-4966-B93E-6C034D592356}" type="presParOf" srcId="{C6F62C83-1DF2-487E-857A-D52CF45C7F06}" destId="{86D56318-6C7F-4D90-B29B-14A7F7A58211}" srcOrd="8" destOrd="0" presId="urn:microsoft.com/office/officeart/2005/8/layout/arrow2"/>
    <dgm:cxn modelId="{C89FF0CD-D666-4601-8CD2-4B459046D2C7}" type="presParOf" srcId="{C6F62C83-1DF2-487E-857A-D52CF45C7F06}" destId="{4335C1CB-153B-49DE-B998-3E113E36FC5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847CF-3A86-458B-8B7D-2C571619DF3A}">
      <dsp:nvSpPr>
        <dsp:cNvPr id="0" name=""/>
        <dsp:cNvSpPr/>
      </dsp:nvSpPr>
      <dsp:spPr>
        <a:xfrm>
          <a:off x="531082" y="0"/>
          <a:ext cx="6994841" cy="4371776"/>
        </a:xfrm>
        <a:prstGeom prst="swooshArrow">
          <a:avLst>
            <a:gd name="adj1" fmla="val 25000"/>
            <a:gd name="adj2" fmla="val 25000"/>
          </a:avLst>
        </a:prstGeom>
        <a:solidFill>
          <a:schemeClr val="bg2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632EE-F8EA-4554-A45E-AC5490E79ABF}">
      <dsp:nvSpPr>
        <dsp:cNvPr id="0" name=""/>
        <dsp:cNvSpPr/>
      </dsp:nvSpPr>
      <dsp:spPr>
        <a:xfrm>
          <a:off x="1251621" y="3250852"/>
          <a:ext cx="160881" cy="1608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88FE1-54F0-43C9-BC5E-67F966AEBF23}">
      <dsp:nvSpPr>
        <dsp:cNvPr id="0" name=""/>
        <dsp:cNvSpPr/>
      </dsp:nvSpPr>
      <dsp:spPr>
        <a:xfrm>
          <a:off x="822109" y="3655450"/>
          <a:ext cx="1912991" cy="549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4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producer innovation  </a:t>
          </a:r>
          <a:r>
            <a:rPr lang="en-GB" sz="1600" kern="1200" dirty="0" smtClean="0"/>
            <a:t>(Schumpeter </a:t>
          </a:r>
          <a:r>
            <a:rPr lang="ru-RU" sz="1600" kern="1200" dirty="0" smtClean="0"/>
            <a:t> </a:t>
          </a:r>
          <a:r>
            <a:rPr lang="en-GB" sz="1600" kern="1200" dirty="0" smtClean="0"/>
            <a:t>1934)</a:t>
          </a:r>
          <a:endParaRPr lang="en-US" sz="1600" kern="1200" dirty="0"/>
        </a:p>
      </dsp:txBody>
      <dsp:txXfrm>
        <a:off x="822109" y="3655450"/>
        <a:ext cx="1912991" cy="549614"/>
      </dsp:txXfrm>
    </dsp:sp>
    <dsp:sp modelId="{A0243479-E1FB-4117-AD7E-0498BA7E9630}">
      <dsp:nvSpPr>
        <dsp:cNvPr id="0" name=""/>
        <dsp:cNvSpPr/>
      </dsp:nvSpPr>
      <dsp:spPr>
        <a:xfrm>
          <a:off x="2122478" y="2414094"/>
          <a:ext cx="251814" cy="251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9E0C1-5A8A-4531-AC26-BA96FC0485A7}">
      <dsp:nvSpPr>
        <dsp:cNvPr id="0" name=""/>
        <dsp:cNvSpPr/>
      </dsp:nvSpPr>
      <dsp:spPr>
        <a:xfrm>
          <a:off x="1960195" y="2748915"/>
          <a:ext cx="1728350" cy="839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3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user-driven innovation </a:t>
          </a:r>
          <a:endParaRPr lang="ru-RU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(von </a:t>
          </a:r>
          <a:r>
            <a:rPr lang="ru-RU" sz="1600" kern="1200" dirty="0" smtClean="0"/>
            <a:t> </a:t>
          </a:r>
          <a:r>
            <a:rPr lang="en-GB" sz="1600" kern="1200" dirty="0" err="1" smtClean="0"/>
            <a:t>Hippel</a:t>
          </a:r>
          <a:r>
            <a:rPr lang="en-GB" sz="1600" kern="1200" dirty="0" smtClean="0"/>
            <a:t> </a:t>
          </a:r>
          <a:r>
            <a:rPr lang="ru-RU" sz="1600" kern="1200" dirty="0" smtClean="0"/>
            <a:t> </a:t>
          </a:r>
          <a:r>
            <a:rPr lang="en-GB" sz="1600" kern="1200" dirty="0" smtClean="0"/>
            <a:t>1985)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960195" y="2748915"/>
        <a:ext cx="1728350" cy="839392"/>
      </dsp:txXfrm>
    </dsp:sp>
    <dsp:sp modelId="{2F2B6D26-98AB-4120-848D-8494D9D55A84}">
      <dsp:nvSpPr>
        <dsp:cNvPr id="0" name=""/>
        <dsp:cNvSpPr/>
      </dsp:nvSpPr>
      <dsp:spPr>
        <a:xfrm>
          <a:off x="3241653" y="1746961"/>
          <a:ext cx="335752" cy="3357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8797A-A715-4384-9A88-DFB4B7843F2D}">
      <dsp:nvSpPr>
        <dsp:cNvPr id="0" name=""/>
        <dsp:cNvSpPr/>
      </dsp:nvSpPr>
      <dsp:spPr>
        <a:xfrm>
          <a:off x="3354287" y="2044478"/>
          <a:ext cx="1350004" cy="901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0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strategic innovation </a:t>
          </a:r>
          <a:endParaRPr lang="ru-RU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(Hamel </a:t>
          </a:r>
          <a:r>
            <a:rPr lang="ru-RU" sz="1600" kern="1200" dirty="0" smtClean="0"/>
            <a:t> </a:t>
          </a:r>
          <a:r>
            <a:rPr lang="en-GB" sz="1600" kern="1200" dirty="0" smtClean="0"/>
            <a:t>&amp; </a:t>
          </a:r>
          <a:r>
            <a:rPr lang="en-GB" sz="1600" kern="1200" dirty="0" err="1" smtClean="0"/>
            <a:t>Prahalad</a:t>
          </a:r>
          <a:r>
            <a:rPr lang="en-GB" sz="1600" kern="1200" dirty="0" smtClean="0"/>
            <a:t> 1994)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354287" y="2044478"/>
        <a:ext cx="1350004" cy="901917"/>
      </dsp:txXfrm>
    </dsp:sp>
    <dsp:sp modelId="{1600AD18-53EA-4EE8-AC1B-F6EAD6B15012}">
      <dsp:nvSpPr>
        <dsp:cNvPr id="0" name=""/>
        <dsp:cNvSpPr/>
      </dsp:nvSpPr>
      <dsp:spPr>
        <a:xfrm>
          <a:off x="4542694" y="1225845"/>
          <a:ext cx="433680" cy="4336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4BF2F-0D6A-444E-ABE3-F877B647826B}">
      <dsp:nvSpPr>
        <dsp:cNvPr id="0" name=""/>
        <dsp:cNvSpPr/>
      </dsp:nvSpPr>
      <dsp:spPr>
        <a:xfrm>
          <a:off x="4481412" y="1621814"/>
          <a:ext cx="1707930" cy="81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798" tIns="0" rIns="0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kern="1200" dirty="0" smtClean="0"/>
            <a:t>open innovation </a:t>
          </a:r>
          <a:r>
            <a:rPr lang="en-GB" sz="1600" kern="1200" dirty="0" smtClean="0"/>
            <a:t>(</a:t>
          </a:r>
          <a:r>
            <a:rPr lang="en-GB" sz="1600" kern="1200" dirty="0" err="1" smtClean="0"/>
            <a:t>Chesbrough</a:t>
          </a:r>
          <a:r>
            <a:rPr lang="en-GB" sz="1600" kern="1200" dirty="0" smtClean="0"/>
            <a:t> </a:t>
          </a:r>
          <a:r>
            <a:rPr lang="ru-RU" sz="1600" kern="1200" dirty="0" smtClean="0"/>
            <a:t> </a:t>
          </a:r>
          <a:r>
            <a:rPr lang="en-GB" sz="1600" kern="1200" dirty="0" smtClean="0"/>
            <a:t>2003)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481412" y="1621814"/>
        <a:ext cx="1707930" cy="810508"/>
      </dsp:txXfrm>
    </dsp:sp>
    <dsp:sp modelId="{86D56318-6C7F-4D90-B29B-14A7F7A58211}">
      <dsp:nvSpPr>
        <dsp:cNvPr id="0" name=""/>
        <dsp:cNvSpPr/>
      </dsp:nvSpPr>
      <dsp:spPr>
        <a:xfrm>
          <a:off x="5882206" y="877852"/>
          <a:ext cx="552592" cy="5525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5C1CB-153B-49DE-B998-3E113E36FC54}">
      <dsp:nvSpPr>
        <dsp:cNvPr id="0" name=""/>
        <dsp:cNvSpPr/>
      </dsp:nvSpPr>
      <dsp:spPr>
        <a:xfrm>
          <a:off x="5902064" y="1410448"/>
          <a:ext cx="2291356" cy="1099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807" tIns="0" rIns="0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kern="1200" dirty="0" smtClean="0">
              <a:solidFill>
                <a:srgbClr val="FF0000"/>
              </a:solidFill>
            </a:rPr>
            <a:t>collaborative 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en-GB" sz="1600" b="1" kern="1200" dirty="0" smtClean="0">
              <a:solidFill>
                <a:srgbClr val="FF0000"/>
              </a:solidFill>
            </a:rPr>
            <a:t>innovation networks </a:t>
          </a:r>
          <a:r>
            <a:rPr lang="en-GB" sz="1600" kern="1200" dirty="0" smtClean="0">
              <a:solidFill>
                <a:schemeClr val="tx1"/>
              </a:solidFill>
            </a:rPr>
            <a:t>(</a:t>
          </a:r>
          <a:r>
            <a:rPr lang="en-GB" sz="1600" kern="1200" dirty="0" err="1" smtClean="0">
              <a:solidFill>
                <a:schemeClr val="tx1"/>
              </a:solidFill>
            </a:rPr>
            <a:t>Gloor</a:t>
          </a:r>
          <a:r>
            <a:rPr lang="en-GB" sz="1600" kern="1200" dirty="0" smtClean="0">
              <a:solidFill>
                <a:schemeClr val="tx1"/>
              </a:solidFill>
            </a:rPr>
            <a:t>  2006)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rgbClr val="FF0000"/>
            </a:solidFill>
          </a:endParaRPr>
        </a:p>
      </dsp:txBody>
      <dsp:txXfrm>
        <a:off x="5902064" y="1410448"/>
        <a:ext cx="2291356" cy="1099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FE2533-087D-42DE-AB27-4F0EC7A25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2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AF903F-57A0-4314-BE56-8C59645A8F1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0936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ACBBD3-C94C-4CD1-93DF-93370155AA61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5346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6AF151-F760-4EFF-9F2D-090C29631E4B}" type="slidenum">
              <a:rPr lang="ru-RU" smtClean="0"/>
              <a:pPr eaLnBrk="1" hangingPunct="1"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499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FE2533-087D-42DE-AB27-4F0EC7A253B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73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5811FF-9238-4BB5-B021-0766D402F00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2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0CF07-3656-49C2-8C91-AE58F5263F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9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A0325-E357-45CC-8C23-E4FEF9F17F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78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405B8-6819-4887-B830-DF6DDFF6C12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7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598E-15E0-4B66-9A15-F183E3771F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59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0D501-04C2-4404-8EF7-71E9B4F6339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34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AA5E-CF7F-4632-B74F-F0F9CCB8E3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47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E7C2C-B091-4C57-BBB9-844272B9D6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BCFA-2481-4E7F-9D83-6D41FF8EBF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20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70743-59D0-4AD5-AEC8-E1FBFC2E609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59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807AB-BB5B-43AA-BC6C-109564E3712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4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B002F-35C4-40D7-9270-6D4CE487CE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31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BDD6A-762D-4621-BAF1-BDBB36657F0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93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F3CD1-383D-4459-B4E8-441F4121F8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21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4B4C-848B-4518-A692-1DE561B553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37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405B8-6819-4887-B830-DF6DDFF6C12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1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598E-15E0-4B66-9A15-F183E3771F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59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0D501-04C2-4404-8EF7-71E9B4F6339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93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AA5E-CF7F-4632-B74F-F0F9CCB8E3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13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E7C2C-B091-4C57-BBB9-844272B9D6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98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BCFA-2481-4E7F-9D83-6D41FF8EBF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26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70743-59D0-4AD5-AEC8-E1FBFC2E609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8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72427-4034-4AFF-8C6B-1D542CF6C6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3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807AB-BB5B-43AA-BC6C-109564E3712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64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BDD6A-762D-4621-BAF1-BDBB36657F0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75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F3CD1-383D-4459-B4E8-441F4121F8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26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4B4C-848B-4518-A692-1DE561B553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9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D62A5-8045-49C0-85D0-133DEC02A08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6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1C170-BD09-48E7-8DB9-B6DA53FB65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2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CE109-C8D6-42E8-84E9-318F5E16D1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8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6228D-BB97-41FD-A8F5-364AA30373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2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0B9ED-7095-4871-B7D7-8F19ED8EEE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79FCC-5080-45CA-AE19-38ED462B59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7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E27CF866-B315-4AF7-B7E4-4DD83C34FB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114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4C223AA4-B15D-4D88-B72D-15138AD73C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168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4C223AA4-B15D-4D88-B72D-15138AD73C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826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988840"/>
            <a:ext cx="8568877" cy="16561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Сетевое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устройство инновационной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экономики: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мировые </a:t>
            </a:r>
            <a:r>
              <a:rPr lang="ru-RU" sz="3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тренды и российские </a:t>
            </a:r>
            <a:r>
              <a:rPr lang="ru-RU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реалии</a:t>
            </a:r>
            <a:endParaRPr lang="ru-RU" sz="3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55343" y="5084375"/>
            <a:ext cx="4536504" cy="7200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Наталия Смородинская</a:t>
            </a:r>
            <a:endParaRPr lang="en-US" sz="2400" b="1" dirty="0" smtClean="0">
              <a:solidFill>
                <a:schemeClr val="accent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Институт </a:t>
            </a:r>
            <a:r>
              <a:rPr 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экономики </a:t>
            </a:r>
            <a:r>
              <a:rPr lang="ru-RU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РАН</a:t>
            </a:r>
            <a:endParaRPr lang="ru-RU" sz="22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031" y="4842042"/>
            <a:ext cx="1080745" cy="115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477419"/>
            <a:ext cx="39604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Экспертный семинар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15 февраля 2016 г.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5" y="220321"/>
            <a:ext cx="2953518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3221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3">
            <a:lum bright="-2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4" y="1428333"/>
            <a:ext cx="3384376" cy="29088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9662" y="4436839"/>
            <a:ext cx="8824825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Снижение неопределенности, рисков и всех видов затрат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Соединение  ресурсов  в разных  комбинациях для непрерывного  создания  нового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Преодоление технологических «ловушек» 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innovation lock-ins):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каждый третий игрок корректирует траектории двух других, направляя их в сторону непрерывных обновлений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Зарождение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новых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спиралей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 теми  же  эффектами (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фрактальная повторяемость)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Центральный сегмент:</a:t>
            </a:r>
            <a:r>
              <a:rPr lang="ru-RU" sz="19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19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9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интегральный  </a:t>
            </a:r>
            <a:r>
              <a:rPr lang="ru-RU" sz="19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эффект инновативности  </a:t>
            </a:r>
            <a:r>
              <a:rPr lang="ru-RU" sz="19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(синергия),  </a:t>
            </a:r>
            <a:endParaRPr lang="ru-RU" sz="19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73037">
              <a:defRPr/>
            </a:pPr>
            <a:r>
              <a:rPr lang="ru-RU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т.е.  непрерывный  рост  производительности на базе непрерывных инноваций</a:t>
            </a:r>
            <a:endParaRPr lang="ru-RU" sz="19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6660232" y="3991158"/>
            <a:ext cx="2131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1" dirty="0" smtClean="0"/>
              <a:t>Ye</a:t>
            </a:r>
            <a:r>
              <a:rPr lang="en-US" sz="1400" i="1" dirty="0" smtClean="0"/>
              <a:t>, Yu, </a:t>
            </a:r>
            <a:r>
              <a:rPr lang="en-US" sz="1400" i="1" dirty="0" err="1" smtClean="0"/>
              <a:t>Leydesdorff</a:t>
            </a:r>
            <a:r>
              <a:rPr lang="en-US" sz="1400" i="1" dirty="0" smtClean="0"/>
              <a:t> </a:t>
            </a:r>
            <a:r>
              <a:rPr lang="en-US" sz="1400" i="1" dirty="0" smtClean="0"/>
              <a:t>, 201</a:t>
            </a:r>
            <a:r>
              <a:rPr lang="ru-RU" sz="1400" i="1" dirty="0" smtClean="0"/>
              <a:t>3</a:t>
            </a:r>
            <a:endParaRPr lang="ru-RU" sz="1400" i="1" dirty="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323528" y="242480"/>
            <a:ext cx="8580293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Модель инновационного  роста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основана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 уникальных сетевых эффектах, достигаемых в ходе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коллаборации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звеньев тройной спирали</a:t>
            </a:r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19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139952" y="1924509"/>
            <a:ext cx="1795237" cy="5895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5957731" y="1517634"/>
            <a:ext cx="3187385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900" b="1" i="1" dirty="0" smtClean="0">
                <a:latin typeface="+mn-lt"/>
              </a:rPr>
              <a:t>Места зарождения  сетевых эффектов в кластерах</a:t>
            </a:r>
          </a:p>
          <a:p>
            <a:pPr eaLnBrk="1" hangingPunct="1"/>
            <a:r>
              <a:rPr lang="ru-RU" sz="2000" i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(</a:t>
            </a:r>
            <a:r>
              <a:rPr lang="en-US" sz="2000" i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local externalities</a:t>
            </a:r>
            <a:r>
              <a:rPr lang="ru-RU" sz="2000" i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)</a:t>
            </a:r>
            <a:endParaRPr lang="ru-RU" sz="2000" i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 descr="D:\Documents\Вектор\Презентация\Логотипы\THM-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7"/>
          <a:stretch/>
        </p:blipFill>
        <p:spPr bwMode="auto">
          <a:xfrm>
            <a:off x="539552" y="1560758"/>
            <a:ext cx="1391336" cy="26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5894821" y="2834562"/>
            <a:ext cx="33132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G - </a:t>
            </a:r>
            <a:r>
              <a:rPr lang="ru-RU" sz="1700" i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государство, </a:t>
            </a:r>
            <a:r>
              <a:rPr lang="en-US" sz="1700" i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I - </a:t>
            </a:r>
            <a:r>
              <a:rPr lang="ru-RU" sz="1700" i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инвесторы (бизнес), </a:t>
            </a:r>
            <a:r>
              <a:rPr lang="en-US" sz="1700" i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S - </a:t>
            </a:r>
            <a:r>
              <a:rPr lang="ru-RU" sz="1700" i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наука (университеты)</a:t>
            </a:r>
            <a:endParaRPr lang="ru-RU" sz="1700" i="1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36" y="967061"/>
            <a:ext cx="7200000" cy="22895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197620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Рост производственных возможностей в кластере:</a:t>
            </a:r>
            <a:r>
              <a:rPr lang="ru-RU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эффекты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инновативности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3861048"/>
            <a:ext cx="845227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Гибкое соединение и быстрая перекомпоновка </a:t>
            </a:r>
            <a:r>
              <a:rPr lang="ru-RU" sz="19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разнопрофильных</a:t>
            </a:r>
            <a:r>
              <a:rPr lang="ru-RU" sz="19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активов </a:t>
            </a:r>
            <a:r>
              <a:rPr lang="ru-RU" sz="19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участников </a:t>
            </a:r>
            <a:r>
              <a:rPr lang="ru-RU" sz="19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комплементарной основе и в </a:t>
            </a:r>
            <a:r>
              <a:rPr lang="ru-RU" sz="19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самых разных комбинациях (как сборка паззла)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позволяют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совместно создавать постоянно новые продукты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 новые запросы рынка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идти на любые креативные бизнес-проекты, участвовать в любых стоимостных цепочках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Аналогичные выигрыши получают на макроуровне и </a:t>
            </a:r>
            <a:r>
              <a:rPr lang="ru-RU" sz="19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кластеризованные</a:t>
            </a:r>
            <a:r>
              <a:rPr lang="ru-RU" sz="19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экономические системы: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сетевые эффекты многократно повышают продуктивность имеющихся факторов производства, а инновационная синергия ведет к неограниченному расширению продуктового разнообразия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ru-RU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Delgado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Porter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Stern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2010)</a:t>
            </a:r>
            <a:endParaRPr lang="ru-RU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7351" y="3359070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/>
              <a:t>Sölvell</a:t>
            </a:r>
            <a:r>
              <a:rPr lang="en-US" sz="1400" i="1" dirty="0"/>
              <a:t>, Ö. </a:t>
            </a:r>
            <a:r>
              <a:rPr lang="en-US" sz="1400" i="1" dirty="0" smtClean="0"/>
              <a:t>Clusters </a:t>
            </a:r>
            <a:r>
              <a:rPr lang="en-US" sz="1400" i="1" dirty="0"/>
              <a:t>– Balancing Evolutionary and Constructive </a:t>
            </a:r>
            <a:r>
              <a:rPr lang="en-US" sz="1400" i="1" dirty="0" smtClean="0"/>
              <a:t>Forces, 2009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5668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15" y="944874"/>
            <a:ext cx="5752713" cy="3396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342" y="179040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latin typeface="+mn-lt"/>
              </a:rPr>
              <a:t>Зрелые кластеры </a:t>
            </a:r>
            <a:r>
              <a:rPr lang="ru-RU" sz="2100" dirty="0" smtClean="0">
                <a:solidFill>
                  <a:srgbClr val="FF6600"/>
                </a:solidFill>
                <a:latin typeface="+mn-lt"/>
              </a:rPr>
              <a:t>– это сложная экосистема </a:t>
            </a:r>
            <a:r>
              <a:rPr lang="ru-RU" sz="2100" dirty="0">
                <a:solidFill>
                  <a:srgbClr val="FF6600"/>
                </a:solidFill>
                <a:latin typeface="+mn-lt"/>
              </a:rPr>
              <a:t>функциональных связей между различными структурами и процессами</a:t>
            </a:r>
            <a:endParaRPr lang="en-US" sz="21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920" y="4396410"/>
            <a:ext cx="33087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cs typeface="Times New Roman" panose="02020603050405020304" pitchFamily="18" charset="0"/>
              </a:rPr>
              <a:t>Составлено по</a:t>
            </a:r>
            <a:r>
              <a:rPr lang="ru-RU" sz="1400" dirty="0"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cs typeface="Times New Roman" panose="02020603050405020304" pitchFamily="18" charset="0"/>
              </a:rPr>
              <a:t>Napier</a:t>
            </a:r>
            <a:r>
              <a:rPr lang="ru-RU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cs typeface="Times New Roman" panose="02020603050405020304" pitchFamily="18" charset="0"/>
              </a:rPr>
              <a:t> &amp; </a:t>
            </a:r>
            <a:r>
              <a:rPr lang="ru-RU" sz="1400" dirty="0" err="1">
                <a:cs typeface="Times New Roman" panose="02020603050405020304" pitchFamily="18" charset="0"/>
              </a:rPr>
              <a:t>Kethelz</a:t>
            </a:r>
            <a:r>
              <a:rPr lang="ru-RU" sz="1400" dirty="0"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>
                <a:cs typeface="Times New Roman" panose="02020603050405020304" pitchFamily="18" charset="0"/>
              </a:rPr>
              <a:t>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342" y="4759153"/>
            <a:ext cx="89206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9933"/>
                </a:solidFill>
                <a:latin typeface="+mn-lt"/>
              </a:rPr>
              <a:t>Типовые </a:t>
            </a:r>
            <a:r>
              <a:rPr lang="ru-RU" dirty="0" smtClean="0">
                <a:solidFill>
                  <a:srgbClr val="FF9933"/>
                </a:solidFill>
                <a:latin typeface="+mn-lt"/>
              </a:rPr>
              <a:t>участники: </a:t>
            </a:r>
            <a:r>
              <a:rPr lang="ru-RU" dirty="0" smtClean="0">
                <a:latin typeface="+mn-lt"/>
              </a:rPr>
              <a:t>1) три звена спирали;  2) кластерная организация; 3) финансовые спонсоры</a:t>
            </a:r>
            <a:endParaRPr lang="ru-RU" dirty="0">
              <a:latin typeface="+mn-lt"/>
            </a:endParaRPr>
          </a:p>
          <a:p>
            <a:r>
              <a:rPr lang="ru-RU" dirty="0">
                <a:solidFill>
                  <a:srgbClr val="FF9933"/>
                </a:solidFill>
                <a:latin typeface="+mn-lt"/>
              </a:rPr>
              <a:t>Уникальное сочетание двух форматов межфирменных связей: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вертикальная и </a:t>
            </a:r>
            <a:r>
              <a:rPr lang="ru-RU" dirty="0" smtClean="0">
                <a:latin typeface="+mn-lt"/>
              </a:rPr>
              <a:t>горизонт. </a:t>
            </a:r>
            <a:r>
              <a:rPr lang="ru-RU" dirty="0">
                <a:latin typeface="+mn-lt"/>
              </a:rPr>
              <a:t>рыночная кооперации игроков как участников стоимостных </a:t>
            </a:r>
            <a:r>
              <a:rPr lang="ru-RU" dirty="0" smtClean="0">
                <a:latin typeface="+mn-lt"/>
              </a:rPr>
              <a:t>цепочек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+mn-lt"/>
              </a:rPr>
              <a:t>чисто горизонтальные взаимодействия </a:t>
            </a:r>
            <a:r>
              <a:rPr lang="ru-RU" dirty="0">
                <a:latin typeface="+mn-lt"/>
              </a:rPr>
              <a:t>игроков как членов кластерной организации (система межличностных договоренностей, </a:t>
            </a:r>
            <a:r>
              <a:rPr lang="ru-RU" dirty="0" smtClean="0">
                <a:latin typeface="+mn-lt"/>
              </a:rPr>
              <a:t>профессиональные </a:t>
            </a:r>
            <a:r>
              <a:rPr lang="ru-RU" dirty="0">
                <a:latin typeface="+mn-lt"/>
              </a:rPr>
              <a:t>сети) - </a:t>
            </a:r>
            <a:r>
              <a:rPr lang="ru-RU" dirty="0" smtClean="0">
                <a:latin typeface="+mn-lt"/>
              </a:rPr>
              <a:t>обеспечивают согласованность действий </a:t>
            </a:r>
            <a:r>
              <a:rPr lang="ru-RU" dirty="0">
                <a:latin typeface="+mn-lt"/>
              </a:rPr>
              <a:t>по всем конкретным </a:t>
            </a:r>
            <a:r>
              <a:rPr lang="ru-RU" dirty="0" smtClean="0">
                <a:latin typeface="+mn-lt"/>
              </a:rPr>
              <a:t>бизнес </a:t>
            </a:r>
            <a:r>
              <a:rPr lang="ru-RU" dirty="0">
                <a:latin typeface="+mn-lt"/>
              </a:rPr>
              <a:t>-</a:t>
            </a:r>
            <a:r>
              <a:rPr lang="ru-RU" dirty="0" smtClean="0">
                <a:latin typeface="+mn-lt"/>
              </a:rPr>
              <a:t>проектам</a:t>
            </a:r>
            <a:endParaRPr lang="ru-RU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8528" y="1574790"/>
            <a:ext cx="2493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6600"/>
                </a:solidFill>
                <a:latin typeface="+mn-lt"/>
              </a:rPr>
              <a:t>Сluster</a:t>
            </a:r>
            <a:r>
              <a:rPr lang="ru-RU" b="1" dirty="0" smtClean="0">
                <a:solidFill>
                  <a:srgbClr val="FF660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FF6600"/>
                </a:solidFill>
                <a:latin typeface="+mn-lt"/>
              </a:rPr>
              <a:t>organization</a:t>
            </a:r>
            <a:r>
              <a:rPr lang="ru-RU" b="1" dirty="0" smtClean="0">
                <a:solidFill>
                  <a:srgbClr val="FF6600"/>
                </a:solidFill>
                <a:latin typeface="+mn-lt"/>
              </a:rPr>
              <a:t> </a:t>
            </a:r>
            <a:r>
              <a:rPr lang="ru-RU" dirty="0" smtClean="0"/>
              <a:t>- </a:t>
            </a:r>
            <a:r>
              <a:rPr lang="ru-RU" dirty="0">
                <a:latin typeface="+mn-lt"/>
              </a:rPr>
              <a:t>объединяет основных участников в сеть на условиях членства (придает кластеру институциональный формат) и формирует институты, </a:t>
            </a:r>
            <a:r>
              <a:rPr lang="ru-RU" dirty="0" err="1" smtClean="0">
                <a:latin typeface="+mn-lt"/>
              </a:rPr>
              <a:t>координи-рующие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их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4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TextBox 20"/>
          <p:cNvSpPr txBox="1">
            <a:spLocks noChangeArrowheads="1"/>
          </p:cNvSpPr>
          <p:nvPr/>
        </p:nvSpPr>
        <p:spPr bwMode="auto">
          <a:xfrm>
            <a:off x="107504" y="4782221"/>
            <a:ext cx="8804721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Главная задача кластерной организации </a:t>
            </a:r>
            <a:r>
              <a:rPr lang="ru-RU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как </a:t>
            </a:r>
            <a:r>
              <a:rPr lang="ru-RU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координатора </a:t>
            </a:r>
            <a:r>
              <a:rPr lang="ru-RU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проекта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- поддержание оптимального режима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коллаборации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для непрерывности совместного создания инноваций. Эта работа именуется устранением инновационных разрывов 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(</a:t>
            </a:r>
            <a:r>
              <a:rPr lang="ru-RU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innovation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gaps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)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и проводится </a:t>
            </a:r>
            <a:r>
              <a:rPr lang="ru-RU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институтами поддержки </a:t>
            </a:r>
            <a:r>
              <a:rPr lang="ru-RU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коллаборации</a:t>
            </a:r>
            <a:r>
              <a:rPr lang="ru-RU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путем налаживания межличностных взаимодействий, устранения взаимного недопонимания внутри кластера и в сфере его внешних связей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8197" name="TextBox 75"/>
          <p:cNvSpPr txBox="1">
            <a:spLocks noChangeArrowheads="1"/>
          </p:cNvSpPr>
          <p:nvPr/>
        </p:nvSpPr>
        <p:spPr bwMode="auto">
          <a:xfrm>
            <a:off x="408112" y="188640"/>
            <a:ext cx="8504113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latin typeface="+mn-lt"/>
              </a:rPr>
              <a:t>Кластерные инициативы </a:t>
            </a:r>
            <a:r>
              <a:rPr lang="ru-RU" sz="2000" dirty="0">
                <a:solidFill>
                  <a:srgbClr val="FF6600"/>
                </a:solidFill>
                <a:latin typeface="+mn-lt"/>
              </a:rPr>
              <a:t>- сетевые проекты, которые реализуются в режиме </a:t>
            </a:r>
            <a:r>
              <a:rPr lang="ru-RU" sz="2000" dirty="0" err="1">
                <a:solidFill>
                  <a:srgbClr val="FF6600"/>
                </a:solidFill>
                <a:latin typeface="+mn-lt"/>
              </a:rPr>
              <a:t>коллаборации</a:t>
            </a:r>
            <a:r>
              <a:rPr lang="ru-RU" sz="2000" dirty="0">
                <a:solidFill>
                  <a:srgbClr val="FF6600"/>
                </a:solidFill>
                <a:latin typeface="+mn-lt"/>
              </a:rPr>
              <a:t> всех звеньев тройной спирали.</a:t>
            </a:r>
            <a:r>
              <a:rPr lang="ru-RU" sz="20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При этом </a:t>
            </a:r>
            <a:r>
              <a:rPr lang="ru-RU" sz="2000" dirty="0" smtClean="0">
                <a:latin typeface="+mn-lt"/>
              </a:rPr>
              <a:t>участники </a:t>
            </a:r>
            <a:r>
              <a:rPr lang="ru-RU" sz="2000" dirty="0">
                <a:latin typeface="+mn-lt"/>
              </a:rPr>
              <a:t>опираются на </a:t>
            </a:r>
            <a:r>
              <a:rPr lang="ru-RU" sz="2000" dirty="0" err="1">
                <a:solidFill>
                  <a:srgbClr val="FF6600"/>
                </a:solidFill>
                <a:latin typeface="+mn-lt"/>
              </a:rPr>
              <a:t>отношенческие</a:t>
            </a:r>
            <a:r>
              <a:rPr lang="ru-RU" sz="2000" dirty="0">
                <a:solidFill>
                  <a:srgbClr val="FF6600"/>
                </a:solidFill>
                <a:latin typeface="+mn-lt"/>
              </a:rPr>
              <a:t> контракты </a:t>
            </a:r>
            <a:r>
              <a:rPr lang="ru-RU" dirty="0">
                <a:latin typeface="+mn-lt"/>
              </a:rPr>
              <a:t>(договоренности о правилах игры, принципах </a:t>
            </a:r>
            <a:r>
              <a:rPr lang="ru-RU" dirty="0" smtClean="0">
                <a:latin typeface="+mn-lt"/>
              </a:rPr>
              <a:t>взаимодействий) </a:t>
            </a:r>
          </a:p>
          <a:p>
            <a:pPr eaLnBrk="1" hangingPunct="1">
              <a:defRPr/>
            </a:pPr>
            <a:r>
              <a:rPr lang="ru-RU" sz="2000" dirty="0" smtClean="0">
                <a:latin typeface="+mn-lt"/>
              </a:rPr>
              <a:t>и  </a:t>
            </a:r>
            <a:r>
              <a:rPr lang="ru-RU" sz="2000" dirty="0">
                <a:latin typeface="+mn-lt"/>
              </a:rPr>
              <a:t>модель </a:t>
            </a:r>
            <a:r>
              <a:rPr lang="ru-RU" sz="2000" dirty="0" err="1">
                <a:solidFill>
                  <a:srgbClr val="FF6600"/>
                </a:solidFill>
                <a:latin typeface="+mn-lt"/>
              </a:rPr>
              <a:t>коллаборативного</a:t>
            </a:r>
            <a:r>
              <a:rPr lang="ru-RU" sz="2000" dirty="0">
                <a:solidFill>
                  <a:srgbClr val="FF6600"/>
                </a:solidFill>
                <a:latin typeface="+mn-lt"/>
              </a:rPr>
              <a:t> самоуправления </a:t>
            </a:r>
            <a:r>
              <a:rPr lang="ru-RU" dirty="0">
                <a:latin typeface="+mn-lt"/>
              </a:rPr>
              <a:t>(коллегиальное принятие </a:t>
            </a:r>
            <a:r>
              <a:rPr lang="ru-RU" dirty="0" smtClean="0">
                <a:latin typeface="+mn-lt"/>
              </a:rPr>
              <a:t>решений)</a:t>
            </a:r>
            <a:endParaRPr lang="ru-RU" dirty="0">
              <a:latin typeface="+mn-lt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 flipH="1">
            <a:off x="4716016" y="6373362"/>
            <a:ext cx="4076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1400" dirty="0" smtClean="0">
                <a:solidFill>
                  <a:srgbClr val="FFFFFF"/>
                </a:solidFill>
              </a:rPr>
              <a:t> </a:t>
            </a:r>
            <a:r>
              <a:rPr lang="en-US" sz="1400" i="1" dirty="0" smtClean="0">
                <a:solidFill>
                  <a:srgbClr val="FFFFFF"/>
                </a:solidFill>
              </a:rPr>
              <a:t>Anderson </a:t>
            </a:r>
            <a:r>
              <a:rPr lang="en-US" sz="1400" i="1" dirty="0">
                <a:solidFill>
                  <a:srgbClr val="FFFFFF"/>
                </a:solidFill>
              </a:rPr>
              <a:t>et al</a:t>
            </a:r>
            <a:r>
              <a:rPr lang="en-US" sz="1400" i="1" dirty="0" smtClean="0">
                <a:solidFill>
                  <a:srgbClr val="FFFFFF"/>
                </a:solidFill>
              </a:rPr>
              <a:t>.</a:t>
            </a:r>
            <a:r>
              <a:rPr lang="ru-RU" sz="1400" i="1" dirty="0" smtClean="0">
                <a:solidFill>
                  <a:srgbClr val="FFFFFF"/>
                </a:solidFill>
              </a:rPr>
              <a:t> </a:t>
            </a:r>
            <a:r>
              <a:rPr lang="en-US" sz="1400" i="1" dirty="0" smtClean="0">
                <a:solidFill>
                  <a:srgbClr val="FFFFFF"/>
                </a:solidFill>
              </a:rPr>
              <a:t>2004</a:t>
            </a:r>
            <a:r>
              <a:rPr lang="ru-RU" sz="1400" i="1" dirty="0" smtClean="0">
                <a:solidFill>
                  <a:srgbClr val="FFFFFF"/>
                </a:solidFill>
              </a:rPr>
              <a:t>; </a:t>
            </a:r>
            <a:r>
              <a:rPr lang="en-GB" sz="1400" i="1" dirty="0">
                <a:solidFill>
                  <a:srgbClr val="FFFFFF"/>
                </a:solidFill>
              </a:rPr>
              <a:t>Sölvell  </a:t>
            </a:r>
            <a:r>
              <a:rPr lang="en-GB" sz="1400" i="1" dirty="0" smtClean="0">
                <a:solidFill>
                  <a:srgbClr val="FFFFFF"/>
                </a:solidFill>
              </a:rPr>
              <a:t>2009; </a:t>
            </a:r>
            <a:r>
              <a:rPr lang="en-GB" sz="1400" i="1" dirty="0" err="1" smtClean="0">
                <a:solidFill>
                  <a:srgbClr val="FFFFFF"/>
                </a:solidFill>
              </a:rPr>
              <a:t>Etzkowitz</a:t>
            </a:r>
            <a:r>
              <a:rPr lang="en-GB" sz="1400" i="1" dirty="0" smtClean="0">
                <a:solidFill>
                  <a:srgbClr val="FFFFFF"/>
                </a:solidFill>
              </a:rPr>
              <a:t>,</a:t>
            </a:r>
            <a:r>
              <a:rPr lang="ru-RU" sz="1400" i="1" dirty="0">
                <a:solidFill>
                  <a:srgbClr val="FFFFFF"/>
                </a:solidFill>
              </a:rPr>
              <a:t> </a:t>
            </a:r>
            <a:r>
              <a:rPr lang="en-GB" sz="1400" i="1" dirty="0" smtClean="0">
                <a:solidFill>
                  <a:srgbClr val="FFFFFF"/>
                </a:solidFill>
              </a:rPr>
              <a:t>2012</a:t>
            </a:r>
            <a:r>
              <a:rPr lang="ru-RU" sz="1400" i="1" dirty="0" smtClean="0">
                <a:solidFill>
                  <a:srgbClr val="FFFFFF"/>
                </a:solidFill>
              </a:rPr>
              <a:t> </a:t>
            </a:r>
            <a:endParaRPr lang="ru-RU" i="1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6797377" cy="268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9552" y="1224162"/>
            <a:ext cx="8221380" cy="3888432"/>
            <a:chOff x="467544" y="1340768"/>
            <a:chExt cx="8221380" cy="38884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340768"/>
              <a:ext cx="8221380" cy="388843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889776" y="4921423"/>
              <a:ext cx="17956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accent6"/>
                  </a:solidFill>
                  <a:latin typeface="+mn-lt"/>
                </a:rPr>
                <a:t>Источник: </a:t>
              </a:r>
              <a:r>
                <a:rPr lang="en-US" sz="1400" b="1" dirty="0" smtClean="0">
                  <a:solidFill>
                    <a:schemeClr val="accent6"/>
                  </a:solidFill>
                  <a:latin typeface="+mn-lt"/>
                </a:rPr>
                <a:t>OECD, 2013</a:t>
              </a:r>
              <a:endParaRPr lang="en-US" sz="1400" b="1" dirty="0">
                <a:solidFill>
                  <a:schemeClr val="accent6"/>
                </a:solidFill>
                <a:latin typeface="+mn-l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21750" y="5177051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ГСЦ выстраиваются межд. </a:t>
            </a:r>
            <a:r>
              <a:rPr lang="ru-RU" dirty="0">
                <a:latin typeface="Arial Narrow" panose="020B0606020202030204" pitchFamily="34" charset="0"/>
              </a:rPr>
              <a:t>к</a:t>
            </a:r>
            <a:r>
              <a:rPr lang="ru-RU" dirty="0" smtClean="0">
                <a:latin typeface="Arial Narrow" panose="020B0606020202030204" pitchFamily="34" charset="0"/>
              </a:rPr>
              <a:t>омпаниями как </a:t>
            </a:r>
            <a:r>
              <a:rPr lang="ru-RU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временный проект </a:t>
            </a:r>
            <a:r>
              <a:rPr lang="ru-RU" dirty="0" smtClean="0">
                <a:latin typeface="Arial Narrow" panose="020B0606020202030204" pitchFamily="34" charset="0"/>
              </a:rPr>
              <a:t>– последовательность действий независимых нац. игроков </a:t>
            </a:r>
            <a:r>
              <a:rPr lang="ru-RU" dirty="0">
                <a:latin typeface="Arial Narrow" panose="020B0606020202030204" pitchFamily="34" charset="0"/>
              </a:rPr>
              <a:t>по созданию </a:t>
            </a:r>
            <a:r>
              <a:rPr lang="ru-RU" dirty="0" smtClean="0">
                <a:latin typeface="Arial Narrow" panose="020B0606020202030204" pitchFamily="34" charset="0"/>
              </a:rPr>
              <a:t>конечного продукта (</a:t>
            </a:r>
            <a:r>
              <a:rPr lang="ru-RU" sz="1700" i="1" dirty="0" smtClean="0">
                <a:latin typeface="Arial Narrow" panose="020B0606020202030204" pitchFamily="34" charset="0"/>
              </a:rPr>
              <a:t>в экспорте каждой страны есть </a:t>
            </a:r>
            <a:r>
              <a:rPr lang="en-US" sz="1700" i="1" dirty="0" smtClean="0">
                <a:latin typeface="Arial Narrow" panose="020B0606020202030204" pitchFamily="34" charset="0"/>
              </a:rPr>
              <a:t>VA</a:t>
            </a:r>
            <a:r>
              <a:rPr lang="ru-RU" sz="1700" i="1" dirty="0" smtClean="0">
                <a:latin typeface="Arial Narrow" panose="020B0606020202030204" pitchFamily="34" charset="0"/>
              </a:rPr>
              <a:t>, импортируемая у поставщиков других стран, а в продукции этих стран – </a:t>
            </a:r>
            <a:r>
              <a:rPr lang="en-US" sz="1700" i="1" dirty="0" smtClean="0">
                <a:latin typeface="Arial Narrow" panose="020B0606020202030204" pitchFamily="34" charset="0"/>
              </a:rPr>
              <a:t>VA</a:t>
            </a:r>
            <a:r>
              <a:rPr lang="ru-RU" sz="1700" i="1" dirty="0" smtClean="0">
                <a:latin typeface="Arial Narrow" panose="020B0606020202030204" pitchFamily="34" charset="0"/>
              </a:rPr>
              <a:t> от третьих стран</a:t>
            </a:r>
            <a:r>
              <a:rPr lang="ru-RU" sz="1700" dirty="0" smtClean="0">
                <a:latin typeface="Arial Narrow" panose="020B0606020202030204" pitchFamily="34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На каждый момент времени ГСЦ – </a:t>
            </a:r>
            <a:r>
              <a:rPr lang="ru-RU" dirty="0">
                <a:solidFill>
                  <a:schemeClr val="accent1"/>
                </a:solidFill>
                <a:latin typeface="Arial Narrow" panose="020B0606020202030204" pitchFamily="34" charset="0"/>
              </a:rPr>
              <a:t>это </a:t>
            </a:r>
            <a:r>
              <a:rPr lang="ru-RU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координируемая сеть нац. узлов </a:t>
            </a:r>
            <a:r>
              <a:rPr lang="ru-RU" dirty="0">
                <a:solidFill>
                  <a:schemeClr val="accent1"/>
                </a:solidFill>
                <a:latin typeface="Arial Narrow" panose="020B0606020202030204" pitchFamily="34" charset="0"/>
              </a:rPr>
              <a:t>и циркулирующих между ними потоков добавленной стоимости </a:t>
            </a:r>
            <a:endParaRPr lang="en-US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82487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Сетевая организация мирового производства –</a:t>
            </a: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распространение</a:t>
            </a: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глобальных стоимостных цепоче</a:t>
            </a: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к </a:t>
            </a:r>
            <a:r>
              <a:rPr lang="ru-RU" sz="2200" dirty="0" smtClean="0">
                <a:solidFill>
                  <a:srgbClr val="FF0000"/>
                </a:solidFill>
                <a:latin typeface="+mn-lt"/>
              </a:rPr>
              <a:t>(ГСЦ</a:t>
            </a:r>
            <a:r>
              <a:rPr lang="ru-RU" sz="2200" dirty="0">
                <a:solidFill>
                  <a:srgbClr val="FF0000"/>
                </a:solidFill>
                <a:latin typeface="+mn-lt"/>
              </a:rPr>
              <a:t>):</a:t>
            </a:r>
            <a:r>
              <a:rPr lang="ru-RU" sz="22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продукция одной страны приобретается другими как промежуточная для </a:t>
            </a:r>
            <a:r>
              <a:rPr lang="ru-RU" sz="2000" dirty="0" smtClean="0">
                <a:latin typeface="+mn-lt"/>
              </a:rPr>
              <a:t>обработки </a:t>
            </a:r>
            <a:r>
              <a:rPr lang="ru-RU" sz="2000" dirty="0">
                <a:latin typeface="+mn-lt"/>
              </a:rPr>
              <a:t>(добавления стоимости) и реэкспорта в третьи страны   </a:t>
            </a:r>
          </a:p>
        </p:txBody>
      </p:sp>
    </p:spTree>
    <p:extLst>
      <p:ext uri="{BB962C8B-B14F-4D97-AF65-F5344CB8AC3E}">
        <p14:creationId xmlns:p14="http://schemas.microsoft.com/office/powerpoint/2010/main" val="33920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88640"/>
            <a:ext cx="8928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+mn-lt"/>
              </a:rPr>
              <a:t>К концу </a:t>
            </a:r>
            <a:r>
              <a:rPr lang="en-US" sz="2100" dirty="0" smtClean="0">
                <a:latin typeface="+mn-lt"/>
              </a:rPr>
              <a:t>XX </a:t>
            </a:r>
            <a:r>
              <a:rPr lang="ru-RU" sz="2100" dirty="0" smtClean="0">
                <a:latin typeface="+mn-lt"/>
              </a:rPr>
              <a:t>в., в силу массового аутсорсинга и </a:t>
            </a:r>
            <a:r>
              <a:rPr lang="ru-RU" sz="2100" dirty="0" err="1" smtClean="0">
                <a:latin typeface="+mn-lt"/>
              </a:rPr>
              <a:t>офшоринга</a:t>
            </a:r>
            <a:r>
              <a:rPr lang="ru-RU" sz="2100" dirty="0" smtClean="0">
                <a:latin typeface="+mn-lt"/>
              </a:rPr>
              <a:t>,</a:t>
            </a:r>
            <a:r>
              <a:rPr lang="ru-RU" sz="21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100" dirty="0" smtClean="0">
                <a:solidFill>
                  <a:srgbClr val="FF6600"/>
                </a:solidFill>
                <a:latin typeface="+mn-lt"/>
              </a:rPr>
              <a:t>конфигурация цепочек, организуемых компаниями развитых стран, стала </a:t>
            </a:r>
            <a:r>
              <a:rPr lang="ru-RU" sz="2100" dirty="0">
                <a:solidFill>
                  <a:srgbClr val="FF6600"/>
                </a:solidFill>
                <a:latin typeface="+mn-lt"/>
              </a:rPr>
              <a:t>напоминать</a:t>
            </a:r>
            <a:r>
              <a:rPr lang="ru-RU" sz="21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100" i="1" dirty="0">
                <a:solidFill>
                  <a:srgbClr val="FF6600"/>
                </a:solidFill>
                <a:latin typeface="+mn-lt"/>
              </a:rPr>
              <a:t>«кривую улыбки»</a:t>
            </a:r>
            <a:endParaRPr lang="en-US" sz="2100" i="1" dirty="0">
              <a:solidFill>
                <a:srgbClr val="FF6600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7365" y="927304"/>
            <a:ext cx="8404758" cy="4090027"/>
            <a:chOff x="683569" y="1268760"/>
            <a:chExt cx="8404758" cy="40900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9" y="1268760"/>
              <a:ext cx="7560840" cy="370089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616516" y="5051010"/>
              <a:ext cx="1471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chemeClr val="tx2"/>
                  </a:solidFill>
                  <a:cs typeface="Times New Roman" panose="02020603050405020304" pitchFamily="18" charset="0"/>
                </a:rPr>
                <a:t>Baldwin,2013</a:t>
              </a:r>
              <a:endParaRPr lang="en-US" sz="1400" i="1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80492" y="5157192"/>
            <a:ext cx="87849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1"/>
                </a:solidFill>
                <a:latin typeface="+mn-lt"/>
              </a:rPr>
              <a:t>П</a:t>
            </a:r>
            <a:r>
              <a:rPr lang="ru-RU" sz="1900" dirty="0" smtClean="0">
                <a:solidFill>
                  <a:schemeClr val="accent1"/>
                </a:solidFill>
                <a:latin typeface="+mn-lt"/>
              </a:rPr>
              <a:t>ред- </a:t>
            </a:r>
            <a:r>
              <a:rPr lang="ru-RU" sz="1900" dirty="0">
                <a:solidFill>
                  <a:schemeClr val="accent1"/>
                </a:solidFill>
                <a:latin typeface="+mn-lt"/>
              </a:rPr>
              <a:t>и пост-производственные </a:t>
            </a:r>
            <a:r>
              <a:rPr lang="ru-RU" sz="1900" dirty="0" smtClean="0">
                <a:solidFill>
                  <a:schemeClr val="accent1"/>
                </a:solidFill>
                <a:latin typeface="+mn-lt"/>
              </a:rPr>
              <a:t>стадии с максимальной </a:t>
            </a:r>
            <a:r>
              <a:rPr lang="en-US" sz="1900" dirty="0" smtClean="0">
                <a:solidFill>
                  <a:schemeClr val="accent1"/>
                </a:solidFill>
                <a:latin typeface="+mn-lt"/>
              </a:rPr>
              <a:t>VA  (</a:t>
            </a:r>
            <a:r>
              <a:rPr lang="ru-RU" sz="1900" dirty="0" smtClean="0">
                <a:solidFill>
                  <a:schemeClr val="accent1"/>
                </a:solidFill>
                <a:latin typeface="+mn-lt"/>
              </a:rPr>
              <a:t>в силу высокой сервисной компоненты) </a:t>
            </a:r>
            <a:r>
              <a:rPr lang="ru-RU" sz="1900" dirty="0" smtClean="0">
                <a:latin typeface="+mn-lt"/>
              </a:rPr>
              <a:t>сосредоточились в развитых экономиках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accent1"/>
                </a:solidFill>
                <a:latin typeface="+mn-lt"/>
              </a:rPr>
              <a:t>Срединные, производственные </a:t>
            </a:r>
            <a:r>
              <a:rPr lang="ru-RU" sz="1900" dirty="0">
                <a:solidFill>
                  <a:schemeClr val="accent1"/>
                </a:solidFill>
                <a:latin typeface="+mn-lt"/>
              </a:rPr>
              <a:t>стадии с минимальной </a:t>
            </a:r>
            <a:r>
              <a:rPr lang="en-US" sz="1900" dirty="0" smtClean="0">
                <a:solidFill>
                  <a:schemeClr val="accent1"/>
                </a:solidFill>
                <a:latin typeface="+mn-lt"/>
              </a:rPr>
              <a:t>VA </a:t>
            </a:r>
            <a:r>
              <a:rPr lang="ru-RU" sz="1900" dirty="0" smtClean="0">
                <a:latin typeface="+mn-lt"/>
              </a:rPr>
              <a:t>сосредоточились в Китае </a:t>
            </a:r>
            <a:r>
              <a:rPr lang="ru-RU" sz="1900" dirty="0">
                <a:latin typeface="+mn-lt"/>
              </a:rPr>
              <a:t>и других развивающихся </a:t>
            </a:r>
            <a:r>
              <a:rPr lang="ru-RU" sz="1900" dirty="0" smtClean="0">
                <a:latin typeface="+mn-lt"/>
              </a:rPr>
              <a:t>странах с дешевым трудом</a:t>
            </a:r>
            <a:endParaRPr lang="en-US" sz="1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129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52" y="3170330"/>
            <a:ext cx="5630866" cy="31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213365" y="116632"/>
            <a:ext cx="879827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100" dirty="0" smtClean="0">
                <a:solidFill>
                  <a:srgbClr val="FF6600"/>
                </a:solidFill>
                <a:latin typeface="Arial Narrow" pitchFamily="34" charset="0"/>
              </a:rPr>
              <a:t>С 2000-х гг. география и </a:t>
            </a:r>
            <a:r>
              <a:rPr lang="ru-RU" sz="2100" dirty="0">
                <a:solidFill>
                  <a:srgbClr val="FF6600"/>
                </a:solidFill>
                <a:latin typeface="Arial Narrow" pitchFamily="34" charset="0"/>
              </a:rPr>
              <a:t>конфигурация ГСЦ </a:t>
            </a:r>
            <a:r>
              <a:rPr lang="ru-RU" sz="2100" dirty="0" smtClean="0">
                <a:solidFill>
                  <a:srgbClr val="FF6600"/>
                </a:solidFill>
                <a:latin typeface="Arial Narrow" pitchFamily="34" charset="0"/>
              </a:rPr>
              <a:t>все более усложняется: </a:t>
            </a:r>
            <a:r>
              <a:rPr lang="ru-RU" sz="2000" dirty="0" err="1" smtClean="0">
                <a:latin typeface="Arial Narrow" pitchFamily="34" charset="0"/>
              </a:rPr>
              <a:t>глоб</a:t>
            </a:r>
            <a:r>
              <a:rPr lang="ru-RU" sz="2000" dirty="0" smtClean="0">
                <a:latin typeface="Arial Narrow" pitchFamily="34" charset="0"/>
              </a:rPr>
              <a:t>. компании дробят стадии производства на более узкие задачи и переходят к  </a:t>
            </a:r>
            <a:r>
              <a:rPr lang="ru-RU" sz="2000" b="1" dirty="0" err="1" smtClean="0">
                <a:latin typeface="Arial Narrow" pitchFamily="34" charset="0"/>
              </a:rPr>
              <a:t>смартсорсингу</a:t>
            </a:r>
            <a:r>
              <a:rPr lang="ru-RU" sz="2000" dirty="0" smtClean="0">
                <a:latin typeface="Arial Narrow" pitchFamily="34" charset="0"/>
              </a:rPr>
              <a:t>: распределение звеньев цепочек по всему миру с подбором под каждую задачу локального кластера со своей уникальной, умной специализацией. 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FF6600"/>
                </a:solidFill>
                <a:latin typeface="Arial Narrow" pitchFamily="34" charset="0"/>
              </a:rPr>
              <a:t>ГСЦ горизонтально пронизывают сектора и страны, а успешные кластеры  становятся их высокоспециализированными сетевыми </a:t>
            </a:r>
            <a:r>
              <a:rPr lang="ru-RU" sz="2000" dirty="0" smtClean="0">
                <a:solidFill>
                  <a:srgbClr val="FF6600"/>
                </a:solidFill>
                <a:latin typeface="Arial Narrow" pitchFamily="34" charset="0"/>
              </a:rPr>
              <a:t>узлами</a:t>
            </a:r>
            <a:endParaRPr lang="ru-RU" sz="2000" dirty="0" smtClean="0">
              <a:solidFill>
                <a:srgbClr val="FF66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3573016"/>
            <a:ext cx="16860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</a:t>
            </a:r>
            <a:r>
              <a:rPr lang="en-US" dirty="0">
                <a:latin typeface="Arial Narrow" pitchFamily="34" charset="0"/>
              </a:rPr>
              <a:t> - </a:t>
            </a:r>
            <a:r>
              <a:rPr lang="ru-RU" sz="1700" i="1" dirty="0">
                <a:latin typeface="Arial Narrow" pitchFamily="34" charset="0"/>
              </a:rPr>
              <a:t>глобальная </a:t>
            </a:r>
            <a:endParaRPr lang="ru-RU" sz="1700" i="1" dirty="0" smtClean="0">
              <a:latin typeface="Arial Narrow" pitchFamily="34" charset="0"/>
            </a:endParaRPr>
          </a:p>
          <a:p>
            <a:pPr>
              <a:defRPr/>
            </a:pPr>
            <a:r>
              <a:rPr lang="ru-RU" sz="1700" i="1" dirty="0" smtClean="0">
                <a:latin typeface="Arial Narrow" pitchFamily="34" charset="0"/>
              </a:rPr>
              <a:t>мобильность</a:t>
            </a:r>
            <a:endParaRPr lang="ru-RU" sz="1700" i="1" dirty="0">
              <a:latin typeface="Arial Narrow" pitchFamily="34" charset="0"/>
            </a:endParaRPr>
          </a:p>
          <a:p>
            <a:pPr>
              <a:defRPr/>
            </a:pPr>
            <a:endParaRPr lang="ru-RU" i="1" dirty="0">
              <a:latin typeface="Arial Narrow" pitchFamily="34" charset="0"/>
            </a:endParaRPr>
          </a:p>
          <a:p>
            <a:pPr>
              <a:defRPr/>
            </a:pPr>
            <a:r>
              <a:rPr lang="en-US" sz="2000" b="1" dirty="0" smtClean="0">
                <a:latin typeface="Arial Narrow" pitchFamily="34" charset="0"/>
              </a:rPr>
              <a:t>II </a:t>
            </a:r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 </a:t>
            </a:r>
            <a:r>
              <a:rPr lang="ru-RU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смешанная </a:t>
            </a:r>
            <a:endParaRPr lang="ru-RU" sz="17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мобильность</a:t>
            </a:r>
            <a:endParaRPr lang="ru-RU" sz="1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361950" indent="-361950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 </a:t>
            </a:r>
            <a:r>
              <a:rPr lang="en-US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 </a:t>
            </a:r>
            <a:r>
              <a:rPr lang="ru-RU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культура </a:t>
            </a:r>
            <a:r>
              <a:rPr lang="en-US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17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361950" indent="-361950">
              <a:defRPr/>
            </a:pP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местного   </a:t>
            </a:r>
          </a:p>
          <a:p>
            <a:pPr marL="361950" indent="-361950">
              <a:defRPr/>
            </a:pP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ландшафта</a:t>
            </a:r>
            <a:endParaRPr lang="ru-RU" sz="1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470547"/>
            <a:ext cx="86161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err="1" smtClean="0">
                <a:latin typeface="+mn-lt"/>
              </a:rPr>
              <a:t>Глокальный</a:t>
            </a:r>
            <a:r>
              <a:rPr lang="ru-RU" sz="1900" dirty="0" smtClean="0">
                <a:latin typeface="+mn-lt"/>
              </a:rPr>
              <a:t> </a:t>
            </a:r>
            <a:r>
              <a:rPr lang="ru-RU" sz="1900" dirty="0" err="1" smtClean="0">
                <a:latin typeface="+mn-lt"/>
              </a:rPr>
              <a:t>ресурсооборот</a:t>
            </a:r>
            <a:r>
              <a:rPr lang="ru-RU" sz="1900" dirty="0" smtClean="0">
                <a:latin typeface="+mn-lt"/>
              </a:rPr>
              <a:t> в кластерах повышает их динамизм и придает упорядоченность самому процессу глобализации</a:t>
            </a:r>
            <a:endParaRPr lang="ru-RU" sz="19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6344053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err="1" smtClean="0"/>
              <a:t>Solvell</a:t>
            </a:r>
            <a:r>
              <a:rPr lang="ru-RU" sz="1400" i="1" dirty="0"/>
              <a:t>, </a:t>
            </a:r>
            <a:r>
              <a:rPr lang="en-US" sz="1400" i="1" dirty="0" err="1"/>
              <a:t>Lindqvist</a:t>
            </a:r>
            <a:r>
              <a:rPr lang="ru-RU" sz="1400" i="1" dirty="0"/>
              <a:t>, </a:t>
            </a:r>
            <a:r>
              <a:rPr lang="en-US" sz="1400" i="1" dirty="0" err="1"/>
              <a:t>Ketels</a:t>
            </a:r>
            <a:r>
              <a:rPr lang="ru-RU" sz="1400" i="1" dirty="0"/>
              <a:t> </a:t>
            </a:r>
            <a:r>
              <a:rPr lang="en-US" sz="1400" i="1" dirty="0"/>
              <a:t> </a:t>
            </a:r>
            <a:r>
              <a:rPr lang="ru-RU" sz="1400" i="1" dirty="0" smtClean="0"/>
              <a:t>2003</a:t>
            </a:r>
            <a:endParaRPr lang="ru-RU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829675" y="2037952"/>
            <a:ext cx="6150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Ketels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Memedovic</a:t>
            </a:r>
            <a:r>
              <a:rPr lang="en-US" sz="1400" i="1" dirty="0" smtClean="0"/>
              <a:t>, 2008; Baltic Development Forum, 2013; </a:t>
            </a:r>
            <a:r>
              <a:rPr lang="ru-RU" sz="1400" i="1" dirty="0" err="1" smtClean="0"/>
              <a:t>Смородинская</a:t>
            </a:r>
            <a:r>
              <a:rPr lang="ru-RU" sz="1400" i="1" dirty="0" smtClean="0"/>
              <a:t>, 2015</a:t>
            </a:r>
            <a:r>
              <a:rPr lang="en-US" sz="1400" i="1" dirty="0" smtClean="0"/>
              <a:t>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7729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17713"/>
              </p:ext>
            </p:extLst>
          </p:nvPr>
        </p:nvGraphicFramePr>
        <p:xfrm>
          <a:off x="322649" y="2310912"/>
          <a:ext cx="8584179" cy="252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3089386963"/>
                    </a:ext>
                  </a:extLst>
                </a:gridCol>
                <a:gridCol w="1523829">
                  <a:extLst>
                    <a:ext uri="{9D8B030D-6E8A-4147-A177-3AD203B41FA5}">
                      <a16:colId xmlns:a16="http://schemas.microsoft.com/office/drawing/2014/main" val="1035366852"/>
                    </a:ext>
                  </a:extLst>
                </a:gridCol>
                <a:gridCol w="602298">
                  <a:extLst>
                    <a:ext uri="{9D8B030D-6E8A-4147-A177-3AD203B41FA5}">
                      <a16:colId xmlns:a16="http://schemas.microsoft.com/office/drawing/2014/main" val="2730519859"/>
                    </a:ext>
                  </a:extLst>
                </a:gridCol>
                <a:gridCol w="827078">
                  <a:extLst>
                    <a:ext uri="{9D8B030D-6E8A-4147-A177-3AD203B41FA5}">
                      <a16:colId xmlns:a16="http://schemas.microsoft.com/office/drawing/2014/main" val="170553459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752575823"/>
                    </a:ext>
                  </a:extLst>
                </a:gridCol>
                <a:gridCol w="910610">
                  <a:extLst>
                    <a:ext uri="{9D8B030D-6E8A-4147-A177-3AD203B41FA5}">
                      <a16:colId xmlns:a16="http://schemas.microsoft.com/office/drawing/2014/main" val="308275393"/>
                    </a:ext>
                  </a:extLst>
                </a:gridCol>
                <a:gridCol w="961598">
                  <a:extLst>
                    <a:ext uri="{9D8B030D-6E8A-4147-A177-3AD203B41FA5}">
                      <a16:colId xmlns:a16="http://schemas.microsoft.com/office/drawing/2014/main" val="3864804054"/>
                    </a:ext>
                  </a:extLst>
                </a:gridCol>
                <a:gridCol w="950454">
                  <a:extLst>
                    <a:ext uri="{9D8B030D-6E8A-4147-A177-3AD203B41FA5}">
                      <a16:colId xmlns:a16="http://schemas.microsoft.com/office/drawing/2014/main" val="1921261878"/>
                    </a:ext>
                  </a:extLst>
                </a:gridCol>
              </a:tblGrid>
              <a:tr h="326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Добавленная</a:t>
                      </a:r>
                      <a:r>
                        <a:rPr lang="ru-RU" sz="1800" baseline="0" dirty="0" smtClean="0">
                          <a:effectLst/>
                        </a:rPr>
                        <a:t> стоимость в 2008 г.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Изменения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</a:rPr>
                        <a:t>отн</a:t>
                      </a:r>
                      <a:r>
                        <a:rPr lang="ru-RU" sz="1800" baseline="0" dirty="0" smtClean="0">
                          <a:effectLst/>
                        </a:rPr>
                        <a:t>. 1</a:t>
                      </a:r>
                      <a:r>
                        <a:rPr lang="en-US" sz="1800" dirty="0" smtClean="0">
                          <a:effectLst/>
                        </a:rPr>
                        <a:t>995</a:t>
                      </a:r>
                      <a:r>
                        <a:rPr lang="ru-RU" sz="1800" dirty="0" smtClean="0">
                          <a:effectLst/>
                        </a:rPr>
                        <a:t> г.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77028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Страна финальной сборки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Конечная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продукция,</a:t>
                      </a:r>
                      <a:r>
                        <a:rPr lang="ru-RU" sz="1800" b="1" baseline="0" dirty="0" smtClean="0">
                          <a:effectLst/>
                        </a:rPr>
                        <a:t> млн. </a:t>
                      </a:r>
                      <a:r>
                        <a:rPr lang="en-US" sz="1800" b="1" baseline="0" dirty="0" smtClean="0">
                          <a:effectLst/>
                        </a:rPr>
                        <a:t>$,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2008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effectLst/>
                        </a:rPr>
                        <a:t>Нац</a:t>
                      </a:r>
                      <a:r>
                        <a:rPr lang="en-US" sz="1800" b="1" dirty="0" smtClean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Макро-</a:t>
                      </a:r>
                      <a:r>
                        <a:rPr lang="ru-RU" sz="1800" b="1" dirty="0" err="1" smtClean="0">
                          <a:effectLst/>
                        </a:rPr>
                        <a:t>рег</a:t>
                      </a:r>
                      <a:r>
                        <a:rPr lang="en-US" sz="1800" b="1" dirty="0" smtClean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effectLst/>
                        </a:rPr>
                        <a:t>Глоб</a:t>
                      </a:r>
                      <a:r>
                        <a:rPr lang="ru-RU" sz="1800" b="1" dirty="0" smtClean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Нац.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Макро-рег.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effectLst/>
                        </a:rPr>
                        <a:t>Глоб</a:t>
                      </a:r>
                      <a:r>
                        <a:rPr lang="ru-RU" sz="1800" b="1" dirty="0" smtClean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9957981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Германия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248374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EE0000"/>
                          </a:solidFill>
                          <a:effectLst/>
                        </a:rPr>
                        <a:t>-0.13</a:t>
                      </a:r>
                      <a:endParaRPr lang="en-US" sz="1800" dirty="0">
                        <a:solidFill>
                          <a:srgbClr val="EE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0.05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B050"/>
                          </a:solidFill>
                          <a:effectLst/>
                        </a:rPr>
                        <a:t>0.07</a:t>
                      </a:r>
                      <a:endParaRPr lang="en-US" sz="1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267270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Франция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117710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EE0000"/>
                          </a:solidFill>
                          <a:effectLst/>
                        </a:rPr>
                        <a:t>-0.12</a:t>
                      </a:r>
                      <a:endParaRPr lang="en-US" sz="1800" dirty="0">
                        <a:solidFill>
                          <a:srgbClr val="EE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0.05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0.07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6824504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Великобритания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58855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EE0000"/>
                          </a:solidFill>
                          <a:effectLst/>
                        </a:rPr>
                        <a:t>-0.07</a:t>
                      </a:r>
                      <a:endParaRPr lang="en-US" sz="1800" dirty="0">
                        <a:solidFill>
                          <a:srgbClr val="EE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0.01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0.06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273105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Испания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56055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EE0000"/>
                          </a:solidFill>
                          <a:effectLst/>
                        </a:rPr>
                        <a:t>-0.08</a:t>
                      </a:r>
                      <a:endParaRPr lang="en-US" sz="1800" dirty="0">
                        <a:solidFill>
                          <a:srgbClr val="EE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B050"/>
                          </a:solidFill>
                          <a:effectLst/>
                        </a:rPr>
                        <a:t>0.02</a:t>
                      </a:r>
                      <a:endParaRPr lang="en-US" sz="1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0.06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1213812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Италия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52600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EE0000"/>
                          </a:solidFill>
                          <a:effectLst/>
                        </a:rPr>
                        <a:t>-0.09</a:t>
                      </a:r>
                      <a:endParaRPr lang="en-US" sz="1800" dirty="0">
                        <a:solidFill>
                          <a:srgbClr val="EE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B050"/>
                          </a:solidFill>
                          <a:effectLst/>
                        </a:rPr>
                        <a:t>0.03</a:t>
                      </a:r>
                      <a:endParaRPr lang="en-US" sz="1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0.07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596515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65868" y="170184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Эпоха завершенных национальных цепочек ушла в прошлое</a:t>
            </a:r>
            <a:r>
              <a:rPr lang="ru-RU" sz="2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ru-RU" sz="2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Все </a:t>
            </a:r>
            <a:r>
              <a:rPr lang="ru-RU" sz="22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меньшая часть продукта в торгуемых отраслях производится внутри одной страны и все большая – в рамках международной кооперации</a:t>
            </a:r>
            <a:endParaRPr lang="en-US" sz="2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3762" y="4831472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cs typeface="Times New Roman" panose="02020603050405020304" pitchFamily="18" charset="0"/>
              </a:rPr>
              <a:t>Loss</a:t>
            </a:r>
            <a:r>
              <a:rPr lang="en-US" sz="1400" i="1" dirty="0" smtClean="0">
                <a:cs typeface="Times New Roman" panose="02020603050405020304" pitchFamily="18" charset="0"/>
              </a:rPr>
              <a:t>, </a:t>
            </a:r>
            <a:r>
              <a:rPr lang="en-US" sz="1400" i="1" dirty="0" err="1" smtClean="0">
                <a:cs typeface="Times New Roman" panose="02020603050405020304" pitchFamily="18" charset="0"/>
              </a:rPr>
              <a:t>Timmer</a:t>
            </a:r>
            <a:r>
              <a:rPr lang="en-US" sz="1400" i="1" dirty="0" smtClean="0">
                <a:cs typeface="Times New Roman" panose="02020603050405020304" pitchFamily="18" charset="0"/>
              </a:rPr>
              <a:t>, </a:t>
            </a:r>
            <a:r>
              <a:rPr lang="en-US" sz="1400" i="1" dirty="0" err="1" smtClean="0">
                <a:cs typeface="Times New Roman" panose="02020603050405020304" pitchFamily="18" charset="0"/>
              </a:rPr>
              <a:t>Vries</a:t>
            </a:r>
            <a:r>
              <a:rPr lang="en-US" sz="1400" i="1" dirty="0" smtClean="0">
                <a:cs typeface="Times New Roman" panose="02020603050405020304" pitchFamily="18" charset="0"/>
              </a:rPr>
              <a:t>, 2015</a:t>
            </a:r>
            <a:endParaRPr lang="en-US" sz="1400" i="1" dirty="0"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317" y="1517087"/>
            <a:ext cx="8204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n-lt"/>
              </a:rPr>
              <a:t>Фрагментация </a:t>
            </a:r>
            <a:r>
              <a:rPr lang="ru-RU" b="1" dirty="0" smtClean="0">
                <a:latin typeface="+mn-lt"/>
              </a:rPr>
              <a:t>мирового производства </a:t>
            </a:r>
            <a:r>
              <a:rPr lang="ru-RU" b="1" dirty="0">
                <a:latin typeface="+mn-lt"/>
              </a:rPr>
              <a:t>на </a:t>
            </a:r>
            <a:r>
              <a:rPr lang="ru-RU" b="1" dirty="0" smtClean="0">
                <a:latin typeface="+mn-lt"/>
              </a:rPr>
              <a:t>национальном, макрорегиональном и глобальном уровнях в 1995 </a:t>
            </a:r>
            <a:r>
              <a:rPr lang="ru-RU" b="1" dirty="0">
                <a:latin typeface="+mn-lt"/>
              </a:rPr>
              <a:t>г. и 2008 гг. </a:t>
            </a:r>
            <a:r>
              <a:rPr lang="ru-RU" dirty="0" smtClean="0">
                <a:latin typeface="+mn-lt"/>
              </a:rPr>
              <a:t>(на примере европейского автопрома)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482" y="5107735"/>
            <a:ext cx="8394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Макрорегиональный формат цепочек (кооперация стран-соседей) пока преобладает, </a:t>
            </a:r>
            <a:r>
              <a:rPr lang="ru-RU" sz="2000" dirty="0">
                <a:solidFill>
                  <a:schemeClr val="accent1"/>
                </a:solidFill>
                <a:latin typeface="+mn-lt"/>
              </a:rPr>
              <a:t>но образование 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цепочек </a:t>
            </a:r>
            <a:r>
              <a:rPr lang="ru-RU" sz="2000" dirty="0">
                <a:solidFill>
                  <a:schemeClr val="accent1"/>
                </a:solidFill>
                <a:latin typeface="+mn-lt"/>
              </a:rPr>
              <a:t>в масштабах всей глобальной 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экономики </a:t>
            </a:r>
            <a:r>
              <a:rPr lang="ru-RU" sz="1900" dirty="0" smtClean="0">
                <a:solidFill>
                  <a:schemeClr val="accent1"/>
                </a:solidFill>
                <a:latin typeface="+mn-lt"/>
              </a:rPr>
              <a:t>(</a:t>
            </a:r>
            <a:r>
              <a:rPr lang="ru-RU" sz="1900" dirty="0" err="1" smtClean="0">
                <a:latin typeface="+mn-lt"/>
              </a:rPr>
              <a:t>рассредоточенность</a:t>
            </a:r>
            <a:r>
              <a:rPr lang="ru-RU" sz="1900" dirty="0" smtClean="0">
                <a:latin typeface="+mn-lt"/>
              </a:rPr>
              <a:t> мирового производства</a:t>
            </a:r>
            <a:r>
              <a:rPr lang="ru-RU" sz="1900" dirty="0" smtClean="0">
                <a:solidFill>
                  <a:schemeClr val="accent1"/>
                </a:solidFill>
                <a:latin typeface="+mn-lt"/>
              </a:rPr>
              <a:t>) 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идет </a:t>
            </a:r>
            <a:r>
              <a:rPr lang="ru-RU" sz="2000" dirty="0">
                <a:solidFill>
                  <a:schemeClr val="accent1"/>
                </a:solidFill>
                <a:latin typeface="+mn-lt"/>
              </a:rPr>
              <a:t>быстрее, чем в масштабах отдельных 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регионов</a:t>
            </a:r>
            <a:endParaRPr lang="en-US" sz="2000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84168" y="2310912"/>
            <a:ext cx="0" cy="25205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0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023" y="4538677"/>
            <a:ext cx="91393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+mn-lt"/>
              </a:rPr>
              <a:t>п</a:t>
            </a:r>
            <a:r>
              <a:rPr lang="ru-RU" dirty="0" smtClean="0">
                <a:latin typeface="+mn-lt"/>
              </a:rPr>
              <a:t>овышение </a:t>
            </a:r>
            <a:r>
              <a:rPr lang="ru-RU" dirty="0" err="1" smtClean="0">
                <a:latin typeface="+mn-lt"/>
              </a:rPr>
              <a:t>наукоемкости</a:t>
            </a:r>
            <a:r>
              <a:rPr lang="ru-RU" dirty="0" smtClean="0">
                <a:latin typeface="+mn-lt"/>
              </a:rPr>
              <a:t> затрат привело к </a:t>
            </a:r>
            <a:r>
              <a:rPr lang="ru-RU" dirty="0" smtClean="0">
                <a:solidFill>
                  <a:srgbClr val="FF6600"/>
                </a:solidFill>
                <a:latin typeface="+mn-lt"/>
              </a:rPr>
              <a:t>развитию </a:t>
            </a:r>
            <a:r>
              <a:rPr lang="ru-RU" dirty="0" err="1" smtClean="0">
                <a:solidFill>
                  <a:srgbClr val="FF6600"/>
                </a:solidFill>
                <a:latin typeface="+mn-lt"/>
              </a:rPr>
              <a:t>решоринга</a:t>
            </a:r>
            <a:r>
              <a:rPr lang="ru-RU" dirty="0" smtClean="0">
                <a:solidFill>
                  <a:srgbClr val="FF6600"/>
                </a:solidFill>
                <a:latin typeface="+mn-lt"/>
              </a:rPr>
              <a:t>, что </a:t>
            </a:r>
            <a:r>
              <a:rPr lang="ru-RU" dirty="0">
                <a:solidFill>
                  <a:srgbClr val="FF6600"/>
                </a:solidFill>
                <a:latin typeface="+mn-lt"/>
              </a:rPr>
              <a:t>стало драйвером дальнейшего усложнения географии </a:t>
            </a:r>
            <a:r>
              <a:rPr lang="ru-RU" dirty="0" smtClean="0">
                <a:solidFill>
                  <a:srgbClr val="FF6600"/>
                </a:solidFill>
                <a:latin typeface="+mn-lt"/>
              </a:rPr>
              <a:t>ГСЦ. </a:t>
            </a:r>
            <a:r>
              <a:rPr lang="ru-RU" dirty="0" smtClean="0">
                <a:latin typeface="+mn-lt"/>
              </a:rPr>
              <a:t>Это не отменяет </a:t>
            </a:r>
            <a:r>
              <a:rPr lang="ru-RU" dirty="0" err="1" smtClean="0">
                <a:latin typeface="+mn-lt"/>
              </a:rPr>
              <a:t>офшоринг</a:t>
            </a:r>
            <a:r>
              <a:rPr lang="ru-RU" dirty="0" smtClean="0">
                <a:latin typeface="+mn-lt"/>
              </a:rPr>
              <a:t> в отдельных трудоемких отраслях, но ведет </a:t>
            </a:r>
            <a:r>
              <a:rPr lang="ru-RU" dirty="0">
                <a:latin typeface="+mn-lt"/>
              </a:rPr>
              <a:t>к </a:t>
            </a:r>
            <a:r>
              <a:rPr lang="ru-RU" dirty="0" smtClean="0">
                <a:latin typeface="+mn-lt"/>
              </a:rPr>
              <a:t>более сбалансированному участию </a:t>
            </a:r>
            <a:r>
              <a:rPr lang="ru-RU" dirty="0">
                <a:latin typeface="+mn-lt"/>
              </a:rPr>
              <a:t>стран Запада и Востока в </a:t>
            </a:r>
            <a:r>
              <a:rPr lang="ru-RU" dirty="0" err="1">
                <a:latin typeface="+mn-lt"/>
              </a:rPr>
              <a:t>глобализированном</a:t>
            </a: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производстве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+mn-lt"/>
              </a:rPr>
              <a:t>кооперируясь с зарубежными партнерами в рамках ГСЦ, нац. компании могут </a:t>
            </a:r>
            <a:r>
              <a:rPr lang="ru-RU" dirty="0" smtClean="0">
                <a:latin typeface="+mn-lt"/>
              </a:rPr>
              <a:t>подниматься </a:t>
            </a:r>
            <a:r>
              <a:rPr lang="ru-RU" dirty="0">
                <a:latin typeface="+mn-lt"/>
              </a:rPr>
              <a:t>вверх по стадиям производства и экспорта, что позволяет странам </a:t>
            </a:r>
            <a:r>
              <a:rPr lang="ru-RU" dirty="0">
                <a:solidFill>
                  <a:srgbClr val="FF6600"/>
                </a:solidFill>
                <a:latin typeface="+mn-lt"/>
              </a:rPr>
              <a:t>диверсифицировать </a:t>
            </a:r>
            <a:r>
              <a:rPr lang="ru-RU" dirty="0" smtClean="0">
                <a:solidFill>
                  <a:srgbClr val="FF6600"/>
                </a:solidFill>
                <a:latin typeface="+mn-lt"/>
              </a:rPr>
              <a:t>отраслевую структуру </a:t>
            </a:r>
            <a:r>
              <a:rPr lang="ru-RU" dirty="0">
                <a:solidFill>
                  <a:srgbClr val="FF6600"/>
                </a:solidFill>
                <a:latin typeface="+mn-lt"/>
              </a:rPr>
              <a:t>на базе запросов глобального </a:t>
            </a:r>
            <a:r>
              <a:rPr lang="ru-RU" dirty="0" smtClean="0">
                <a:solidFill>
                  <a:srgbClr val="FF6600"/>
                </a:solidFill>
                <a:latin typeface="+mn-lt"/>
              </a:rPr>
              <a:t>рынка</a:t>
            </a:r>
            <a:r>
              <a:rPr lang="ru-RU" dirty="0" smtClean="0">
                <a:latin typeface="+mn-lt"/>
              </a:rPr>
              <a:t>, а </a:t>
            </a:r>
            <a:r>
              <a:rPr lang="ru-RU" dirty="0">
                <a:latin typeface="+mn-lt"/>
              </a:rPr>
              <a:t>не </a:t>
            </a:r>
            <a:r>
              <a:rPr lang="ru-RU" dirty="0" smtClean="0">
                <a:latin typeface="+mn-lt"/>
              </a:rPr>
              <a:t>субъективных </a:t>
            </a:r>
            <a:r>
              <a:rPr lang="ru-RU" dirty="0">
                <a:latin typeface="+mn-lt"/>
              </a:rPr>
              <a:t>представлений </a:t>
            </a:r>
            <a:r>
              <a:rPr lang="ru-RU" dirty="0" smtClean="0">
                <a:latin typeface="+mn-lt"/>
              </a:rPr>
              <a:t>властей</a:t>
            </a:r>
            <a:endParaRPr lang="en-US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324" y="168822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FF6600"/>
                </a:solidFill>
                <a:latin typeface="+mn-lt"/>
              </a:rPr>
              <a:t>Образование полномасштабных ГСЦ превращает мир в </a:t>
            </a:r>
            <a:r>
              <a:rPr lang="ru-RU" sz="2200" b="1" dirty="0" smtClean="0">
                <a:solidFill>
                  <a:srgbClr val="FF6600"/>
                </a:solidFill>
                <a:latin typeface="+mn-lt"/>
              </a:rPr>
              <a:t>«</a:t>
            </a:r>
            <a:r>
              <a:rPr lang="en-US" sz="2200" b="1" dirty="0" smtClean="0">
                <a:solidFill>
                  <a:srgbClr val="FF6600"/>
                </a:solidFill>
                <a:latin typeface="+mn-lt"/>
              </a:rPr>
              <a:t>World factory</a:t>
            </a:r>
            <a:r>
              <a:rPr lang="ru-RU" sz="2200" b="1" dirty="0" smtClean="0">
                <a:solidFill>
                  <a:srgbClr val="FF6600"/>
                </a:solidFill>
                <a:latin typeface="+mn-lt"/>
              </a:rPr>
              <a:t>»:  </a:t>
            </a:r>
            <a:endParaRPr lang="en-US" sz="2200" b="1" dirty="0" smtClean="0">
              <a:solidFill>
                <a:srgbClr val="FF6600"/>
              </a:solidFill>
              <a:latin typeface="+mn-lt"/>
            </a:endParaRPr>
          </a:p>
          <a:p>
            <a:r>
              <a:rPr lang="ru-RU" sz="2200" dirty="0" smtClean="0">
                <a:latin typeface="+mn-lt"/>
              </a:rPr>
              <a:t>за </a:t>
            </a:r>
            <a:r>
              <a:rPr lang="ru-RU" sz="2200" dirty="0">
                <a:latin typeface="+mn-lt"/>
              </a:rPr>
              <a:t>15 лет плотность глобальных потоков </a:t>
            </a:r>
            <a:r>
              <a:rPr lang="ru-RU" sz="2200" dirty="0" smtClean="0">
                <a:latin typeface="+mn-lt"/>
              </a:rPr>
              <a:t>доб. стоимости </a:t>
            </a:r>
            <a:r>
              <a:rPr lang="ru-RU" sz="2200" dirty="0">
                <a:latin typeface="+mn-lt"/>
              </a:rPr>
              <a:t>заметно возросла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11560" y="938263"/>
            <a:ext cx="6197900" cy="3450790"/>
            <a:chOff x="942678" y="1372110"/>
            <a:chExt cx="6453933" cy="3625864"/>
          </a:xfrm>
        </p:grpSpPr>
        <p:grpSp>
          <p:nvGrpSpPr>
            <p:cNvPr id="9" name="Group 8"/>
            <p:cNvGrpSpPr/>
            <p:nvPr/>
          </p:nvGrpSpPr>
          <p:grpSpPr>
            <a:xfrm>
              <a:off x="942678" y="1372110"/>
              <a:ext cx="6453933" cy="3625864"/>
              <a:chOff x="947871" y="1386912"/>
              <a:chExt cx="6453933" cy="362586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76793" y="1412776"/>
                <a:ext cx="3169199" cy="360000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7153" y="1406894"/>
                <a:ext cx="3169198" cy="360000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947871" y="1398757"/>
                <a:ext cx="607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+mn-lt"/>
                  </a:rPr>
                  <a:t>1995</a:t>
                </a:r>
                <a:endParaRPr lang="en-US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804333" y="1386912"/>
                <a:ext cx="597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+mn-lt"/>
                  </a:rPr>
                  <a:t>2011</a:t>
                </a:r>
                <a:endParaRPr lang="en-US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805767" y="4684315"/>
              <a:ext cx="25710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accent6"/>
                  </a:solidFill>
                  <a:latin typeface="+mn-lt"/>
                </a:rPr>
                <a:t>Источник: </a:t>
              </a:r>
              <a:r>
                <a:rPr lang="en-US" sz="1400" b="1" dirty="0" smtClean="0">
                  <a:solidFill>
                    <a:schemeClr val="accent6"/>
                  </a:solidFill>
                  <a:latin typeface="+mn-lt"/>
                </a:rPr>
                <a:t>Amador &amp; Cabral, 2015</a:t>
              </a:r>
              <a:endParaRPr lang="en-US" sz="1400" b="1" dirty="0">
                <a:solidFill>
                  <a:schemeClr val="accent6"/>
                </a:solidFill>
                <a:latin typeface="+mn-lt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979145" y="1209868"/>
            <a:ext cx="21602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+mn-lt"/>
              </a:rPr>
              <a:t>Графы 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>нац. узлов 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+mn-lt"/>
              </a:rPr>
              <a:t>глоб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>. цепочек </a:t>
            </a:r>
            <a:endParaRPr lang="ru-RU" dirty="0" smtClean="0">
              <a:solidFill>
                <a:schemeClr val="accent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accent1"/>
                </a:solidFill>
                <a:latin typeface="+mn-lt"/>
              </a:rPr>
              <a:t>(по </a:t>
            </a:r>
            <a:r>
              <a:rPr lang="ru-RU" dirty="0">
                <a:solidFill>
                  <a:schemeClr val="accent1"/>
                </a:solidFill>
                <a:latin typeface="+mn-lt"/>
              </a:rPr>
              <a:t>40 странам 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>мира)</a:t>
            </a:r>
            <a:endParaRPr lang="en-US" dirty="0">
              <a:solidFill>
                <a:schemeClr val="accent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accent1"/>
                </a:solidFill>
                <a:latin typeface="+mn-lt"/>
              </a:rPr>
              <a:t>и циркулирующие между ними потоки доб. стоимости, формирующие конечный продукт</a:t>
            </a:r>
            <a:endParaRPr lang="en-US" dirty="0" smtClean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96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36434" y="1233308"/>
            <a:ext cx="4032448" cy="2744751"/>
            <a:chOff x="539552" y="1196752"/>
            <a:chExt cx="3492232" cy="23770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196752"/>
              <a:ext cx="3462013" cy="2160240"/>
            </a:xfrm>
            <a:prstGeom prst="rect">
              <a:avLst/>
            </a:prstGeom>
          </p:spPr>
        </p:pic>
        <p:sp>
          <p:nvSpPr>
            <p:cNvPr id="14" name="Left Brace 13"/>
            <p:cNvSpPr/>
            <p:nvPr/>
          </p:nvSpPr>
          <p:spPr bwMode="auto">
            <a:xfrm rot="16200000">
              <a:off x="1097552" y="2727796"/>
              <a:ext cx="288000" cy="1404000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Left Brace 14"/>
            <p:cNvSpPr/>
            <p:nvPr/>
          </p:nvSpPr>
          <p:spPr bwMode="auto">
            <a:xfrm rot="16200000">
              <a:off x="3185784" y="2727796"/>
              <a:ext cx="288000" cy="1404000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39527" y="1233308"/>
            <a:ext cx="2580133" cy="2676646"/>
            <a:chOff x="6156176" y="1195956"/>
            <a:chExt cx="2292101" cy="23778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1195956"/>
              <a:ext cx="2292101" cy="2161036"/>
            </a:xfrm>
            <a:prstGeom prst="rect">
              <a:avLst/>
            </a:prstGeom>
          </p:spPr>
        </p:pic>
        <p:sp>
          <p:nvSpPr>
            <p:cNvPr id="16" name="Left Brace 15"/>
            <p:cNvSpPr/>
            <p:nvPr/>
          </p:nvSpPr>
          <p:spPr bwMode="auto">
            <a:xfrm rot="16200000">
              <a:off x="6304926" y="3177768"/>
              <a:ext cx="288000" cy="504056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Left Brace 16"/>
            <p:cNvSpPr/>
            <p:nvPr/>
          </p:nvSpPr>
          <p:spPr bwMode="auto">
            <a:xfrm rot="16200000">
              <a:off x="7439856" y="2634963"/>
              <a:ext cx="288000" cy="1584000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756640" y="3918601"/>
            <a:ext cx="238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2D050"/>
                </a:solidFill>
                <a:latin typeface="+mn-lt"/>
              </a:rPr>
              <a:t>Передовая</a:t>
            </a:r>
          </a:p>
          <a:p>
            <a:r>
              <a:rPr lang="ru-RU" sz="2000" b="1" dirty="0">
                <a:solidFill>
                  <a:srgbClr val="92D050"/>
                </a:solidFill>
                <a:latin typeface="+mn-lt"/>
              </a:rPr>
              <a:t>с</a:t>
            </a:r>
            <a:r>
              <a:rPr lang="ru-RU" sz="2000" b="1" dirty="0" smtClean="0">
                <a:solidFill>
                  <a:srgbClr val="92D050"/>
                </a:solidFill>
                <a:latin typeface="+mn-lt"/>
              </a:rPr>
              <a:t>тратегия  развития</a:t>
            </a:r>
            <a:endParaRPr lang="en-US" sz="20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2699" y="3981732"/>
            <a:ext cx="1244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Стратегия</a:t>
            </a:r>
          </a:p>
          <a:p>
            <a:pPr algn="ctr"/>
            <a:r>
              <a:rPr lang="ru-RU" sz="2000" b="1" dirty="0" smtClean="0">
                <a:latin typeface="+mn-lt"/>
              </a:rPr>
              <a:t>развития</a:t>
            </a:r>
            <a:endParaRPr lang="en-US" sz="2000" b="1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646" y="3985404"/>
            <a:ext cx="2291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Институциональная</a:t>
            </a:r>
          </a:p>
          <a:p>
            <a:pPr algn="ctr"/>
            <a:r>
              <a:rPr lang="ru-RU" sz="2000" b="1" dirty="0" smtClean="0">
                <a:latin typeface="+mn-lt"/>
              </a:rPr>
              <a:t>среда</a:t>
            </a:r>
            <a:endParaRPr lang="en-US" sz="2000" b="1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0545" y="3910374"/>
            <a:ext cx="1638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Слаборазвитая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среда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3452" y="4688741"/>
            <a:ext cx="2981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cs typeface="Times New Roman" panose="02020603050405020304" pitchFamily="18" charset="0"/>
              </a:rPr>
              <a:t>Adapted </a:t>
            </a:r>
            <a:r>
              <a:rPr lang="ru-RU" sz="1400" i="1" dirty="0" smtClean="0">
                <a:cs typeface="Times New Roman" panose="02020603050405020304" pitchFamily="18" charset="0"/>
              </a:rPr>
              <a:t> </a:t>
            </a:r>
            <a:r>
              <a:rPr lang="en-US" sz="1400" i="1" dirty="0" smtClean="0">
                <a:cs typeface="Times New Roman" panose="02020603050405020304" pitchFamily="18" charset="0"/>
              </a:rPr>
              <a:t>f</a:t>
            </a:r>
            <a:r>
              <a:rPr lang="ru-RU" sz="1400" i="1" dirty="0" smtClean="0">
                <a:cs typeface="Times New Roman" panose="02020603050405020304" pitchFamily="18" charset="0"/>
              </a:rPr>
              <a:t> </a:t>
            </a:r>
            <a:r>
              <a:rPr lang="en-US" sz="1400" i="1" dirty="0" smtClean="0">
                <a:cs typeface="Times New Roman" panose="02020603050405020304" pitchFamily="18" charset="0"/>
              </a:rPr>
              <a:t>rom </a:t>
            </a:r>
            <a:r>
              <a:rPr lang="ru-RU" sz="1400" i="1" dirty="0" smtClean="0">
                <a:cs typeface="Times New Roman" panose="02020603050405020304" pitchFamily="18" charset="0"/>
              </a:rPr>
              <a:t> </a:t>
            </a:r>
            <a:r>
              <a:rPr lang="en-US" sz="1400" i="1" dirty="0" smtClean="0">
                <a:cs typeface="Times New Roman" panose="02020603050405020304" pitchFamily="18" charset="0"/>
              </a:rPr>
              <a:t>Rodríguez-Pose,</a:t>
            </a:r>
            <a:r>
              <a:rPr lang="ru-RU" sz="1400" i="1" dirty="0" smtClean="0"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cs typeface="Times New Roman" panose="02020603050405020304" pitchFamily="18" charset="0"/>
              </a:rPr>
              <a:t>2012</a:t>
            </a:r>
            <a:endParaRPr lang="en-US" sz="1400" i="1" dirty="0"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770" y="260146"/>
            <a:ext cx="856503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«Велосипед» развития экономики:  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переднее (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направляющее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 колесо  и заднее (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ведущее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колесо  должны быть соразмерны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2532" y="5038909"/>
            <a:ext cx="875184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Даже самая передовая  стратегия  развития  («лучшие практики»)  не 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может компенсировать слабость  среды  в политике  роста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Суть современной промышленной  политики  </a:t>
            </a:r>
            <a:r>
              <a:rPr lang="ru-RU" sz="19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укреплять конкурентоспособность 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производводственного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ектора и  всей  экономики  через  образование  кластеров и  иных  инновационных  экосистем на территориях  </a:t>
            </a:r>
            <a:r>
              <a:rPr lang="ru-RU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pl-PL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Warwick</a:t>
            </a:r>
            <a:r>
              <a:rPr lang="ru-RU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pl-PL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2013</a:t>
            </a:r>
            <a:r>
              <a:rPr lang="pl-PL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; </a:t>
            </a:r>
            <a:r>
              <a:rPr lang="en-US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Kuznetsov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&amp; </a:t>
            </a:r>
            <a:r>
              <a:rPr lang="en-US" sz="1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Sabel</a:t>
            </a:r>
            <a:r>
              <a:rPr lang="ru-RU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2011</a:t>
            </a:r>
            <a:r>
              <a:rPr lang="ru-RU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  <a:endParaRPr lang="en-US" sz="1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53316"/>
            <a:ext cx="2606946" cy="260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599" y="161036"/>
            <a:ext cx="85612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Смена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индустриальной парадигмы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постиндустриальную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просто новый способ производства, а</a:t>
            </a:r>
            <a:r>
              <a:rPr lang="ru-RU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2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трансформация мира в многомерное, непрерывно «текучее» пространство сетевых потоков и сетевых коммуникаций </a:t>
            </a:r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57" y="2010281"/>
            <a:ext cx="3028735" cy="256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8144" y="2254718"/>
            <a:ext cx="29083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b="1" dirty="0" smtClean="0">
                <a:solidFill>
                  <a:schemeClr val="accent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Открытое многомерное</a:t>
            </a:r>
            <a:r>
              <a:rPr lang="en-US" sz="2000" b="1" dirty="0" smtClean="0">
                <a:solidFill>
                  <a:schemeClr val="accent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2000" b="1" dirty="0">
              <a:solidFill>
                <a:schemeClr val="accent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>
              <a:defRPr/>
            </a:pPr>
            <a:r>
              <a:rPr lang="ru-RU" sz="2000" b="1" dirty="0">
                <a:solidFill>
                  <a:schemeClr val="accent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</a:t>
            </a:r>
            <a:r>
              <a:rPr lang="ru-RU" sz="2000" b="1" dirty="0" smtClean="0">
                <a:solidFill>
                  <a:schemeClr val="accent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етевое пространство</a:t>
            </a:r>
            <a:endParaRPr lang="en-US" sz="2000" b="1" dirty="0">
              <a:solidFill>
                <a:schemeClr val="accent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563938" y="2889250"/>
            <a:ext cx="1189037" cy="407988"/>
          </a:xfrm>
          <a:prstGeom prst="rightArrow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544" y="4611775"/>
            <a:ext cx="850799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Повышение пластичности мира отвечает резкому возрастанию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его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информационной емкости 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условиях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IT-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революции: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accent1"/>
                </a:solidFill>
                <a:latin typeface="+mn-lt"/>
              </a:rPr>
              <a:t>отсутствие </a:t>
            </a:r>
            <a:r>
              <a:rPr lang="ru-RU" sz="1900" dirty="0">
                <a:solidFill>
                  <a:schemeClr val="accent1"/>
                </a:solidFill>
                <a:latin typeface="+mn-lt"/>
              </a:rPr>
              <a:t>локальных оптимумов, системность любого </a:t>
            </a:r>
            <a:r>
              <a:rPr lang="ru-RU" sz="1900" dirty="0" smtClean="0">
                <a:solidFill>
                  <a:schemeClr val="accent1"/>
                </a:solidFill>
                <a:latin typeface="+mn-lt"/>
              </a:rPr>
              <a:t>провала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1"/>
                </a:solidFill>
                <a:latin typeface="+mn-lt"/>
              </a:rPr>
              <a:t>р</a:t>
            </a:r>
            <a:r>
              <a:rPr lang="ru-RU" sz="1900" dirty="0" smtClean="0">
                <a:solidFill>
                  <a:schemeClr val="accent1"/>
                </a:solidFill>
                <a:latin typeface="+mn-lt"/>
              </a:rPr>
              <a:t>аспределенные узлы связей, отсутствие центра и периферии</a:t>
            </a:r>
            <a:endParaRPr lang="ru-RU" sz="1900" dirty="0">
              <a:solidFill>
                <a:schemeClr val="accent1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19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сверхвысокий уровень динамизма, неопределенности и взаимозависимостей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19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</a:t>
            </a:r>
            <a:r>
              <a:rPr lang="ru-RU" sz="19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ереход к нелинейному развитию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(фрактальные скачки и ветвление путей эволюции)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335024"/>
            <a:ext cx="8178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M. </a:t>
            </a:r>
            <a:r>
              <a:rPr lang="ru-RU" dirty="0" err="1" smtClean="0">
                <a:latin typeface="+mj-lt"/>
              </a:rPr>
              <a:t>Castells</a:t>
            </a:r>
            <a:r>
              <a:rPr lang="ru-RU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(</a:t>
            </a:r>
            <a:r>
              <a:rPr lang="ru-RU" dirty="0" smtClean="0">
                <a:latin typeface="+mj-lt"/>
              </a:rPr>
              <a:t>2010</a:t>
            </a:r>
            <a:r>
              <a:rPr lang="en-US" dirty="0" smtClean="0">
                <a:latin typeface="+mj-lt"/>
              </a:rPr>
              <a:t>): </a:t>
            </a:r>
            <a:r>
              <a:rPr lang="ru-RU" i="1" dirty="0" smtClean="0">
                <a:latin typeface="+mn-lt"/>
              </a:rPr>
              <a:t>главная черта  современного мира - не доминирование информации, а логика ее создания и использования через сетевые взаимодействия</a:t>
            </a:r>
            <a:endParaRPr lang="ru-RU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25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196774"/>
            <a:ext cx="88569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Кластерный подход к росту национальной конкурентоспособности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(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заложен  в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GCI)</a:t>
            </a: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396" y="652680"/>
            <a:ext cx="9036496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FF6600"/>
                </a:solidFill>
                <a:latin typeface="+mn-lt"/>
              </a:rPr>
              <a:t>Современная промышленная политика </a:t>
            </a:r>
            <a:r>
              <a:rPr lang="ru-RU" dirty="0" smtClean="0">
                <a:latin typeface="+mn-lt"/>
              </a:rPr>
              <a:t>– это политика обеспечения конкурентоспособности и </a:t>
            </a:r>
            <a:r>
              <a:rPr lang="ru-RU" dirty="0" err="1" smtClean="0">
                <a:latin typeface="+mn-lt"/>
              </a:rPr>
              <a:t>макроустойчивости</a:t>
            </a:r>
            <a:r>
              <a:rPr lang="ru-RU" dirty="0" smtClean="0">
                <a:latin typeface="+mn-lt"/>
              </a:rPr>
              <a:t> путем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непрерывного наращивания  совокупной производительности на базе инноваций. Поэтому </a:t>
            </a:r>
            <a:r>
              <a:rPr lang="ru-RU" dirty="0" smtClean="0">
                <a:latin typeface="+mn-lt"/>
              </a:rPr>
              <a:t>власти  всех  уровней  должны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непрерывно  улучшать  качество  деловой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среды 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регионах, где образуются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инновац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ластеры (</a:t>
            </a:r>
            <a:r>
              <a:rPr lang="ru-RU" dirty="0" smtClean="0">
                <a:latin typeface="+mn-lt"/>
              </a:rPr>
              <a:t>устранять </a:t>
            </a:r>
            <a:r>
              <a:rPr lang="ru-RU" dirty="0">
                <a:latin typeface="+mn-lt"/>
              </a:rPr>
              <a:t>барьеры для  </a:t>
            </a:r>
            <a:r>
              <a:rPr lang="ru-RU" dirty="0" smtClean="0">
                <a:latin typeface="+mn-lt"/>
              </a:rPr>
              <a:t>горизонт. </a:t>
            </a:r>
            <a:r>
              <a:rPr lang="ru-RU" dirty="0">
                <a:latin typeface="+mn-lt"/>
              </a:rPr>
              <a:t>связей, создавать </a:t>
            </a:r>
            <a:r>
              <a:rPr lang="ru-RU" dirty="0" smtClean="0">
                <a:latin typeface="+mn-lt"/>
              </a:rPr>
              <a:t>платформы </a:t>
            </a:r>
            <a:r>
              <a:rPr lang="ru-RU" dirty="0">
                <a:latin typeface="+mn-lt"/>
              </a:rPr>
              <a:t>для </a:t>
            </a:r>
            <a:r>
              <a:rPr lang="ru-RU" dirty="0" err="1" smtClean="0">
                <a:latin typeface="+mn-lt"/>
              </a:rPr>
              <a:t>коллаборации</a:t>
            </a:r>
            <a:r>
              <a:rPr lang="ru-RU" dirty="0" smtClean="0">
                <a:latin typeface="+mn-lt"/>
              </a:rPr>
              <a:t>, поощрять самозарождение </a:t>
            </a:r>
            <a:r>
              <a:rPr lang="ru-RU" dirty="0">
                <a:latin typeface="+mn-lt"/>
              </a:rPr>
              <a:t>новых сетей </a:t>
            </a:r>
            <a:r>
              <a:rPr lang="ru-RU" dirty="0" smtClean="0">
                <a:latin typeface="+mn-lt"/>
              </a:rPr>
              <a:t>и кластерных инициатив). В   конечном  итоге,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важно  создать  в  экономике  такую </a:t>
            </a:r>
            <a:r>
              <a:rPr lang="ru-RU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экосистемную</a:t>
            </a:r>
            <a:r>
              <a:rPr lang="ru-RU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среду, которая позволяет  рынкам  направлять  ресурсные потоки  к  наиболее  </a:t>
            </a:r>
            <a:r>
              <a:rPr lang="ru-RU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инновативным</a:t>
            </a:r>
            <a:r>
              <a:rPr lang="ru-RU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кластерам,  а внутри  них  - </a:t>
            </a:r>
            <a:r>
              <a:rPr lang="ru-RU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</a:t>
            </a: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наиболее  конкурентоспособным  компаниям.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Чем лучше развита сетевая среда, тем выше инновационный потенциал системы. </a:t>
            </a:r>
            <a:r>
              <a:rPr lang="ru-RU" dirty="0" smtClean="0">
                <a:latin typeface="+mn-lt"/>
              </a:rPr>
              <a:t>Культивирование такой среды </a:t>
            </a:r>
            <a:r>
              <a:rPr lang="ru-RU" dirty="0">
                <a:latin typeface="+mn-lt"/>
              </a:rPr>
              <a:t>(содействие  </a:t>
            </a:r>
            <a:r>
              <a:rPr lang="ru-RU" dirty="0" smtClean="0">
                <a:latin typeface="+mn-lt"/>
              </a:rPr>
              <a:t>образованию </a:t>
            </a:r>
            <a:r>
              <a:rPr lang="ru-RU" dirty="0">
                <a:latin typeface="+mn-lt"/>
              </a:rPr>
              <a:t>сетей, кластеров, </a:t>
            </a:r>
            <a:r>
              <a:rPr lang="ru-RU" dirty="0" smtClean="0">
                <a:latin typeface="+mn-lt"/>
              </a:rPr>
              <a:t>мощных </a:t>
            </a:r>
            <a:r>
              <a:rPr lang="ru-RU" dirty="0">
                <a:latin typeface="+mn-lt"/>
              </a:rPr>
              <a:t>экосистем на базе </a:t>
            </a:r>
            <a:r>
              <a:rPr lang="ru-RU" dirty="0" err="1">
                <a:latin typeface="+mn-lt"/>
              </a:rPr>
              <a:t>межкластерной</a:t>
            </a:r>
            <a:r>
              <a:rPr lang="ru-RU" dirty="0">
                <a:latin typeface="+mn-lt"/>
              </a:rPr>
              <a:t> кооперации) – это </a:t>
            </a:r>
            <a:r>
              <a:rPr lang="ru-RU" dirty="0">
                <a:solidFill>
                  <a:srgbClr val="FF6600"/>
                </a:solidFill>
                <a:latin typeface="+mn-lt"/>
              </a:rPr>
              <a:t>новый способ </a:t>
            </a:r>
            <a:r>
              <a:rPr lang="ru-RU" dirty="0" err="1">
                <a:solidFill>
                  <a:srgbClr val="FF6600"/>
                </a:solidFill>
                <a:latin typeface="+mn-lt"/>
              </a:rPr>
              <a:t>динамизации</a:t>
            </a:r>
            <a:r>
              <a:rPr lang="ru-RU" dirty="0">
                <a:solidFill>
                  <a:srgbClr val="FF6600"/>
                </a:solidFill>
                <a:latin typeface="+mn-lt"/>
              </a:rPr>
              <a:t> роста </a:t>
            </a:r>
            <a:r>
              <a:rPr lang="ru-RU" dirty="0">
                <a:latin typeface="+mn-lt"/>
              </a:rPr>
              <a:t>вместо классических </a:t>
            </a:r>
            <a:r>
              <a:rPr lang="ru-RU" dirty="0" err="1">
                <a:latin typeface="+mn-lt"/>
              </a:rPr>
              <a:t>макростимуляторов</a:t>
            </a:r>
            <a:r>
              <a:rPr lang="ru-RU" dirty="0">
                <a:latin typeface="+mn-lt"/>
              </a:rPr>
              <a:t> </a:t>
            </a:r>
            <a:r>
              <a:rPr lang="ru-RU" i="1" dirty="0">
                <a:latin typeface="+mn-lt"/>
              </a:rPr>
              <a:t>(образец- Скандинавия</a:t>
            </a:r>
            <a:r>
              <a:rPr lang="ru-RU" i="1" dirty="0" smtClean="0">
                <a:latin typeface="+mn-lt"/>
              </a:rPr>
              <a:t>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err="1">
                <a:solidFill>
                  <a:srgbClr val="FF6600"/>
                </a:solidFill>
                <a:latin typeface="+mn-lt"/>
              </a:rPr>
              <a:t>Экосистемная</a:t>
            </a:r>
            <a:r>
              <a:rPr lang="ru-RU" dirty="0">
                <a:solidFill>
                  <a:srgbClr val="FF6600"/>
                </a:solidFill>
                <a:latin typeface="+mn-lt"/>
              </a:rPr>
              <a:t> производственная среда </a:t>
            </a:r>
            <a:r>
              <a:rPr lang="ru-RU" dirty="0">
                <a:latin typeface="+mn-lt"/>
              </a:rPr>
              <a:t>- совокупность множества локальных сетевых сред (инновационных экосистем) разного назначения и калибра, где интерактивно взаимодействуют представители разных институциональных секторов в целях </a:t>
            </a:r>
            <a:r>
              <a:rPr lang="ru-RU" dirty="0" smtClean="0">
                <a:latin typeface="+mn-lt"/>
              </a:rPr>
              <a:t>совместного </a:t>
            </a:r>
            <a:r>
              <a:rPr lang="ru-RU" dirty="0">
                <a:latin typeface="+mn-lt"/>
              </a:rPr>
              <a:t>производства новых благ. Переплетаясь друг с другом, эти среды формируют инновационный ландшафт стран и территорий, где непрерывно зарождаются и циркулируют мощные потоки </a:t>
            </a:r>
            <a:r>
              <a:rPr lang="ru-RU" dirty="0" smtClean="0">
                <a:latin typeface="+mn-lt"/>
              </a:rPr>
              <a:t>знаний</a:t>
            </a:r>
            <a:r>
              <a:rPr lang="ru-RU" i="1" dirty="0">
                <a:latin typeface="+mn-lt"/>
              </a:rPr>
              <a:t>. </a:t>
            </a:r>
            <a:endParaRPr lang="en-US" i="1" dirty="0" smtClean="0">
              <a:latin typeface="+mn-lt"/>
            </a:endParaRPr>
          </a:p>
          <a:p>
            <a:endParaRPr lang="ru-RU" i="1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FF66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Новая индустриализация </a:t>
            </a:r>
            <a:r>
              <a:rPr lang="ru-RU" dirty="0" smtClean="0">
                <a:latin typeface="+mn-lt"/>
              </a:rPr>
              <a:t>– </a:t>
            </a:r>
            <a:r>
              <a:rPr lang="ru-RU" dirty="0" err="1" smtClean="0">
                <a:latin typeface="+mn-lt"/>
              </a:rPr>
              <a:t>экосистемная</a:t>
            </a:r>
            <a:r>
              <a:rPr lang="ru-RU" dirty="0" smtClean="0">
                <a:latin typeface="+mn-lt"/>
              </a:rPr>
              <a:t> перестройка </a:t>
            </a:r>
            <a:r>
              <a:rPr lang="ru-RU" dirty="0" err="1" smtClean="0">
                <a:latin typeface="+mn-lt"/>
              </a:rPr>
              <a:t>производ</a:t>
            </a:r>
            <a:r>
              <a:rPr lang="ru-RU" dirty="0" smtClean="0">
                <a:latin typeface="+mn-lt"/>
              </a:rPr>
              <a:t>. ландшафта для развития индустрий нов. поколения, позволяющих создавать непрерывные инновации в кластер. сетях. </a:t>
            </a:r>
            <a:endParaRPr lang="ru-RU" sz="19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564" y="6340789"/>
            <a:ext cx="9036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Ketels</a:t>
            </a:r>
            <a:r>
              <a:rPr lang="en-US" sz="1400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cs typeface="Times New Roman" panose="02020603050405020304" pitchFamily="18" charset="0"/>
              </a:rPr>
              <a:t>&amp; </a:t>
            </a:r>
            <a:r>
              <a:rPr lang="en-US" sz="1400" i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Memedovic</a:t>
            </a:r>
            <a:r>
              <a:rPr lang="ru-RU" sz="1400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1400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2008; </a:t>
            </a:r>
            <a:r>
              <a:rPr lang="en-US" sz="1400" i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Ketels</a:t>
            </a:r>
            <a:r>
              <a:rPr lang="en-US" sz="1400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2014</a:t>
            </a:r>
            <a:r>
              <a:rPr lang="en-US" sz="1400" i="1" dirty="0">
                <a:solidFill>
                  <a:schemeClr val="tx2"/>
                </a:solidFill>
                <a:cs typeface="Times New Roman" panose="02020603050405020304" pitchFamily="18" charset="0"/>
              </a:rPr>
              <a:t>; </a:t>
            </a:r>
            <a:r>
              <a:rPr lang="en-US" sz="1400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Lindqvist et al.</a:t>
            </a:r>
            <a:r>
              <a:rPr lang="ru-RU" sz="1400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1400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2013</a:t>
            </a:r>
            <a:r>
              <a:rPr lang="en-US" sz="1400" i="1" dirty="0">
                <a:solidFill>
                  <a:schemeClr val="tx2"/>
                </a:solidFill>
                <a:cs typeface="Times New Roman" panose="02020603050405020304" pitchFamily="18" charset="0"/>
              </a:rPr>
              <a:t>; </a:t>
            </a:r>
            <a:r>
              <a:rPr lang="ru-RU" sz="1400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Lämmer-Gamp</a:t>
            </a:r>
            <a:r>
              <a:rPr lang="en-US" sz="1400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1400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et al.</a:t>
            </a:r>
            <a:r>
              <a:rPr lang="ru-RU" sz="1400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1400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2014;</a:t>
            </a:r>
            <a:r>
              <a:rPr lang="ru-RU" sz="1400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1400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European Commission 2013</a:t>
            </a:r>
            <a:endParaRPr lang="en-US" sz="1400" i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41024"/>
            <a:ext cx="7480448" cy="5096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каком  направлении  и как  именно  следует  улучшать  экономическую  среду территории оценивает </a:t>
            </a:r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Модель алмаза 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Портера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(версия  2000-х гг.)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967656" y="4906642"/>
            <a:ext cx="3068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Важно  держать  под  прицелом </a:t>
            </a:r>
          </a:p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все 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четыре грани 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алмаза одновременно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т.к. среда  для  эффективных кластеров  -  результат  интегрального  взаимодействия  всех  граней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088" y="5129280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Алмаз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 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экосистема трех уровней </a:t>
            </a:r>
          </a:p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онкурентоспособ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ости</a:t>
            </a:r>
            <a:r>
              <a:rPr lang="ru-RU" dirty="0" smtClean="0"/>
              <a:t>  (</a:t>
            </a:r>
            <a:r>
              <a:rPr lang="ru-RU" i="1" dirty="0" smtClean="0"/>
              <a:t>страна,  регион,  кластер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81739"/>
            <a:ext cx="678577" cy="829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15816" y="6353191"/>
            <a:ext cx="2010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 </a:t>
            </a:r>
            <a:r>
              <a:rPr lang="en-US" sz="1400" i="1" dirty="0" err="1" smtClean="0"/>
              <a:t>Nallari</a:t>
            </a:r>
            <a:r>
              <a:rPr lang="en-US" sz="1400" i="1" dirty="0" smtClean="0"/>
              <a:t> </a:t>
            </a:r>
            <a:r>
              <a:rPr lang="en-US" sz="1400" i="1" dirty="0"/>
              <a:t>&amp; </a:t>
            </a:r>
            <a:r>
              <a:rPr lang="en-US" sz="1400" i="1" dirty="0" smtClean="0"/>
              <a:t>Griffith</a:t>
            </a:r>
            <a:r>
              <a:rPr lang="ru-RU" sz="1400" i="1" dirty="0" smtClean="0"/>
              <a:t>, </a:t>
            </a:r>
            <a:r>
              <a:rPr lang="en-US" sz="1400" i="1" dirty="0" smtClean="0"/>
              <a:t> </a:t>
            </a:r>
            <a:r>
              <a:rPr lang="en-US" sz="1400" i="1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635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1"/>
          <p:cNvSpPr>
            <a:spLocks noChangeArrowheads="1"/>
          </p:cNvSpPr>
          <p:nvPr/>
        </p:nvSpPr>
        <p:spPr bwMode="auto">
          <a:xfrm>
            <a:off x="101119" y="251975"/>
            <a:ext cx="8958772" cy="6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1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В </a:t>
            </a:r>
            <a:r>
              <a:rPr lang="ru-RU" sz="21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России  институциональная  среда  сегодня  деградирует 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(низкое  доверие, разрыв в коммуникациях,  нарастание энтропии -  потеря  управляемости )</a:t>
            </a: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111" y="5183338"/>
            <a:ext cx="882878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Оба звена спирали попадают во все более глубокую зависимость от властей (номенклатуры)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Фрагментированная среда ведет к </a:t>
            </a:r>
            <a:r>
              <a:rPr lang="ru-RU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сверхцентрализации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управления и монополизации  рынков,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что 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блокирует  развитие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инноваций  и  диверсификацию  производства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1432" y="1053611"/>
            <a:ext cx="8678386" cy="4090816"/>
            <a:chOff x="278113" y="1402609"/>
            <a:chExt cx="8678386" cy="4090816"/>
          </a:xfrm>
        </p:grpSpPr>
        <p:sp>
          <p:nvSpPr>
            <p:cNvPr id="7" name="TextBox 6"/>
            <p:cNvSpPr txBox="1"/>
            <p:nvPr/>
          </p:nvSpPr>
          <p:spPr>
            <a:xfrm>
              <a:off x="278113" y="4307003"/>
              <a:ext cx="22829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latin typeface="+mn-lt"/>
                </a:rPr>
                <a:t>Отсутствие  спиралей</a:t>
              </a:r>
              <a:endParaRPr lang="en-US" b="1" dirty="0" smtClean="0">
                <a:latin typeface="+mn-lt"/>
              </a:endParaRPr>
            </a:p>
            <a:p>
              <a:pPr algn="ctr"/>
              <a:r>
                <a:rPr lang="ru-RU" dirty="0">
                  <a:latin typeface="+mn-lt"/>
                </a:rPr>
                <a:t>т</a:t>
              </a:r>
              <a:r>
                <a:rPr lang="ru-RU" dirty="0" smtClean="0">
                  <a:latin typeface="+mn-lt"/>
                </a:rPr>
                <a:t>отальный госконтроль</a:t>
              </a:r>
              <a:endParaRPr lang="en-US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05183" y="4293096"/>
              <a:ext cx="36274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+mn-lt"/>
                </a:rPr>
                <a:t>Неполноценные двойные </a:t>
              </a:r>
              <a:r>
                <a:rPr lang="en-US" b="1" dirty="0" smtClean="0">
                  <a:latin typeface="+mn-lt"/>
                </a:rPr>
                <a:t>  </a:t>
              </a:r>
              <a:r>
                <a:rPr lang="ru-RU" b="1" dirty="0" smtClean="0">
                  <a:latin typeface="+mn-lt"/>
                </a:rPr>
                <a:t>спирали</a:t>
              </a:r>
              <a:r>
                <a:rPr lang="en-US" b="1" dirty="0" smtClean="0">
                  <a:latin typeface="+mn-lt"/>
                </a:rPr>
                <a:t>:</a:t>
              </a:r>
            </a:p>
            <a:p>
              <a:pPr algn="ctr"/>
              <a:r>
                <a:rPr lang="ru-RU" dirty="0">
                  <a:latin typeface="+mn-lt"/>
                </a:rPr>
                <a:t>о</a:t>
              </a:r>
              <a:r>
                <a:rPr lang="ru-RU" dirty="0" smtClean="0">
                  <a:latin typeface="+mn-lt"/>
                </a:rPr>
                <a:t>тсутствие прямых связей науки и бизнеса и  их обратных связей</a:t>
              </a:r>
              <a:endParaRPr lang="en-US" dirty="0" smtClean="0">
                <a:latin typeface="+mn-lt"/>
              </a:endParaRPr>
            </a:p>
            <a:p>
              <a:pPr algn="ctr"/>
              <a:r>
                <a:rPr lang="ru-RU" dirty="0" smtClean="0">
                  <a:latin typeface="+mn-lt"/>
                </a:rPr>
                <a:t>с государством</a:t>
              </a:r>
              <a:endParaRPr lang="en-US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28290" y="4307003"/>
              <a:ext cx="2428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FFFF"/>
                  </a:solidFill>
                  <a:latin typeface="+mn-lt"/>
                </a:rPr>
                <a:t>Захват  двух </a:t>
              </a:r>
              <a:r>
                <a:rPr lang="en-US" b="1" dirty="0" smtClean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ru-RU" b="1" dirty="0" smtClean="0">
                  <a:solidFill>
                    <a:srgbClr val="FFFFFF"/>
                  </a:solidFill>
                  <a:latin typeface="+mn-lt"/>
                </a:rPr>
                <a:t>секторов</a:t>
              </a:r>
              <a:endParaRPr lang="en-US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/>
              <a:r>
                <a:rPr lang="ru-RU" b="1" dirty="0" smtClean="0">
                  <a:solidFill>
                    <a:srgbClr val="FFFFFF"/>
                  </a:solidFill>
                  <a:latin typeface="+mn-lt"/>
                </a:rPr>
                <a:t>государством</a:t>
              </a:r>
              <a:r>
                <a:rPr lang="en-US" dirty="0" smtClean="0">
                  <a:solidFill>
                    <a:srgbClr val="FFFFFF"/>
                  </a:solidFill>
                  <a:latin typeface="+mn-lt"/>
                </a:rPr>
                <a:t> 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+mn-lt"/>
                </a:rPr>
                <a:t>(‘</a:t>
              </a:r>
              <a:r>
                <a:rPr lang="ru-RU" dirty="0" smtClean="0">
                  <a:solidFill>
                    <a:srgbClr val="FFFFFF"/>
                  </a:solidFill>
                  <a:latin typeface="+mn-lt"/>
                </a:rPr>
                <a:t>клановый</a:t>
              </a:r>
              <a:r>
                <a:rPr lang="en-US" dirty="0" smtClean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ru-RU" dirty="0" smtClean="0">
                  <a:solidFill>
                    <a:srgbClr val="FFFFFF"/>
                  </a:solidFill>
                  <a:latin typeface="+mn-lt"/>
                </a:rPr>
                <a:t>капитализм</a:t>
              </a:r>
              <a:r>
                <a:rPr lang="en-US" dirty="0" smtClean="0">
                  <a:solidFill>
                    <a:srgbClr val="FFFFFF"/>
                  </a:solidFill>
                  <a:latin typeface="+mn-lt"/>
                </a:rPr>
                <a:t>’)</a:t>
              </a:r>
              <a:endParaRPr lang="ru-RU" dirty="0">
                <a:solidFill>
                  <a:srgbClr val="FF9900"/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9592" y="1403484"/>
              <a:ext cx="1717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/>
                  </a:solidFill>
                  <a:latin typeface="+mn-lt"/>
                </a:rPr>
                <a:t>до  </a:t>
              </a:r>
              <a:r>
                <a:rPr lang="en-US" b="1" dirty="0" smtClean="0">
                  <a:solidFill>
                    <a:schemeClr val="accent1"/>
                  </a:solidFill>
                  <a:latin typeface="+mn-lt"/>
                </a:rPr>
                <a:t>1990-</a:t>
              </a:r>
              <a:r>
                <a:rPr lang="ru-RU" b="1" dirty="0" smtClean="0">
                  <a:solidFill>
                    <a:schemeClr val="accent1"/>
                  </a:solidFill>
                  <a:latin typeface="+mn-lt"/>
                </a:rPr>
                <a:t>х годов</a:t>
              </a:r>
              <a:endParaRPr lang="en-US" b="1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07904" y="1403484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  <a:latin typeface="+mn-lt"/>
                </a:rPr>
                <a:t>1990-</a:t>
              </a:r>
              <a:r>
                <a:rPr lang="ru-RU" b="1" dirty="0" smtClean="0">
                  <a:solidFill>
                    <a:schemeClr val="accent1"/>
                  </a:solidFill>
                  <a:latin typeface="+mn-lt"/>
                </a:rPr>
                <a:t>е  годы</a:t>
              </a:r>
              <a:endParaRPr lang="en-US" b="1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60232" y="1402609"/>
              <a:ext cx="1587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accent1"/>
                  </a:solidFill>
                  <a:latin typeface="+mn-lt"/>
                </a:rPr>
                <a:t>с</a:t>
              </a:r>
              <a:r>
                <a:rPr lang="ru-RU" b="1" dirty="0" smtClean="0">
                  <a:solidFill>
                    <a:schemeClr val="accent1"/>
                  </a:solidFill>
                  <a:latin typeface="+mn-lt"/>
                </a:rPr>
                <a:t>  </a:t>
              </a:r>
              <a:r>
                <a:rPr lang="en-US" b="1" dirty="0" smtClean="0">
                  <a:solidFill>
                    <a:schemeClr val="accent1"/>
                  </a:solidFill>
                  <a:latin typeface="+mn-lt"/>
                </a:rPr>
                <a:t>2000-</a:t>
              </a:r>
              <a:r>
                <a:rPr lang="ru-RU" b="1" dirty="0" smtClean="0">
                  <a:solidFill>
                    <a:schemeClr val="accent1"/>
                  </a:solidFill>
                  <a:latin typeface="+mn-lt"/>
                </a:rPr>
                <a:t>х годов</a:t>
              </a:r>
              <a:endParaRPr lang="en-US" b="1" dirty="0">
                <a:solidFill>
                  <a:schemeClr val="accent1"/>
                </a:solidFill>
                <a:latin typeface="+mn-lt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602" y="1772816"/>
              <a:ext cx="8450938" cy="252028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392150" y="6218567"/>
            <a:ext cx="333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err="1" smtClean="0"/>
              <a:t>Смородинская</a:t>
            </a:r>
            <a:r>
              <a:rPr lang="ru-RU" sz="1400" i="1" dirty="0" smtClean="0"/>
              <a:t>  </a:t>
            </a:r>
            <a:r>
              <a:rPr lang="ru-RU" sz="1400" i="1" dirty="0" smtClean="0"/>
              <a:t>-  ж.  «Инновации»,  2014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9151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4733" y="1900572"/>
            <a:ext cx="8593667" cy="4593414"/>
            <a:chOff x="275166" y="1526927"/>
            <a:chExt cx="8593667" cy="4593414"/>
          </a:xfrm>
        </p:grpSpPr>
        <p:graphicFrame>
          <p:nvGraphicFramePr>
            <p:cNvPr id="2" name="Chart 1"/>
            <p:cNvGraphicFramePr>
              <a:graphicFrameLocks/>
            </p:cNvGraphicFramePr>
            <p:nvPr>
              <p:extLst/>
            </p:nvPr>
          </p:nvGraphicFramePr>
          <p:xfrm>
            <a:off x="275166" y="1526927"/>
            <a:ext cx="8593667" cy="45934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Oval 3"/>
            <p:cNvSpPr/>
            <p:nvPr/>
          </p:nvSpPr>
          <p:spPr bwMode="auto">
            <a:xfrm rot="2450213">
              <a:off x="674229" y="5239088"/>
              <a:ext cx="360040" cy="76884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14733" y="263533"/>
            <a:ext cx="83897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6600"/>
                </a:solidFill>
                <a:latin typeface="+mn-lt"/>
              </a:rPr>
              <a:t>Россия является абсолютным </a:t>
            </a:r>
            <a:r>
              <a:rPr lang="ru-RU" sz="2000" b="1" dirty="0" smtClean="0">
                <a:solidFill>
                  <a:srgbClr val="FF6600"/>
                </a:solidFill>
                <a:latin typeface="+mn-lt"/>
              </a:rPr>
              <a:t>мировым рекордсменом по </a:t>
            </a:r>
            <a:r>
              <a:rPr lang="ru-RU" sz="2000" b="1" dirty="0" smtClean="0">
                <a:solidFill>
                  <a:srgbClr val="FF6600"/>
                </a:solidFill>
                <a:latin typeface="+mn-lt"/>
              </a:rPr>
              <a:t>уровню </a:t>
            </a:r>
            <a:r>
              <a:rPr lang="ru-RU" sz="2000" b="1" dirty="0" smtClean="0">
                <a:solidFill>
                  <a:srgbClr val="FF6600"/>
                </a:solidFill>
                <a:latin typeface="+mn-lt"/>
              </a:rPr>
              <a:t>субсидирования </a:t>
            </a:r>
            <a:r>
              <a:rPr lang="ru-RU" sz="2000" b="1" dirty="0" smtClean="0">
                <a:solidFill>
                  <a:srgbClr val="FF6600"/>
                </a:solidFill>
                <a:latin typeface="+mn-lt"/>
              </a:rPr>
              <a:t>инновационной активности фирм: </a:t>
            </a:r>
            <a:r>
              <a:rPr lang="ru-RU" sz="2000" b="1" dirty="0" smtClean="0">
                <a:latin typeface="+mn-lt"/>
              </a:rPr>
              <a:t>0,43% ВВП </a:t>
            </a:r>
          </a:p>
          <a:p>
            <a:pPr algn="ctr"/>
            <a:r>
              <a:rPr lang="ru-RU" sz="2000" b="1" dirty="0">
                <a:latin typeface="+mn-lt"/>
              </a:rPr>
              <a:t>(</a:t>
            </a:r>
            <a:r>
              <a:rPr lang="ru-RU" sz="2000" dirty="0" smtClean="0">
                <a:latin typeface="+mn-lt"/>
              </a:rPr>
              <a:t>при общем объеме финансирования </a:t>
            </a:r>
            <a:r>
              <a:rPr lang="en-US" sz="2000" dirty="0" smtClean="0">
                <a:latin typeface="+mn-lt"/>
              </a:rPr>
              <a:t>R&amp;D </a:t>
            </a:r>
            <a:r>
              <a:rPr lang="ru-RU" sz="2000" dirty="0" smtClean="0">
                <a:latin typeface="+mn-lt"/>
              </a:rPr>
              <a:t>в размере 0,77</a:t>
            </a:r>
            <a:r>
              <a:rPr lang="ru-RU" sz="2000" dirty="0">
                <a:latin typeface="+mn-lt"/>
              </a:rPr>
              <a:t>% </a:t>
            </a:r>
            <a:r>
              <a:rPr lang="ru-RU" sz="2000" dirty="0" smtClean="0">
                <a:latin typeface="+mn-lt"/>
              </a:rPr>
              <a:t>ВВП)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5899" y="2521948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+mj-lt"/>
              </a:rPr>
              <a:t>OECD</a:t>
            </a:r>
            <a:r>
              <a:rPr lang="en-US" sz="1400" i="1" dirty="0" smtClean="0">
                <a:latin typeface="+mj-lt"/>
              </a:rPr>
              <a:t>, 2014</a:t>
            </a:r>
            <a:endParaRPr lang="en-US" sz="1400" i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531240"/>
            <a:ext cx="674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Поддержка</a:t>
            </a:r>
            <a:r>
              <a:rPr lang="en-US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фирм в виде субсидий и налоговых послаблений, 2012 г.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3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188640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Российский «парадокс»:  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при мировом  лидерстве  по уровню бюджетной поддержки инновационного бизнеса (</a:t>
            </a:r>
            <a:r>
              <a:rPr kumimoji="0" lang="ru-RU" sz="2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отн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. ВВП) страна  остается одной из самых отсталых по его развитию: 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менее 10% компаний от общего числа</a:t>
            </a:r>
            <a:endParaRPr kumimoji="0" lang="ru-RU" sz="220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Rectangle 13"/>
          <p:cNvSpPr/>
          <p:nvPr/>
        </p:nvSpPr>
        <p:spPr>
          <a:xfrm>
            <a:off x="336363" y="5642813"/>
            <a:ext cx="867244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</a:rPr>
              <a:t>По  </a:t>
            </a:r>
            <a:r>
              <a:rPr lang="ru-RU" dirty="0">
                <a:solidFill>
                  <a:schemeClr val="accent1"/>
                </a:solidFill>
              </a:rPr>
              <a:t>данным  ИСИЭЗ  </a:t>
            </a:r>
            <a:r>
              <a:rPr lang="ru-RU" dirty="0" smtClean="0">
                <a:solidFill>
                  <a:schemeClr val="accent1"/>
                </a:solidFill>
              </a:rPr>
              <a:t>ВШЭ: </a:t>
            </a:r>
            <a:r>
              <a:rPr lang="ru-RU" dirty="0" smtClean="0">
                <a:solidFill>
                  <a:srgbClr val="FFFFFF"/>
                </a:solidFill>
              </a:rPr>
              <a:t>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текущих институциональных условиях предприятия инвестируют  в инновации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только если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они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входят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в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целевые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госпрограммы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гарантированными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 бонусами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351895"/>
            <a:ext cx="6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Доля инновационных фирм в общем количестве фирм, %, 2010 г.</a:t>
            </a:r>
            <a:endParaRPr lang="en-US" b="1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5481" y="1657338"/>
            <a:ext cx="8500812" cy="3961337"/>
            <a:chOff x="305481" y="1657338"/>
            <a:chExt cx="8500812" cy="3961337"/>
          </a:xfrm>
        </p:grpSpPr>
        <p:grpSp>
          <p:nvGrpSpPr>
            <p:cNvPr id="3" name="Group 2"/>
            <p:cNvGrpSpPr/>
            <p:nvPr/>
          </p:nvGrpSpPr>
          <p:grpSpPr>
            <a:xfrm>
              <a:off x="305481" y="1657338"/>
              <a:ext cx="8500812" cy="3961337"/>
              <a:chOff x="305481" y="1772816"/>
              <a:chExt cx="8500812" cy="3961337"/>
            </a:xfrm>
          </p:grpSpPr>
          <p:graphicFrame>
            <p:nvGraphicFramePr>
              <p:cNvPr id="5" name="Chart 4"/>
              <p:cNvGraphicFramePr>
                <a:graphicFrameLocks/>
              </p:cNvGraphicFramePr>
              <p:nvPr>
                <p:extLst/>
              </p:nvPr>
            </p:nvGraphicFramePr>
            <p:xfrm>
              <a:off x="305481" y="1772816"/>
              <a:ext cx="8500812" cy="387415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6" name="Oval 5"/>
              <p:cNvSpPr/>
              <p:nvPr/>
            </p:nvSpPr>
            <p:spPr bwMode="auto">
              <a:xfrm rot="2450213">
                <a:off x="8284361" y="4965305"/>
                <a:ext cx="360040" cy="768848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280069" y="2244514"/>
              <a:ext cx="118974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 smtClean="0">
                  <a:latin typeface="+mj-lt"/>
                </a:rPr>
                <a:t>OECD</a:t>
              </a:r>
              <a:r>
                <a:rPr lang="en-US" sz="1500" i="1" dirty="0" smtClean="0">
                  <a:latin typeface="+mj-lt"/>
                </a:rPr>
                <a:t>, 2014</a:t>
              </a:r>
              <a:endParaRPr lang="en-US" sz="15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6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659984"/>
            <a:ext cx="7632847" cy="4285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2240" y="6055341"/>
            <a:ext cx="1774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latin typeface="+mj-lt"/>
              </a:rPr>
              <a:t>Ivanova</a:t>
            </a:r>
            <a:r>
              <a:rPr lang="en-US" sz="1400" i="1" dirty="0" smtClean="0">
                <a:latin typeface="+mj-lt"/>
              </a:rPr>
              <a:t> </a:t>
            </a:r>
            <a:r>
              <a:rPr lang="en-US" sz="1400" i="1" dirty="0" smtClean="0">
                <a:latin typeface="+mj-lt"/>
              </a:rPr>
              <a:t>et al., 2015</a:t>
            </a:r>
            <a:endParaRPr lang="en-US" sz="1400" i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1659983"/>
            <a:ext cx="500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+mn-lt"/>
              </a:rPr>
              <a:t>Динамика индекса экономической сложности</a:t>
            </a:r>
          </a:p>
          <a:p>
            <a:r>
              <a:rPr lang="ru-RU" b="1" dirty="0" smtClean="0">
                <a:solidFill>
                  <a:schemeClr val="accent6"/>
                </a:solidFill>
                <a:latin typeface="+mn-lt"/>
              </a:rPr>
              <a:t>(отражает степень диверсификации экономики)</a:t>
            </a:r>
            <a:endParaRPr lang="en-US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534" y="226579"/>
            <a:ext cx="84969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6600"/>
                </a:solidFill>
                <a:latin typeface="+mn-lt"/>
              </a:rPr>
              <a:t>Российская институциональная среда блокирует </a:t>
            </a:r>
            <a:r>
              <a:rPr lang="ru-RU" sz="2000" b="1" dirty="0">
                <a:solidFill>
                  <a:srgbClr val="FF6600"/>
                </a:solidFill>
                <a:latin typeface="+mn-lt"/>
              </a:rPr>
              <a:t>диверсификацию </a:t>
            </a:r>
            <a:r>
              <a:rPr lang="ru-RU" sz="2000" b="1" dirty="0" smtClean="0">
                <a:solidFill>
                  <a:srgbClr val="FF6600"/>
                </a:solidFill>
                <a:latin typeface="+mn-lt"/>
              </a:rPr>
              <a:t>экономики</a:t>
            </a: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Индекс экономической сложности (</a:t>
            </a:r>
            <a:r>
              <a:rPr lang="ru-RU" sz="2000" dirty="0">
                <a:solidFill>
                  <a:schemeClr val="accent1"/>
                </a:solidFill>
                <a:latin typeface="+mn-lt"/>
              </a:rPr>
              <a:t>Г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арвард) </a:t>
            </a:r>
            <a:r>
              <a:rPr lang="ru-RU" sz="2000" dirty="0" smtClean="0">
                <a:latin typeface="+mn-lt"/>
              </a:rPr>
              <a:t>у </a:t>
            </a:r>
            <a:r>
              <a:rPr lang="ru-RU" sz="2000" dirty="0" smtClean="0">
                <a:latin typeface="+mn-lt"/>
              </a:rPr>
              <a:t>нас </a:t>
            </a:r>
            <a:r>
              <a:rPr lang="ru-RU" sz="2000" dirty="0" smtClean="0">
                <a:latin typeface="+mn-lt"/>
              </a:rPr>
              <a:t>устойчиво снижается  </a:t>
            </a:r>
            <a:r>
              <a:rPr lang="ru-RU" sz="2000" dirty="0" smtClean="0">
                <a:latin typeface="+mn-lt"/>
              </a:rPr>
              <a:t>- на фоне экспортно-ориентированного Китая, обладающего диверсифицированной промышленной базой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59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48264" y="625171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latin typeface="+mj-lt"/>
              </a:rPr>
              <a:t>Ivanova</a:t>
            </a:r>
            <a:r>
              <a:rPr lang="en-US" sz="1400" i="1" dirty="0" smtClean="0">
                <a:latin typeface="+mj-lt"/>
              </a:rPr>
              <a:t> </a:t>
            </a:r>
            <a:r>
              <a:rPr lang="en-US" sz="1400" i="1" dirty="0" smtClean="0">
                <a:latin typeface="+mj-lt"/>
              </a:rPr>
              <a:t>et al., 2015</a:t>
            </a:r>
            <a:endParaRPr lang="en-US" sz="1400" i="1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5556" y="1872999"/>
            <a:ext cx="7992888" cy="4378712"/>
            <a:chOff x="539552" y="1916832"/>
            <a:chExt cx="7992888" cy="43787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16832"/>
              <a:ext cx="7992888" cy="437871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71600" y="1916832"/>
              <a:ext cx="53285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accent6"/>
                  </a:solidFill>
                  <a:latin typeface="+mn-lt"/>
                </a:rPr>
                <a:t>Динамика индекса патентной сложности</a:t>
              </a:r>
            </a:p>
            <a:p>
              <a:r>
                <a:rPr lang="ru-RU" b="1" dirty="0" smtClean="0">
                  <a:solidFill>
                    <a:schemeClr val="accent6"/>
                  </a:solidFill>
                  <a:latin typeface="+mn-lt"/>
                </a:rPr>
                <a:t>(отражает степень технологической диверсификации)</a:t>
              </a:r>
              <a:endParaRPr lang="en-US" b="1" dirty="0">
                <a:solidFill>
                  <a:schemeClr val="accent6"/>
                </a:solidFill>
                <a:latin typeface="+mn-l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79512" y="33265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6600"/>
                </a:solidFill>
                <a:latin typeface="+mn-lt"/>
              </a:rPr>
              <a:t>Аналогичная ситуация складывается  в России и с диверсификацией технологий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. Индекс патентной сложности </a:t>
            </a:r>
            <a:r>
              <a:rPr lang="ru-RU" sz="2000" dirty="0" smtClean="0">
                <a:latin typeface="+mn-lt"/>
              </a:rPr>
              <a:t>показывает устойчивое </a:t>
            </a:r>
            <a:r>
              <a:rPr lang="ru-RU" sz="2000" dirty="0" smtClean="0">
                <a:latin typeface="+mn-lt"/>
              </a:rPr>
              <a:t>технологическое </a:t>
            </a:r>
            <a:r>
              <a:rPr lang="ru-RU" sz="2000" dirty="0" smtClean="0">
                <a:latin typeface="+mn-lt"/>
              </a:rPr>
              <a:t>упрощение экономической структуры – длительная опора на экспорт энергоресурсов не позволяет развивать технологии в иных секторах экономики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84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55864"/>
            <a:ext cx="8280920" cy="48167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036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Конкурентный профиль</a:t>
            </a:r>
            <a:r>
              <a:rPr lang="en-US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России  </a:t>
            </a:r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разбалансирован</a:t>
            </a:r>
            <a:r>
              <a:rPr lang="ru-RU" sz="2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GCI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-2013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142 страны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архаичная 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институциональная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среда,  монополизм и  несоблюдение норм права       не позволяют воспользоваться достигнутыми инфраструктурными улучшениями</a:t>
            </a:r>
            <a:endParaRPr lang="ru-RU" sz="21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0124" y="6309320"/>
            <a:ext cx="654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+mj-lt"/>
              </a:rPr>
              <a:t>Расчеты  </a:t>
            </a:r>
            <a:r>
              <a:rPr lang="en-US" sz="1400" i="1" dirty="0" err="1" smtClean="0">
                <a:latin typeface="+mj-lt"/>
              </a:rPr>
              <a:t>Ketels</a:t>
            </a:r>
            <a:r>
              <a:rPr lang="ru-RU" sz="1400" i="1" dirty="0" smtClean="0">
                <a:latin typeface="+mj-lt"/>
              </a:rPr>
              <a:t>, </a:t>
            </a:r>
            <a:r>
              <a:rPr lang="en-US" sz="1400" i="1" dirty="0" smtClean="0">
                <a:latin typeface="+mj-lt"/>
              </a:rPr>
              <a:t>2014</a:t>
            </a:r>
            <a:r>
              <a:rPr lang="ru-RU" sz="1400" i="1" dirty="0" smtClean="0">
                <a:latin typeface="+mj-lt"/>
              </a:rPr>
              <a:t> </a:t>
            </a:r>
            <a:r>
              <a:rPr lang="ru-RU" sz="1400" i="1" dirty="0" smtClean="0">
                <a:latin typeface="+mj-lt"/>
              </a:rPr>
              <a:t>по данным Глобального индекса  конкурентоспособности</a:t>
            </a:r>
            <a:endParaRPr lang="en-US" sz="1400" i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4" y="5852422"/>
            <a:ext cx="4698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  <a:latin typeface="+mn-lt"/>
              </a:rPr>
              <a:t>GCI – </a:t>
            </a:r>
            <a:r>
              <a:rPr lang="ru-RU" sz="1600" dirty="0" smtClean="0">
                <a:solidFill>
                  <a:srgbClr val="FF6600"/>
                </a:solidFill>
                <a:latin typeface="+mn-lt"/>
              </a:rPr>
              <a:t>среднесрочный  потенциал устойчивого роста </a:t>
            </a:r>
            <a:r>
              <a:rPr lang="ru-RU" sz="1600" dirty="0" smtClean="0">
                <a:latin typeface="+mn-lt"/>
              </a:rPr>
              <a:t>(88)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85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88640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/>
                <a:cs typeface="Times New Roman"/>
              </a:rPr>
              <a:t>Выводы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libri"/>
                <a:cs typeface="Times New Roman"/>
              </a:rPr>
              <a:t>  </a:t>
            </a:r>
            <a:endParaRPr lang="en-US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48680"/>
            <a:ext cx="878497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900" dirty="0" smtClean="0">
                <a:latin typeface="+mn-lt"/>
              </a:rPr>
              <a:t>Для </a:t>
            </a:r>
            <a:r>
              <a:rPr lang="ru-RU" sz="1900" dirty="0">
                <a:latin typeface="+mn-lt"/>
              </a:rPr>
              <a:t>преодоления «эффекта колеи» и адаптации к новой глобальной реальности догоняющим экономикам нужно совершенствовать не столько сами технологии, сколько среду коммуникаций, где они создаются и применяются. Необходима </a:t>
            </a:r>
            <a:r>
              <a:rPr lang="ru-RU" sz="1900" i="1" dirty="0">
                <a:solidFill>
                  <a:schemeClr val="accent1"/>
                </a:solidFill>
                <a:latin typeface="+mn-lt"/>
              </a:rPr>
              <a:t>такая институциональная среда, которая видоизменяет </a:t>
            </a:r>
            <a:r>
              <a:rPr lang="ru-RU" sz="1900" i="1" dirty="0" smtClean="0">
                <a:solidFill>
                  <a:schemeClr val="accent1"/>
                </a:solidFill>
                <a:latin typeface="+mn-lt"/>
              </a:rPr>
              <a:t>стимулы</a:t>
            </a:r>
            <a:r>
              <a:rPr lang="ru-RU" sz="19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1900" i="1" dirty="0" smtClean="0">
                <a:solidFill>
                  <a:schemeClr val="accent1"/>
                </a:solidFill>
                <a:latin typeface="+mn-lt"/>
              </a:rPr>
              <a:t>в пользу здорового конкурентного развития</a:t>
            </a:r>
            <a:r>
              <a:rPr lang="ru-RU" sz="1900" dirty="0" smtClean="0">
                <a:solidFill>
                  <a:schemeClr val="accent1"/>
                </a:solidFill>
                <a:latin typeface="+mn-lt"/>
              </a:rPr>
              <a:t>.</a:t>
            </a:r>
            <a:r>
              <a:rPr lang="ru-RU" sz="1900" dirty="0" smtClean="0">
                <a:latin typeface="+mn-lt"/>
              </a:rPr>
              <a:t> </a:t>
            </a:r>
            <a:r>
              <a:rPr lang="ru-RU" sz="1900" dirty="0">
                <a:latin typeface="+mn-lt"/>
              </a:rPr>
              <a:t>В дальнейшем, улучшая качество среды, можно управлять переходами между технологическими траекториями</a:t>
            </a:r>
            <a:r>
              <a:rPr lang="ru-RU" sz="1900" dirty="0" smtClean="0">
                <a:latin typeface="+mn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sz="19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900" dirty="0" smtClean="0">
                <a:latin typeface="+mn-lt"/>
              </a:rPr>
              <a:t>Стимулы </a:t>
            </a:r>
            <a:r>
              <a:rPr lang="ru-RU" sz="1900" dirty="0">
                <a:latin typeface="+mn-lt"/>
              </a:rPr>
              <a:t>к производству </a:t>
            </a:r>
            <a:r>
              <a:rPr lang="ru-RU" sz="1900" dirty="0" smtClean="0">
                <a:latin typeface="+mn-lt"/>
              </a:rPr>
              <a:t>инноваций </a:t>
            </a:r>
            <a:r>
              <a:rPr lang="ru-RU" sz="1900" dirty="0">
                <a:latin typeface="+mn-lt"/>
              </a:rPr>
              <a:t>становятся устойчивыми, если игроки могут создавать единые сети коммуникаций на базе профильных платформ и развивать </a:t>
            </a:r>
            <a:r>
              <a:rPr lang="ru-RU" sz="1900" dirty="0" err="1">
                <a:latin typeface="+mn-lt"/>
              </a:rPr>
              <a:t>коллаборацию</a:t>
            </a:r>
            <a:r>
              <a:rPr lang="ru-RU" sz="1900" dirty="0">
                <a:latin typeface="+mn-lt"/>
              </a:rPr>
              <a:t> в формате тройных спиралей. Тройные спирали наделяют системы </a:t>
            </a:r>
            <a:r>
              <a:rPr lang="ru-RU" sz="1900" dirty="0">
                <a:solidFill>
                  <a:schemeClr val="accent1"/>
                </a:solidFill>
                <a:latin typeface="+mn-lt"/>
              </a:rPr>
              <a:t>свойством самоадаптации к любым внешним изменениям</a:t>
            </a:r>
            <a:r>
              <a:rPr lang="ru-RU" sz="1900" dirty="0">
                <a:latin typeface="+mn-lt"/>
              </a:rPr>
              <a:t>, позволяя им двигаться вперед на основе саморазвития, без участия управляющего центра. </a:t>
            </a:r>
            <a:endParaRPr lang="ru-RU" sz="19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ru-RU" sz="19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900" dirty="0" smtClean="0">
                <a:latin typeface="+mn-lt"/>
              </a:rPr>
              <a:t>Глобализация </a:t>
            </a:r>
            <a:r>
              <a:rPr lang="ru-RU" sz="1900" dirty="0">
                <a:latin typeface="+mn-lt"/>
              </a:rPr>
              <a:t>и технологическая революция открывают шанс для экономического рывка на базе индустрий нового поколения.  Но </a:t>
            </a:r>
            <a:r>
              <a:rPr lang="ru-RU" sz="1900" dirty="0">
                <a:solidFill>
                  <a:schemeClr val="accent1"/>
                </a:solidFill>
                <a:latin typeface="+mn-lt"/>
              </a:rPr>
              <a:t>освоить эти индустрии смогут только те нации, где власти готовы активно укреплять горизонтали</a:t>
            </a:r>
            <a:r>
              <a:rPr lang="ru-RU" sz="1900" dirty="0">
                <a:latin typeface="+mn-lt"/>
              </a:rPr>
              <a:t>, культивируя открытость, прозрачность и партнерское доверие внутри и вовне</a:t>
            </a:r>
            <a:r>
              <a:rPr lang="ru-RU" sz="1900" dirty="0" smtClean="0">
                <a:latin typeface="+mn-lt"/>
              </a:rPr>
              <a:t>. Развивая </a:t>
            </a:r>
            <a:r>
              <a:rPr lang="ru-RU" sz="1900" dirty="0">
                <a:latin typeface="+mn-lt"/>
              </a:rPr>
              <a:t>сетевую среду, </a:t>
            </a:r>
            <a:r>
              <a:rPr lang="ru-RU" sz="1900" dirty="0" smtClean="0">
                <a:latin typeface="+mn-lt"/>
              </a:rPr>
              <a:t>можно </a:t>
            </a:r>
            <a:r>
              <a:rPr lang="ru-RU" sz="1900" dirty="0">
                <a:latin typeface="+mn-lt"/>
              </a:rPr>
              <a:t>легче найти свою умную специализацию, войти на этой основе в глобальные цепочки и вписаться в глобальную конкуренцию. Это касается всех и особенно догоняющих экономик: </a:t>
            </a:r>
            <a:r>
              <a:rPr lang="ru-RU" sz="1900" dirty="0">
                <a:solidFill>
                  <a:schemeClr val="accent1"/>
                </a:solidFill>
                <a:latin typeface="+mn-lt"/>
              </a:rPr>
              <a:t>кто вошел в глобальные </a:t>
            </a:r>
            <a:r>
              <a:rPr lang="ru-RU" sz="1900" dirty="0" smtClean="0">
                <a:solidFill>
                  <a:schemeClr val="accent1"/>
                </a:solidFill>
                <a:latin typeface="+mn-lt"/>
              </a:rPr>
              <a:t>сети</a:t>
            </a:r>
            <a:r>
              <a:rPr lang="ru-RU" sz="1900" dirty="0">
                <a:solidFill>
                  <a:schemeClr val="accent1"/>
                </a:solidFill>
                <a:latin typeface="+mn-lt"/>
              </a:rPr>
              <a:t>, периферией уже не является</a:t>
            </a:r>
            <a:r>
              <a:rPr lang="ru-RU" sz="1900" dirty="0" smtClean="0">
                <a:solidFill>
                  <a:schemeClr val="accent1"/>
                </a:solidFill>
                <a:latin typeface="+mn-lt"/>
              </a:rPr>
              <a:t>.</a:t>
            </a:r>
            <a:endParaRPr lang="ru-RU" sz="19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40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04664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России переход  к  горизонтальной  логике развития мира  особенно  сложен.  У нас нет ни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консенсусной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скандинавской культуры, ни государства-девелопера, как в Восточной Азии, ни курса на самоуправляемые сетевые сообщества, как в США и Британии, ни дисциплинирующих программ ЕС, где инновационная политика увязана через кластерную идею с региональной и промышленной. Однако  вырваться вперед без  создания  конкурентной  и одновременно  связной  партнерской среды  уже невозможно. Для  запуска инновационных процессов нужно  </a:t>
            </a:r>
            <a:r>
              <a:rPr lang="ru-RU" sz="19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защитить права  собственности,  разукрупнить  компании-гиганты  и  выстроить  массовую  систему  платформ  для  диалога  бизнеса  с  </a:t>
            </a:r>
            <a:r>
              <a:rPr lang="ru-RU" sz="19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наукой.</a:t>
            </a:r>
          </a:p>
          <a:p>
            <a:pPr marL="457200" indent="-457200">
              <a:buAutoNum type="arabicPeriod" startAt="4"/>
            </a:pPr>
            <a:endParaRPr lang="ru-RU" sz="19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AutoNum type="arabicPeriod" startAt="4"/>
            </a:pPr>
            <a:r>
              <a:rPr lang="ru-RU" sz="1900" dirty="0" smtClean="0">
                <a:latin typeface="+mn-lt"/>
              </a:rPr>
              <a:t>Новые </a:t>
            </a:r>
            <a:r>
              <a:rPr lang="ru-RU" sz="1900" dirty="0">
                <a:latin typeface="+mn-lt"/>
              </a:rPr>
              <a:t>технологии важны не сами по себе, а для наращивания совокупной производительности во всей экономике. При современном нелинейном характере инноваций рост производительности обеспечивается сетевыми синергетическими эффектами, а не классическими мультипликативными. Поэтому в рамках НТИ стоит поставить вопрос </a:t>
            </a:r>
            <a:r>
              <a:rPr lang="ru-RU" sz="1900" dirty="0">
                <a:solidFill>
                  <a:schemeClr val="accent1"/>
                </a:solidFill>
                <a:latin typeface="+mn-lt"/>
              </a:rPr>
              <a:t>о прямой взаимосвязи между развитием новых технологий и проведением структурных реформ</a:t>
            </a:r>
            <a:r>
              <a:rPr lang="ru-RU" sz="1900" dirty="0">
                <a:latin typeface="+mn-lt"/>
              </a:rPr>
              <a:t>. </a:t>
            </a:r>
            <a:r>
              <a:rPr lang="ru-RU" sz="1900" dirty="0" smtClean="0">
                <a:latin typeface="+mn-lt"/>
              </a:rPr>
              <a:t>Как минимум, имеет смысл </a:t>
            </a:r>
            <a:r>
              <a:rPr lang="ru-RU" sz="1900" dirty="0">
                <a:latin typeface="+mn-lt"/>
              </a:rPr>
              <a:t>указать, при каких институциональных условиях </a:t>
            </a:r>
            <a:r>
              <a:rPr lang="ru-RU" sz="1900" dirty="0" smtClean="0">
                <a:latin typeface="+mn-lt"/>
              </a:rPr>
              <a:t>реализация НТИ имеет </a:t>
            </a:r>
            <a:r>
              <a:rPr lang="ru-RU" sz="1900" dirty="0">
                <a:latin typeface="+mn-lt"/>
              </a:rPr>
              <a:t>шансы на успех.</a:t>
            </a:r>
          </a:p>
          <a:p>
            <a:endParaRPr lang="ru-RU" sz="19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1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0"/>
          <p:cNvSpPr txBox="1">
            <a:spLocks noChangeArrowheads="1"/>
          </p:cNvSpPr>
          <p:nvPr/>
        </p:nvSpPr>
        <p:spPr bwMode="auto">
          <a:xfrm>
            <a:off x="151525" y="156388"/>
            <a:ext cx="8819178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Реагируя </a:t>
            </a:r>
            <a:r>
              <a:rPr lang="ru-RU" sz="2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перемены, мировая экономика переходит к сетевому </a:t>
            </a:r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порядку – </a:t>
            </a:r>
            <a:r>
              <a:rPr lang="ru-RU" sz="2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гибридной модели </a:t>
            </a:r>
            <a:r>
              <a:rPr lang="ru-RU" sz="22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координации </a:t>
            </a:r>
            <a:r>
              <a:rPr lang="ru-RU" sz="2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связей между иерархией и рынком</a:t>
            </a:r>
          </a:p>
        </p:txBody>
      </p:sp>
      <p:sp>
        <p:nvSpPr>
          <p:cNvPr id="7171" name="Text Box 21"/>
          <p:cNvSpPr txBox="1">
            <a:spLocks noChangeArrowheads="1"/>
          </p:cNvSpPr>
          <p:nvPr/>
        </p:nvSpPr>
        <p:spPr bwMode="auto">
          <a:xfrm>
            <a:off x="310401" y="5085184"/>
            <a:ext cx="8819178" cy="16158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XXI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модель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иерархий оказалась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слишком жесткой, а модель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рынка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 слишком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атомистичной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чтобы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отвечать динамизму среды: экономические системы стратифицируются в горизонтальные кластерные сети –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олее гибкие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(agile)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чем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иерархии, и более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интегрированные,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чем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рынки.  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O. Williamson (1993): </a:t>
            </a:r>
            <a:r>
              <a:rPr lang="ru-RU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сетевой порядок основан на движущей силе социальных коммуникаций, что ускоряет обмены и открывает принципиально более широкие возможности развития</a:t>
            </a:r>
          </a:p>
        </p:txBody>
      </p:sp>
      <p:pic>
        <p:nvPicPr>
          <p:cNvPr id="717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93434"/>
            <a:ext cx="6984776" cy="39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56276" y="484378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err="1" smtClean="0"/>
              <a:t>Смородинская</a:t>
            </a:r>
            <a:r>
              <a:rPr lang="ru-RU" sz="1400" i="1" dirty="0" smtClean="0"/>
              <a:t>, 2015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40582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167264" cy="125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25915"/>
            <a:ext cx="1160092" cy="123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3214308"/>
            <a:ext cx="363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smorodinskaya@gmail.com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42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129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100" dirty="0">
                <a:latin typeface="+mn-lt"/>
              </a:rPr>
              <a:t>С 2000-х гг. </a:t>
            </a:r>
            <a:r>
              <a:rPr lang="ru-RU" sz="2100" dirty="0" smtClean="0">
                <a:latin typeface="+mn-lt"/>
              </a:rPr>
              <a:t>вытеснение </a:t>
            </a:r>
            <a:r>
              <a:rPr lang="ru-RU" sz="2100" dirty="0">
                <a:latin typeface="+mn-lt"/>
              </a:rPr>
              <a:t>иерархий горизонтальными сетями наблюдается на всех уровнях (</a:t>
            </a:r>
            <a:r>
              <a:rPr lang="ru-RU" sz="2000" dirty="0">
                <a:latin typeface="+mn-lt"/>
              </a:rPr>
              <a:t>от отдельных компаний до объединений типа ЕС</a:t>
            </a:r>
            <a:r>
              <a:rPr lang="ru-RU" sz="2100" dirty="0">
                <a:latin typeface="+mn-lt"/>
              </a:rPr>
              <a:t>) и сопровождается ростом </a:t>
            </a:r>
            <a:r>
              <a:rPr lang="ru-RU" sz="2100" dirty="0" smtClean="0">
                <a:latin typeface="+mn-lt"/>
              </a:rPr>
              <a:t>турбулентности на мировых рынках. </a:t>
            </a:r>
            <a:r>
              <a:rPr lang="ru-RU" sz="21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Великая </a:t>
            </a:r>
            <a:r>
              <a:rPr lang="ru-RU" sz="21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рецессия 2007-09 гг. обозначила начало </a:t>
            </a:r>
            <a:r>
              <a:rPr lang="ru-RU" sz="21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этой длительной </a:t>
            </a:r>
            <a:r>
              <a:rPr lang="ru-RU" sz="21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системной перестройки </a:t>
            </a:r>
            <a:r>
              <a:rPr lang="ru-RU" sz="21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мира и его адаптации к закономерностям новой </a:t>
            </a:r>
            <a:r>
              <a:rPr lang="ru-RU" sz="21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парадигмы</a:t>
            </a:r>
            <a:r>
              <a:rPr lang="ru-RU" sz="21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ru-RU" sz="21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68808"/>
            <a:ext cx="878497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ru-RU" sz="1900" dirty="0">
                <a:latin typeface="+mn-lt"/>
              </a:rPr>
              <a:t>ускорение </a:t>
            </a:r>
            <a:r>
              <a:rPr lang="ru-RU" sz="1900" dirty="0" smtClean="0">
                <a:latin typeface="+mn-lt"/>
              </a:rPr>
              <a:t>обменов: </a:t>
            </a:r>
            <a:r>
              <a:rPr lang="ru-RU" sz="1900" dirty="0">
                <a:latin typeface="+mn-lt"/>
              </a:rPr>
              <a:t>агенты опираются на прямые онлайновые </a:t>
            </a:r>
            <a:r>
              <a:rPr lang="ru-RU" sz="1900" dirty="0" smtClean="0">
                <a:latin typeface="+mn-lt"/>
              </a:rPr>
              <a:t>связи (вместо ценовых сигналов), </a:t>
            </a:r>
            <a:r>
              <a:rPr lang="ru-RU" sz="1900" dirty="0">
                <a:latin typeface="+mn-lt"/>
              </a:rPr>
              <a:t>а кредитно-денежные потоки, которые ранее опосредовали товарообмен, вытесняются в этой роли </a:t>
            </a:r>
            <a:r>
              <a:rPr lang="ru-RU" sz="1900" dirty="0" smtClean="0">
                <a:latin typeface="+mn-lt"/>
              </a:rPr>
              <a:t>ресурсами </a:t>
            </a:r>
            <a:r>
              <a:rPr lang="ru-RU" sz="1900" dirty="0" err="1" smtClean="0">
                <a:latin typeface="+mn-lt"/>
              </a:rPr>
              <a:t>коммуницирования</a:t>
            </a:r>
            <a:r>
              <a:rPr lang="ru-RU" sz="1900" dirty="0" smtClean="0">
                <a:latin typeface="+mn-lt"/>
              </a:rPr>
              <a:t> </a:t>
            </a:r>
            <a:r>
              <a:rPr lang="ru-RU" sz="1900" i="1" dirty="0" smtClean="0">
                <a:solidFill>
                  <a:srgbClr val="FF6600"/>
                </a:solidFill>
                <a:latin typeface="+mn-lt"/>
              </a:rPr>
              <a:t>(активы доверия)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1900" dirty="0" smtClean="0">
                <a:latin typeface="+mn-lt"/>
              </a:rPr>
              <a:t>переход </a:t>
            </a:r>
            <a:r>
              <a:rPr lang="ru-RU" sz="1900" dirty="0">
                <a:latin typeface="+mn-lt"/>
              </a:rPr>
              <a:t>от массового производства с его экономией на масштабах к </a:t>
            </a:r>
            <a:r>
              <a:rPr lang="ru-RU" sz="1900" i="1" dirty="0" err="1">
                <a:solidFill>
                  <a:srgbClr val="FF6600"/>
                </a:solidFill>
                <a:latin typeface="+mn-lt"/>
              </a:rPr>
              <a:t>кастомизированному</a:t>
            </a:r>
            <a:r>
              <a:rPr lang="ru-RU" sz="1900" dirty="0">
                <a:solidFill>
                  <a:schemeClr val="accent1"/>
                </a:solidFill>
                <a:latin typeface="+mn-lt"/>
              </a:rPr>
              <a:t>,</a:t>
            </a:r>
            <a:r>
              <a:rPr lang="ru-RU" sz="1900" dirty="0">
                <a:latin typeface="+mn-lt"/>
              </a:rPr>
              <a:t> с экономией на разнообразии. Производители ориентируются на непрерывное обновление ассортимента (вместо расширения объемов выпуска), а экономические системы – на движущую силу </a:t>
            </a:r>
            <a:r>
              <a:rPr lang="ru-RU" sz="1900" i="1" dirty="0">
                <a:solidFill>
                  <a:srgbClr val="FF6600"/>
                </a:solidFill>
                <a:latin typeface="+mn-lt"/>
              </a:rPr>
              <a:t>непрерывных</a:t>
            </a:r>
            <a:r>
              <a:rPr lang="ru-RU" sz="1900" dirty="0">
                <a:latin typeface="+mn-lt"/>
              </a:rPr>
              <a:t> </a:t>
            </a:r>
            <a:r>
              <a:rPr lang="ru-RU" sz="1900" i="1" dirty="0" smtClean="0">
                <a:solidFill>
                  <a:srgbClr val="FF6600"/>
                </a:solidFill>
                <a:latin typeface="+mn-lt"/>
              </a:rPr>
              <a:t>инноваций. </a:t>
            </a:r>
            <a:r>
              <a:rPr lang="ru-RU" sz="1900" dirty="0" smtClean="0">
                <a:latin typeface="+mn-lt"/>
              </a:rPr>
              <a:t>Отсюда понятие  </a:t>
            </a:r>
            <a:r>
              <a:rPr lang="ru-RU" sz="1900" i="1" dirty="0" err="1" smtClean="0">
                <a:solidFill>
                  <a:srgbClr val="FF6600"/>
                </a:solidFill>
                <a:latin typeface="+mn-lt"/>
              </a:rPr>
              <a:t>innovation-led</a:t>
            </a:r>
            <a:r>
              <a:rPr lang="ru-RU" sz="1900" i="1" dirty="0" smtClean="0">
                <a:solidFill>
                  <a:srgbClr val="FF6600"/>
                </a:solidFill>
                <a:latin typeface="+mn-lt"/>
              </a:rPr>
              <a:t> </a:t>
            </a:r>
            <a:r>
              <a:rPr lang="ru-RU" sz="1900" i="1" dirty="0" err="1" smtClean="0">
                <a:solidFill>
                  <a:srgbClr val="FF6600"/>
                </a:solidFill>
                <a:latin typeface="+mn-lt"/>
              </a:rPr>
              <a:t>growth</a:t>
            </a:r>
            <a:endParaRPr lang="ru-RU" sz="1900" i="1" dirty="0" smtClean="0">
              <a:solidFill>
                <a:srgbClr val="FF6600"/>
              </a:solidFill>
              <a:latin typeface="+mn-lt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ru-RU" sz="1900" dirty="0" smtClean="0">
                <a:latin typeface="+mn-lt"/>
              </a:rPr>
              <a:t>конкуренция </a:t>
            </a:r>
            <a:r>
              <a:rPr lang="ru-RU" sz="1900" dirty="0">
                <a:latin typeface="+mn-lt"/>
              </a:rPr>
              <a:t>приобрела открытый глобальный характер, а главным механизмом гармонизации систем становится </a:t>
            </a:r>
            <a:r>
              <a:rPr lang="ru-RU" sz="1900" i="1" dirty="0" err="1" smtClean="0">
                <a:solidFill>
                  <a:srgbClr val="FF6600"/>
                </a:solidFill>
                <a:latin typeface="+mn-lt"/>
              </a:rPr>
              <a:t>коллаборация</a:t>
            </a:r>
            <a:endParaRPr lang="ru-RU" sz="1900" dirty="0" smtClean="0">
              <a:latin typeface="+mn-lt"/>
            </a:endParaRPr>
          </a:p>
          <a:p>
            <a:pPr lvl="0"/>
            <a:endParaRPr lang="en-US" i="1" dirty="0" smtClean="0">
              <a:latin typeface="Calibri Light" panose="020F0302020204030204" pitchFamily="34" charset="0"/>
            </a:endParaRPr>
          </a:p>
          <a:p>
            <a:pPr lvl="0"/>
            <a:r>
              <a:rPr lang="en-US" b="1" i="1" dirty="0" smtClean="0">
                <a:solidFill>
                  <a:srgbClr val="FF9933"/>
                </a:solidFill>
                <a:latin typeface="Centaur" panose="02030504050205020304" pitchFamily="18" charset="0"/>
              </a:rPr>
              <a:t>C</a:t>
            </a:r>
            <a:r>
              <a:rPr lang="ru-RU" b="1" i="1" dirty="0" err="1" smtClean="0">
                <a:solidFill>
                  <a:srgbClr val="FF9933"/>
                </a:solidFill>
                <a:latin typeface="Calibri Light" panose="020F0302020204030204" pitchFamily="34" charset="0"/>
              </a:rPr>
              <a:t>ollaboration</a:t>
            </a:r>
            <a:r>
              <a:rPr lang="ru-RU" b="1" i="1" dirty="0" smtClean="0">
                <a:solidFill>
                  <a:srgbClr val="FF9933"/>
                </a:solidFill>
                <a:latin typeface="Calibri Light" panose="020F0302020204030204" pitchFamily="34" charset="0"/>
              </a:rPr>
              <a:t> </a:t>
            </a:r>
            <a:r>
              <a:rPr lang="en-US" b="1" i="1" dirty="0" smtClean="0">
                <a:solidFill>
                  <a:srgbClr val="FF9933"/>
                </a:solidFill>
                <a:latin typeface="Centaur" panose="02030504050205020304" pitchFamily="18" charset="0"/>
              </a:rPr>
              <a:t> </a:t>
            </a:r>
            <a:r>
              <a:rPr lang="en-US" i="1" dirty="0" smtClean="0">
                <a:latin typeface="Centaur" panose="02030504050205020304" pitchFamily="18" charset="0"/>
              </a:rPr>
              <a:t>(</a:t>
            </a:r>
            <a:r>
              <a:rPr lang="ru-RU" i="1" dirty="0" smtClean="0">
                <a:latin typeface="Calibri Light" panose="020F0302020204030204" pitchFamily="34" charset="0"/>
              </a:rPr>
              <a:t>«</a:t>
            </a:r>
            <a:r>
              <a:rPr lang="ru-RU" i="1" dirty="0">
                <a:latin typeface="Calibri Light" panose="020F0302020204030204" pitchFamily="34" charset="0"/>
              </a:rPr>
              <a:t>работать сообща») </a:t>
            </a:r>
            <a:r>
              <a:rPr lang="ru-RU" sz="1900" dirty="0">
                <a:latin typeface="Calibri Light" panose="020F0302020204030204" pitchFamily="34" charset="0"/>
              </a:rPr>
              <a:t>– </a:t>
            </a:r>
            <a:r>
              <a:rPr lang="ru-RU" sz="19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высшая форма кооперации, основанная на устойчивых </a:t>
            </a:r>
            <a:r>
              <a:rPr lang="ru-RU" sz="19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взаимодействиях сетевых партнеров, имеющих общие цели, общую идентичность, совместные обязательства </a:t>
            </a:r>
            <a:r>
              <a:rPr lang="ru-RU" sz="19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и </a:t>
            </a:r>
            <a:r>
              <a:rPr lang="ru-RU" sz="19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возможность </a:t>
            </a:r>
            <a:r>
              <a:rPr lang="ru-RU" sz="19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со-созидания</a:t>
            </a:r>
            <a:r>
              <a:rPr lang="ru-RU" sz="19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ru-RU" sz="1400" i="1" dirty="0">
                <a:cs typeface="Times New Roman" panose="02020603050405020304" pitchFamily="18" charset="0"/>
              </a:rPr>
              <a:t>(</a:t>
            </a:r>
            <a:r>
              <a:rPr lang="ru-RU" sz="1400" i="1" dirty="0" err="1">
                <a:cs typeface="Times New Roman" panose="02020603050405020304" pitchFamily="18" charset="0"/>
              </a:rPr>
              <a:t>Camarinha-Matos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and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Afsarmanesh</a:t>
            </a:r>
            <a:r>
              <a:rPr lang="ru-RU" sz="1400" i="1" dirty="0">
                <a:cs typeface="Times New Roman" panose="02020603050405020304" pitchFamily="18" charset="0"/>
              </a:rPr>
              <a:t> 2008).</a:t>
            </a:r>
          </a:p>
        </p:txBody>
      </p:sp>
    </p:spTree>
    <p:extLst>
      <p:ext uri="{BB962C8B-B14F-4D97-AF65-F5344CB8AC3E}">
        <p14:creationId xmlns:p14="http://schemas.microsoft.com/office/powerpoint/2010/main" val="16152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61451378"/>
              </p:ext>
            </p:extLst>
          </p:nvPr>
        </p:nvGraphicFramePr>
        <p:xfrm>
          <a:off x="254178" y="1433488"/>
          <a:ext cx="8566294" cy="4371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188640"/>
            <a:ext cx="88569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+mn-lt"/>
              </a:rPr>
              <a:t>От </a:t>
            </a:r>
            <a:r>
              <a:rPr lang="ru-RU" sz="2100" dirty="0">
                <a:latin typeface="+mn-lt"/>
              </a:rPr>
              <a:t>линейных инноваций на уровне отдельного производителя </a:t>
            </a:r>
            <a:r>
              <a:rPr lang="ru-RU" sz="2000" dirty="0" smtClean="0">
                <a:latin typeface="+mn-lt"/>
              </a:rPr>
              <a:t>(модель </a:t>
            </a:r>
            <a:r>
              <a:rPr lang="ru-RU" sz="2000" dirty="0" err="1" smtClean="0">
                <a:latin typeface="+mn-lt"/>
              </a:rPr>
              <a:t>Шумпетера</a:t>
            </a:r>
            <a:r>
              <a:rPr lang="ru-RU" sz="2000" dirty="0" smtClean="0">
                <a:latin typeface="+mn-lt"/>
              </a:rPr>
              <a:t>) </a:t>
            </a:r>
            <a:r>
              <a:rPr lang="ru-RU" sz="2100" dirty="0" smtClean="0">
                <a:latin typeface="+mn-lt"/>
              </a:rPr>
              <a:t>до непрерывных инноваций, создаваемых совместно участниками </a:t>
            </a:r>
            <a:r>
              <a:rPr lang="ru-RU" sz="2100" dirty="0" err="1" smtClean="0">
                <a:latin typeface="+mn-lt"/>
              </a:rPr>
              <a:t>коллаборативных</a:t>
            </a:r>
            <a:r>
              <a:rPr lang="ru-RU" sz="2100" dirty="0" smtClean="0">
                <a:latin typeface="+mn-lt"/>
              </a:rPr>
              <a:t> сетей </a:t>
            </a:r>
            <a:r>
              <a:rPr lang="ru-RU" sz="2000" i="1" dirty="0" smtClean="0">
                <a:solidFill>
                  <a:schemeClr val="accent1"/>
                </a:solidFill>
                <a:latin typeface="+mj-lt"/>
              </a:rPr>
              <a:t>(</a:t>
            </a:r>
            <a:r>
              <a:rPr lang="ru-RU" sz="2000" i="1" dirty="0">
                <a:solidFill>
                  <a:schemeClr val="accent1"/>
                </a:solidFill>
                <a:latin typeface="+mj-lt"/>
              </a:rPr>
              <a:t>концепция </a:t>
            </a:r>
            <a:r>
              <a:rPr lang="ru-RU" sz="2000" i="1" dirty="0" err="1" smtClean="0">
                <a:solidFill>
                  <a:schemeClr val="accent1"/>
                </a:solidFill>
                <a:latin typeface="+mj-lt"/>
              </a:rPr>
              <a:t>Глура</a:t>
            </a:r>
            <a:r>
              <a:rPr lang="ru-RU" sz="2000" i="1" dirty="0" smtClean="0">
                <a:solidFill>
                  <a:schemeClr val="accent1"/>
                </a:solidFill>
                <a:latin typeface="+mj-lt"/>
              </a:rPr>
              <a:t>)</a:t>
            </a:r>
            <a:endParaRPr lang="ru-RU" sz="2100" i="1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16832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Эволюция моделей создания инноваций</a:t>
            </a:r>
            <a:r>
              <a:rPr lang="en-US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 </a:t>
            </a:r>
            <a:endParaRPr lang="ru-RU" sz="2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690862"/>
            <a:ext cx="8856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коллаборативных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сетях представители  разных секторов формируют некую экосистему 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(игроков, связей, активов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), рассчитанную на обновления – </a:t>
            </a:r>
            <a:r>
              <a:rPr lang="ru-RU" sz="19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инновационная экосистема </a:t>
            </a:r>
            <a:endParaRPr lang="ru-RU" sz="1900" b="1" i="1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4581128"/>
            <a:ext cx="482604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Инновационный процесс стал интерактивным, распределенным и децентрализованным</a:t>
            </a:r>
            <a:endParaRPr lang="ru-RU" sz="17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78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522110" y="260648"/>
            <a:ext cx="83117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Понятие «инновационная экосистема» (</a:t>
            </a:r>
            <a:r>
              <a:rPr lang="en-US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innovation ecosystem)</a:t>
            </a:r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обновляет традиционную концепцию «систем», подчеркивая следующее:</a:t>
            </a:r>
            <a:endParaRPr lang="ru-RU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20663" y="1268760"/>
            <a:ext cx="867181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000" dirty="0">
                <a:latin typeface="+mn-lt"/>
              </a:rPr>
              <a:t>с</a:t>
            </a:r>
            <a:r>
              <a:rPr lang="ru-RU" sz="2000" dirty="0" smtClean="0">
                <a:latin typeface="+mn-lt"/>
              </a:rPr>
              <a:t>егодня для  создания  инноваций  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нужны разнообразные сетевые среды</a:t>
            </a:r>
            <a:r>
              <a:rPr lang="ru-RU" sz="2000" dirty="0" smtClean="0">
                <a:latin typeface="+mn-lt"/>
              </a:rPr>
              <a:t>, где развивается </a:t>
            </a:r>
            <a:r>
              <a:rPr lang="ru-RU" sz="2000" dirty="0" err="1" smtClean="0">
                <a:latin typeface="+mn-lt"/>
              </a:rPr>
              <a:t>коллаборация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  </a:t>
            </a:r>
            <a:r>
              <a:rPr lang="ru-RU" sz="2000" dirty="0" smtClean="0">
                <a:latin typeface="+mn-lt"/>
              </a:rPr>
              <a:t>юридически </a:t>
            </a:r>
            <a:r>
              <a:rPr lang="ru-RU" sz="2000" dirty="0">
                <a:latin typeface="+mn-lt"/>
              </a:rPr>
              <a:t>независимых </a:t>
            </a:r>
            <a:r>
              <a:rPr lang="ru-RU" sz="2000" dirty="0" smtClean="0">
                <a:latin typeface="+mn-lt"/>
              </a:rPr>
              <a:t> участников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000" dirty="0">
                <a:latin typeface="+mn-lt"/>
              </a:rPr>
              <a:t>инновационные </a:t>
            </a:r>
            <a:r>
              <a:rPr lang="ru-RU" sz="2000" dirty="0" smtClean="0">
                <a:latin typeface="+mn-lt"/>
              </a:rPr>
              <a:t> (эко) системы </a:t>
            </a:r>
            <a:r>
              <a:rPr lang="ru-RU" sz="2000" dirty="0">
                <a:latin typeface="+mn-lt"/>
              </a:rPr>
              <a:t>всех уровней – </a:t>
            </a:r>
            <a:r>
              <a:rPr lang="ru-RU" sz="2000" dirty="0">
                <a:solidFill>
                  <a:schemeClr val="accent1"/>
                </a:solidFill>
                <a:latin typeface="+mn-lt"/>
              </a:rPr>
              <a:t>живые 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 социальные </a:t>
            </a:r>
            <a:r>
              <a:rPr lang="ru-RU" sz="2000" dirty="0">
                <a:solidFill>
                  <a:schemeClr val="accent1"/>
                </a:solidFill>
                <a:latin typeface="+mn-lt"/>
              </a:rPr>
              <a:t>организмы</a:t>
            </a:r>
            <a:r>
              <a:rPr lang="ru-RU" sz="2000" dirty="0">
                <a:latin typeface="+mn-lt"/>
              </a:rPr>
              <a:t>, где постоянно </a:t>
            </a:r>
            <a:r>
              <a:rPr lang="ru-RU" sz="2000" dirty="0" smtClean="0">
                <a:latin typeface="+mn-lt"/>
              </a:rPr>
              <a:t> обновляются организации, институты  и  их </a:t>
            </a:r>
            <a:r>
              <a:rPr lang="ru-RU" sz="2000" dirty="0">
                <a:latin typeface="+mn-lt"/>
              </a:rPr>
              <a:t>внутренние связи </a:t>
            </a:r>
            <a:endParaRPr lang="ru-RU" sz="20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000" dirty="0">
                <a:latin typeface="+mn-lt"/>
              </a:rPr>
              <a:t>экосистемы 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опираются </a:t>
            </a:r>
            <a:r>
              <a:rPr lang="ru-RU" sz="2000" dirty="0">
                <a:solidFill>
                  <a:schemeClr val="accent1"/>
                </a:solidFill>
                <a:latin typeface="+mn-lt"/>
              </a:rPr>
              <a:t>на  механизмы 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 саморазвития </a:t>
            </a:r>
            <a:r>
              <a:rPr lang="ru-RU" sz="2000" i="1" dirty="0" smtClean="0">
                <a:latin typeface="+mn-lt"/>
              </a:rPr>
              <a:t>(тогда </a:t>
            </a:r>
            <a:r>
              <a:rPr lang="ru-RU" sz="2000" i="1" dirty="0">
                <a:latin typeface="+mn-lt"/>
              </a:rPr>
              <a:t>как статичные системы регулируются </a:t>
            </a:r>
            <a:r>
              <a:rPr lang="ru-RU" sz="2000" i="1" dirty="0" smtClean="0">
                <a:latin typeface="+mn-lt"/>
              </a:rPr>
              <a:t> государством)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+mn-lt"/>
              </a:rPr>
              <a:t>главное  - не  </a:t>
            </a:r>
            <a:r>
              <a:rPr lang="en-US" sz="2000" dirty="0" smtClean="0">
                <a:latin typeface="+mn-lt"/>
              </a:rPr>
              <a:t>c</a:t>
            </a:r>
            <a:r>
              <a:rPr lang="ru-RU" sz="2000" dirty="0" smtClean="0">
                <a:latin typeface="+mn-lt"/>
              </a:rPr>
              <a:t>только  функциональные роли участников </a:t>
            </a:r>
            <a:r>
              <a:rPr lang="ru-RU" sz="2000" dirty="0">
                <a:latin typeface="+mn-lt"/>
              </a:rPr>
              <a:t>системы, </a:t>
            </a:r>
            <a:r>
              <a:rPr lang="ru-RU" sz="2000" dirty="0" smtClean="0">
                <a:latin typeface="+mn-lt"/>
              </a:rPr>
              <a:t> сколько   </a:t>
            </a:r>
            <a:r>
              <a:rPr lang="ru-RU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коллаборативный</a:t>
            </a:r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характер </a:t>
            </a:r>
            <a:r>
              <a: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их взаимодействий </a:t>
            </a:r>
            <a:r>
              <a:rPr lang="ru-RU" sz="2000" dirty="0" smtClean="0">
                <a:latin typeface="+mn-lt"/>
              </a:rPr>
              <a:t> друг  с </a:t>
            </a:r>
            <a:r>
              <a:rPr lang="ru-RU" sz="2000" dirty="0">
                <a:latin typeface="+mn-lt"/>
              </a:rPr>
              <a:t>другом </a:t>
            </a:r>
            <a:r>
              <a:rPr lang="ru-RU" sz="2000" dirty="0" smtClean="0">
                <a:latin typeface="+mn-lt"/>
              </a:rPr>
              <a:t> и  потенциальными  участниками </a:t>
            </a:r>
            <a:r>
              <a:rPr lang="ru-RU" sz="2000" i="1" dirty="0" smtClean="0">
                <a:latin typeface="+mn-lt"/>
              </a:rPr>
              <a:t>(это   обеспечивает  диффузию  инноваций  по </a:t>
            </a:r>
            <a:r>
              <a:rPr lang="ru-RU" sz="2000" i="1" dirty="0">
                <a:latin typeface="+mn-lt"/>
              </a:rPr>
              <a:t>всей </a:t>
            </a:r>
            <a:r>
              <a:rPr lang="ru-RU" sz="2000" i="1" dirty="0" smtClean="0">
                <a:latin typeface="+mn-lt"/>
              </a:rPr>
              <a:t>экономике)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000" dirty="0">
                <a:latin typeface="+mn-lt"/>
              </a:rPr>
              <a:t>важна не просто инновационная </a:t>
            </a:r>
            <a:r>
              <a:rPr lang="ru-RU" sz="2000" dirty="0" smtClean="0">
                <a:latin typeface="+mn-lt"/>
              </a:rPr>
              <a:t> инфраструктура </a:t>
            </a:r>
            <a:r>
              <a:rPr lang="ru-RU" sz="2000" dirty="0">
                <a:latin typeface="+mn-lt"/>
              </a:rPr>
              <a:t>(научные центры, технопарки, институты развития), а </a:t>
            </a:r>
            <a:r>
              <a:rPr lang="ru-RU" sz="2000" dirty="0" smtClean="0">
                <a:latin typeface="+mn-lt"/>
              </a:rPr>
              <a:t> ее  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работа  на </a:t>
            </a:r>
            <a:r>
              <a:rPr lang="ru-RU" sz="2000" dirty="0">
                <a:solidFill>
                  <a:schemeClr val="accent1"/>
                </a:solidFill>
                <a:latin typeface="+mn-lt"/>
              </a:rPr>
              <a:t>развитие 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 коллаборации  </a:t>
            </a:r>
            <a:r>
              <a:rPr lang="ru-RU" sz="2000" dirty="0" smtClean="0">
                <a:latin typeface="+mn-lt"/>
              </a:rPr>
              <a:t>между  многочисленными  партнерами  (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комплементарный  обмен  ресурсами</a:t>
            </a:r>
            <a:r>
              <a:rPr lang="ru-RU" sz="2000" dirty="0" smtClean="0">
                <a:latin typeface="+mn-lt"/>
              </a:rPr>
              <a:t>) </a:t>
            </a:r>
            <a:endParaRPr lang="ru-RU" sz="2000" i="1" dirty="0">
              <a:latin typeface="+mn-lt"/>
            </a:endParaRPr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203813" y="6021288"/>
            <a:ext cx="56166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Wessner </a:t>
            </a:r>
            <a:r>
              <a:rPr lang="nb-NO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2005, 2007; Bramwell et al</a:t>
            </a:r>
            <a:r>
              <a:rPr lang="nb-NO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nb-NO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2012</a:t>
            </a:r>
            <a:r>
              <a:rPr lang="nb-NO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;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Eriksson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2010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;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Chessell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2008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18864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6600"/>
                </a:solidFill>
                <a:latin typeface="+mj-lt"/>
              </a:rPr>
              <a:t>Современный мир сетей</a:t>
            </a:r>
            <a:endParaRPr lang="en-US" sz="2400" b="1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488832" cy="37936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5301208"/>
            <a:ext cx="80648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+mn-lt"/>
              </a:rPr>
              <a:t>В отличие от классических фирм и централизованных государств </a:t>
            </a:r>
            <a:r>
              <a:rPr lang="ru-RU" sz="1900" i="1" dirty="0">
                <a:solidFill>
                  <a:srgbClr val="FF9933"/>
                </a:solidFill>
                <a:latin typeface="+mn-lt"/>
              </a:rPr>
              <a:t>сети рассчитаны на движущую силу обновлений</a:t>
            </a:r>
            <a:r>
              <a:rPr lang="ru-RU" sz="1900" dirty="0">
                <a:solidFill>
                  <a:srgbClr val="FF9933"/>
                </a:solidFill>
                <a:latin typeface="+mn-lt"/>
              </a:rPr>
              <a:t>:</a:t>
            </a:r>
            <a:r>
              <a:rPr lang="ru-RU" sz="1900" dirty="0">
                <a:latin typeface="+mn-lt"/>
              </a:rPr>
              <a:t> они не имеют жестких пространственных границ, а сроки их жизни определяются сроками реализации проектного замысла, вокруг которого они сформированы. Поэтому сетевую экономику также именуют </a:t>
            </a:r>
            <a:r>
              <a:rPr lang="ru-RU" sz="1900" dirty="0" smtClean="0">
                <a:solidFill>
                  <a:srgbClr val="FF9933"/>
                </a:solidFill>
                <a:latin typeface="+mn-lt"/>
              </a:rPr>
              <a:t>проектной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3969" y="4847879"/>
            <a:ext cx="470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Разработка </a:t>
            </a:r>
            <a:r>
              <a:rPr lang="ru-RU" sz="1400" i="1" dirty="0"/>
              <a:t>автора </a:t>
            </a:r>
            <a:r>
              <a:rPr lang="en-US" sz="1400" i="1" dirty="0" smtClean="0"/>
              <a:t>(</a:t>
            </a:r>
            <a:r>
              <a:rPr lang="en-US" sz="1400" i="1" dirty="0" smtClean="0"/>
              <a:t>Russell, </a:t>
            </a:r>
            <a:r>
              <a:rPr lang="en-US" sz="1400" i="1" dirty="0" smtClean="0"/>
              <a:t>Smorodinskaya, </a:t>
            </a:r>
            <a:r>
              <a:rPr lang="en-US" sz="1400" i="1" dirty="0" err="1" smtClean="0"/>
              <a:t>Katukov</a:t>
            </a:r>
            <a:r>
              <a:rPr lang="ru-RU" sz="1400" i="1" dirty="0" smtClean="0"/>
              <a:t>,</a:t>
            </a:r>
            <a:r>
              <a:rPr lang="en-US" sz="1400" i="1" dirty="0" smtClean="0"/>
              <a:t> </a:t>
            </a:r>
            <a:r>
              <a:rPr lang="en-US" sz="1400" i="1" dirty="0" smtClean="0"/>
              <a:t>2016) </a:t>
            </a:r>
            <a:r>
              <a:rPr lang="ru-RU" sz="1400" i="1" dirty="0" smtClean="0"/>
              <a:t>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5096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708" y="1709485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6600"/>
                </a:solidFill>
                <a:latin typeface="+mn-lt"/>
              </a:rPr>
              <a:t>Инновационный кластер  </a:t>
            </a:r>
            <a:r>
              <a:rPr lang="ru-RU" sz="1900" i="1" dirty="0" smtClean="0">
                <a:solidFill>
                  <a:srgbClr val="FF6600"/>
                </a:solidFill>
                <a:latin typeface="+mn-lt"/>
              </a:rPr>
              <a:t>(в концептуальном определении) </a:t>
            </a:r>
            <a:r>
              <a:rPr lang="ru-RU" sz="2200" dirty="0" smtClean="0">
                <a:latin typeface="+mn-lt"/>
              </a:rPr>
              <a:t>– </a:t>
            </a:r>
            <a:r>
              <a:rPr lang="ru-RU" sz="2100" dirty="0" smtClean="0">
                <a:latin typeface="+mn-lt"/>
              </a:rPr>
              <a:t>сложная динамическая </a:t>
            </a:r>
            <a:r>
              <a:rPr lang="ru-RU" sz="2100" dirty="0">
                <a:latin typeface="+mn-lt"/>
              </a:rPr>
              <a:t>система,</a:t>
            </a:r>
            <a:r>
              <a:rPr lang="ru-RU" sz="2100" b="1" dirty="0">
                <a:latin typeface="+mn-lt"/>
              </a:rPr>
              <a:t>  </a:t>
            </a:r>
            <a:r>
              <a:rPr lang="ru-RU" sz="2100" dirty="0">
                <a:latin typeface="+mn-lt"/>
              </a:rPr>
              <a:t>которую </a:t>
            </a:r>
            <a:r>
              <a:rPr lang="ru-RU" sz="2100" dirty="0" smtClean="0">
                <a:latin typeface="+mn-lt"/>
              </a:rPr>
              <a:t>можно описывать в </a:t>
            </a:r>
            <a:r>
              <a:rPr lang="ru-RU" sz="2100" dirty="0">
                <a:latin typeface="+mn-lt"/>
              </a:rPr>
              <a:t>трех измерениях: </a:t>
            </a:r>
            <a:endParaRPr lang="ru-RU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568320" y="2435017"/>
            <a:ext cx="8430201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 smtClean="0">
                <a:latin typeface="Arial Narrow" pitchFamily="34" charset="0"/>
              </a:rPr>
              <a:t>1. </a:t>
            </a:r>
            <a:r>
              <a:rPr lang="ru-RU" sz="2000" dirty="0" smtClean="0">
                <a:solidFill>
                  <a:schemeClr val="accent1"/>
                </a:solidFill>
                <a:latin typeface="Arial Narrow" pitchFamily="34" charset="0"/>
              </a:rPr>
              <a:t>Транс-отраслевая </a:t>
            </a:r>
            <a:r>
              <a:rPr lang="ru-RU" sz="2000" dirty="0">
                <a:solidFill>
                  <a:schemeClr val="accent1"/>
                </a:solidFill>
                <a:latin typeface="Arial Narrow" pitchFamily="34" charset="0"/>
              </a:rPr>
              <a:t>производственная </a:t>
            </a:r>
            <a:r>
              <a:rPr lang="ru-RU" sz="2000" dirty="0" smtClean="0">
                <a:solidFill>
                  <a:schemeClr val="accent1"/>
                </a:solidFill>
                <a:latin typeface="Arial Narrow" pitchFamily="34" charset="0"/>
              </a:rPr>
              <a:t>агломерация</a:t>
            </a:r>
            <a:r>
              <a:rPr lang="ru-RU" sz="2000" dirty="0">
                <a:solidFill>
                  <a:srgbClr val="FF6600"/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со </a:t>
            </a:r>
            <a:r>
              <a:rPr lang="ru-RU" sz="2000" dirty="0">
                <a:latin typeface="Arial Narrow" pitchFamily="34" charset="0"/>
              </a:rPr>
              <a:t>своей </a:t>
            </a:r>
            <a:r>
              <a:rPr lang="ru-RU" sz="2000" dirty="0" smtClean="0">
                <a:latin typeface="Arial Narrow" pitchFamily="34" charset="0"/>
              </a:rPr>
              <a:t>специализацией и местоположением  </a:t>
            </a:r>
            <a:r>
              <a:rPr lang="ru-RU" sz="1900" dirty="0" smtClean="0">
                <a:latin typeface="Arial Narrow" pitchFamily="34" charset="0"/>
              </a:rPr>
              <a:t>(территориальный охват  может варьировать, картографирована 51 </a:t>
            </a:r>
            <a:r>
              <a:rPr lang="ru-RU" sz="1900" dirty="0">
                <a:latin typeface="Arial Narrow" pitchFamily="34" charset="0"/>
              </a:rPr>
              <a:t>кластерная </a:t>
            </a:r>
            <a:r>
              <a:rPr lang="ru-RU" sz="1900" dirty="0" smtClean="0">
                <a:latin typeface="Arial Narrow" pitchFamily="34" charset="0"/>
              </a:rPr>
              <a:t>группа, образующая новые </a:t>
            </a:r>
            <a:r>
              <a:rPr lang="ru-RU" sz="1900" dirty="0" smtClean="0">
                <a:latin typeface="Arial Narrow" pitchFamily="34" charset="0"/>
              </a:rPr>
              <a:t>производственные </a:t>
            </a:r>
            <a:r>
              <a:rPr lang="ru-RU" sz="1900" dirty="0" smtClean="0">
                <a:latin typeface="Arial Narrow" pitchFamily="34" charset="0"/>
              </a:rPr>
              <a:t>сектора)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Arial Narrow" pitchFamily="34" charset="0"/>
              </a:rPr>
              <a:t>2.  </a:t>
            </a:r>
            <a:r>
              <a:rPr lang="ru-RU" sz="2000" dirty="0" smtClean="0">
                <a:solidFill>
                  <a:schemeClr val="accent1"/>
                </a:solidFill>
                <a:latin typeface="Arial Narrow" pitchFamily="34" charset="0"/>
              </a:rPr>
              <a:t>Особая и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нновационная экосистема </a:t>
            </a:r>
            <a:r>
              <a:rPr lang="ru-RU" sz="2000" dirty="0" smtClean="0">
                <a:latin typeface="+mn-lt"/>
              </a:rPr>
              <a:t>-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коллаборативная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сеть, наиболее удобная для непрерывного </a:t>
            </a:r>
            <a:r>
              <a:rPr lang="ru-RU" sz="2000" dirty="0" smtClean="0">
                <a:latin typeface="+mn-lt"/>
              </a:rPr>
              <a:t>создания и распространения инноваций</a:t>
            </a:r>
          </a:p>
          <a:p>
            <a:pPr>
              <a:spcBef>
                <a:spcPts val="600"/>
              </a:spcBef>
            </a:pPr>
            <a:r>
              <a:rPr lang="ru-RU" sz="2200" dirty="0" smtClean="0">
                <a:latin typeface="+mn-lt"/>
              </a:rPr>
              <a:t>3. 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Сетевой экономический проект (</a:t>
            </a:r>
            <a:r>
              <a:rPr lang="ru-RU" sz="2000" dirty="0">
                <a:solidFill>
                  <a:schemeClr val="accent1"/>
                </a:solidFill>
                <a:latin typeface="+mn-lt"/>
              </a:rPr>
              <a:t>кластерная инициатива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),</a:t>
            </a:r>
            <a:r>
              <a:rPr lang="ru-RU" sz="2000" dirty="0" smtClean="0">
                <a:solidFill>
                  <a:srgbClr val="FF6600"/>
                </a:solidFill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реализуемый в ходе </a:t>
            </a:r>
            <a:r>
              <a:rPr lang="ru-RU" sz="2000" dirty="0" err="1" smtClean="0">
                <a:latin typeface="+mn-lt"/>
              </a:rPr>
              <a:t>коллаборации</a:t>
            </a:r>
            <a:r>
              <a:rPr lang="ru-RU" sz="2000" dirty="0" smtClean="0">
                <a:latin typeface="+mn-lt"/>
              </a:rPr>
              <a:t> представителей трех секторов - властей, бизнеса и науки 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(тройная спираль)</a:t>
            </a:r>
            <a:r>
              <a:rPr lang="ru-RU" sz="1600" dirty="0" smtClean="0">
                <a:latin typeface="+mn-lt"/>
              </a:rPr>
              <a:t>         </a:t>
            </a:r>
            <a:endParaRPr lang="ru-RU" sz="1500" i="1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192" y="5028034"/>
            <a:ext cx="23301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i="1" dirty="0" err="1" smtClean="0"/>
              <a:t>Смородинская</a:t>
            </a:r>
            <a:r>
              <a:rPr lang="ru-RU" sz="1500" i="1" dirty="0" smtClean="0"/>
              <a:t> </a:t>
            </a:r>
            <a:r>
              <a:rPr lang="ru-RU" sz="1500" i="1" dirty="0" smtClean="0"/>
              <a:t>2014, 2015</a:t>
            </a:r>
            <a:endParaRPr lang="ru-RU" sz="1500" i="1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93515" y="331055"/>
            <a:ext cx="87129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FF6600"/>
                </a:solidFill>
                <a:latin typeface="+mn-lt"/>
              </a:rPr>
              <a:t>Кластер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1900" i="1" dirty="0" smtClean="0">
                <a:solidFill>
                  <a:srgbClr val="FF6600"/>
                </a:solidFill>
                <a:latin typeface="+mn-lt"/>
              </a:rPr>
              <a:t>(в классическом описательном определении Портера)</a:t>
            </a:r>
            <a:r>
              <a:rPr lang="ru-RU" sz="1900" dirty="0" smtClean="0">
                <a:solidFill>
                  <a:srgbClr val="FF6600"/>
                </a:solidFill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-  </a:t>
            </a:r>
            <a:r>
              <a:rPr lang="ru-RU" sz="2000" dirty="0">
                <a:latin typeface="+mn-lt"/>
              </a:rPr>
              <a:t>географическое сосредоточение компаний и связанных с ними организаций, охваченных одной определенной сферой деятельности и взаимодействующих друг с другом на принципах  общности и </a:t>
            </a:r>
            <a:r>
              <a:rPr lang="ru-RU" sz="2000" dirty="0" err="1" smtClean="0">
                <a:latin typeface="+mn-lt"/>
              </a:rPr>
              <a:t>взаимодополняемости</a:t>
            </a:r>
            <a:r>
              <a:rPr lang="ru-RU" sz="2000" dirty="0">
                <a:latin typeface="+mn-lt"/>
              </a:rPr>
              <a:t> </a:t>
            </a:r>
            <a:r>
              <a:rPr lang="ru-RU" sz="1600" b="1" dirty="0" smtClean="0">
                <a:cs typeface="Times New Roman" panose="02020603050405020304" pitchFamily="18" charset="0"/>
              </a:rPr>
              <a:t>(</a:t>
            </a:r>
            <a:r>
              <a:rPr lang="en-US" sz="1600" b="1" i="1" dirty="0" smtClean="0">
                <a:cs typeface="Times New Roman" panose="02020603050405020304" pitchFamily="18" charset="0"/>
              </a:rPr>
              <a:t>Porter 2003</a:t>
            </a:r>
            <a:r>
              <a:rPr lang="ru-RU" sz="1600" b="1" i="1" dirty="0" smtClean="0">
                <a:cs typeface="Times New Roman" panose="02020603050405020304" pitchFamily="18" charset="0"/>
              </a:rPr>
              <a:t>)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407319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FF6600"/>
                </a:solidFill>
                <a:latin typeface="+mn-lt"/>
              </a:rPr>
              <a:t>Функциональная задача кластеров </a:t>
            </a:r>
            <a:r>
              <a:rPr lang="ru-RU" sz="2000" dirty="0" smtClean="0">
                <a:latin typeface="+mn-lt"/>
              </a:rPr>
              <a:t>– стать полюсом роста для данного региона, поддерживая конкурентоспособность местных экономик, а через них – и национальной  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74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1"/>
          <p:cNvSpPr>
            <a:spLocks noChangeArrowheads="1"/>
          </p:cNvSpPr>
          <p:nvPr/>
        </p:nvSpPr>
        <p:spPr bwMode="auto">
          <a:xfrm>
            <a:off x="245020" y="207970"/>
            <a:ext cx="8729661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В основе образования  инновационных кластеров (и инновационной экономики в целом)  лежит</a:t>
            </a:r>
            <a:r>
              <a:rPr lang="ru-RU" sz="2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 </a:t>
            </a:r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институциональная матрица «тройной спирали» (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Triple </a:t>
            </a:r>
            <a:r>
              <a:rPr lang="en-US" sz="2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Helix 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</a:t>
            </a:r>
            <a:r>
              <a:rPr lang="ru-RU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) </a:t>
            </a:r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-  </a:t>
            </a: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результат </a:t>
            </a:r>
            <a: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эволюции  </a:t>
            </a: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экономики и </a:t>
            </a:r>
            <a: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общества</a:t>
            </a:r>
            <a:endParaRPr lang="ru-RU" sz="22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020" y="5225101"/>
            <a:ext cx="885698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Двойные спирали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(парные сетевые взаимодействия </a:t>
            </a:r>
            <a:r>
              <a:rPr lang="ru-RU" i="1" dirty="0" smtClean="0">
                <a:latin typeface="+mn-lt"/>
              </a:rPr>
              <a:t>при функционал. </a:t>
            </a:r>
            <a:r>
              <a:rPr lang="ru-RU" i="1" dirty="0">
                <a:latin typeface="+mn-lt"/>
              </a:rPr>
              <a:t>а</a:t>
            </a:r>
            <a:r>
              <a:rPr lang="ru-RU" i="1" dirty="0" smtClean="0">
                <a:latin typeface="+mn-lt"/>
              </a:rPr>
              <a:t>втономности игроков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обеспечивают линейные инновации, тройная спираль (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сближение и гибридное сцепление функций трех игроков в ходе </a:t>
            </a:r>
            <a:r>
              <a:rPr lang="ru-RU" i="1" dirty="0" err="1" smtClean="0">
                <a:latin typeface="+mn-lt"/>
              </a:rPr>
              <a:t>коллаборации</a:t>
            </a:r>
            <a:r>
              <a:rPr lang="ru-RU" dirty="0" smtClean="0">
                <a:latin typeface="+mn-lt"/>
              </a:rPr>
              <a:t>) 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непрерывные интерактивные инновации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17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Тройная спираль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спонтанно  возникла в Кремниевой долине,  формализована  в  1995  г.  как модель </a:t>
            </a:r>
            <a:r>
              <a:rPr lang="ru-RU" sz="1600" i="1" dirty="0" smtClean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Etzkowitz </a:t>
            </a:r>
            <a:r>
              <a:rPr lang="en-US" sz="1600" i="1" dirty="0" smtClean="0">
                <a:latin typeface="+mn-lt"/>
              </a:rPr>
              <a:t>&amp; </a:t>
            </a:r>
            <a:r>
              <a:rPr lang="en-US" sz="1600" i="1" dirty="0">
                <a:latin typeface="+mn-lt"/>
              </a:rPr>
              <a:t>Leydesdorff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доведена  до  практической политики  в 2000-е  гг. 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(шведская 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VINNOVA)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9" y="1412776"/>
            <a:ext cx="8379198" cy="342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8304" y="491451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Etzkowitz</a:t>
            </a:r>
            <a:r>
              <a:rPr lang="en-US" sz="1400" i="1" dirty="0" smtClean="0"/>
              <a:t>, 2008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286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13&quot;/&gt;&lt;/object&gt;&lt;object type=&quot;3&quot; unique_id=&quot;10004&quot;&gt;&lt;property id=&quot;20148&quot; value=&quot;5&quot;/&gt;&lt;property id=&quot;20300&quot; value=&quot;Slide 2&quot;/&gt;&lt;property id=&quot;20307&quot; value=&quot;419&quot;/&gt;&lt;/object&gt;&lt;object type=&quot;3&quot; unique_id=&quot;10005&quot;&gt;&lt;property id=&quot;20148&quot; value=&quot;5&quot;/&gt;&lt;property id=&quot;20300&quot; value=&quot;Slide 3&quot;/&gt;&lt;property id=&quot;20307&quot; value=&quot;428&quot;/&gt;&lt;/object&gt;&lt;object type=&quot;3&quot; unique_id=&quot;10006&quot;&gt;&lt;property id=&quot;20148&quot; value=&quot;5&quot;/&gt;&lt;property id=&quot;20300&quot; value=&quot;Slide 4&quot;/&gt;&lt;property id=&quot;20307&quot; value=&quot;435&quot;/&gt;&lt;/object&gt;&lt;object type=&quot;3&quot; unique_id=&quot;10007&quot;&gt;&lt;property id=&quot;20148&quot; value=&quot;5&quot;/&gt;&lt;property id=&quot;20300&quot; value=&quot;Slide 5&quot;/&gt;&lt;property id=&quot;20307&quot; value=&quot;434&quot;/&gt;&lt;/object&gt;&lt;object type=&quot;3&quot; unique_id=&quot;10008&quot;&gt;&lt;property id=&quot;20148&quot; value=&quot;5&quot;/&gt;&lt;property id=&quot;20300&quot; value=&quot;Slide 6&quot;/&gt;&lt;property id=&quot;20307&quot; value=&quot;418&quot;/&gt;&lt;/object&gt;&lt;object type=&quot;3&quot; unique_id=&quot;10009&quot;&gt;&lt;property id=&quot;20148&quot; value=&quot;5&quot;/&gt;&lt;property id=&quot;20300&quot; value=&quot;Slide 7&quot;/&gt;&lt;property id=&quot;20307&quot; value=&quot;421&quot;/&gt;&lt;/object&gt;&lt;object type=&quot;3&quot; unique_id=&quot;10010&quot;&gt;&lt;property id=&quot;20148&quot; value=&quot;5&quot;/&gt;&lt;property id=&quot;20300&quot; value=&quot;Slide 8 - &amp;quot;Хорошая новость:  &amp;#x0D;&amp;#x0A;глобализация  (и глобальная рецессия) открывает неожиданные  возможности для рывка&amp;quot;&quot;/&gt;&lt;property id=&quot;20307&quot; value=&quot;398&quot;/&gt;&lt;/object&gt;&lt;object type=&quot;3&quot; unique_id=&quot;10011&quot;&gt;&lt;property id=&quot;20148&quot; value=&quot;5&quot;/&gt;&lt;property id=&quot;20300&quot; value=&quot;Slide 9&quot;/&gt;&lt;property id=&quot;20307&quot; value=&quot;436&quot;/&gt;&lt;/object&gt;&lt;/object&gt;&lt;object type=&quot;8&quot; unique_id=&quot;1002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4_Шаблон оформления «Пульсация»">
  <a:themeElements>
    <a:clrScheme name="Шаблон оформления «Пульсация»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Другая 1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«Пульсация»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ульсация»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ульсация»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Шаблон оформления «Пульсация»">
  <a:themeElements>
    <a:clrScheme name="Шаблон оформления «Пульсация»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Другая 1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Пульсация»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ульсация»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ульсация»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Шаблон оформления «Пульсация»">
  <a:themeElements>
    <a:clrScheme name="Шаблон оформления «Пульсация»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Другая 1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Пульсация»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ульсация»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ульсация»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86092</TotalTime>
  <Words>3041</Words>
  <Application>Microsoft Office PowerPoint</Application>
  <PresentationFormat>Экран (4:3)</PresentationFormat>
  <Paragraphs>246</Paragraphs>
  <Slides>30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Arial Unicode MS</vt:lpstr>
      <vt:lpstr>Arial</vt:lpstr>
      <vt:lpstr>Arial Narrow</vt:lpstr>
      <vt:lpstr>Calibri</vt:lpstr>
      <vt:lpstr>Calibri Light</vt:lpstr>
      <vt:lpstr>Centaur</vt:lpstr>
      <vt:lpstr>Georgia</vt:lpstr>
      <vt:lpstr>Times New Roman</vt:lpstr>
      <vt:lpstr>Wingdings</vt:lpstr>
      <vt:lpstr>4_Шаблон оформления «Пульсация»</vt:lpstr>
      <vt:lpstr>9_Шаблон оформления «Пульсация»</vt:lpstr>
      <vt:lpstr>11_Шаблон оформления «Пульсация»</vt:lpstr>
      <vt:lpstr>Сетевое устройство инновационной экономики: мировые тренды и российские реалии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Daniel Katukov</dc:creator>
  <cp:lastModifiedBy>Nataliya Smorodinskaya</cp:lastModifiedBy>
  <cp:revision>1691</cp:revision>
  <dcterms:created xsi:type="dcterms:W3CDTF">2009-12-05T05:43:42Z</dcterms:created>
  <dcterms:modified xsi:type="dcterms:W3CDTF">2016-02-16T21:49:04Z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TC010690581049</vt:lpwstr>
  </property>
</Properties>
</file>